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Lst>
  <p:notesMasterIdLst>
    <p:notesMasterId r:id="rId39"/>
  </p:notesMasterIdLst>
  <p:sldIdLst>
    <p:sldId id="578" r:id="rId3"/>
    <p:sldId id="484" r:id="rId4"/>
    <p:sldId id="501" r:id="rId5"/>
    <p:sldId id="447" r:id="rId6"/>
    <p:sldId id="448" r:id="rId7"/>
    <p:sldId id="272" r:id="rId8"/>
    <p:sldId id="273" r:id="rId9"/>
    <p:sldId id="274" r:id="rId10"/>
    <p:sldId id="275" r:id="rId11"/>
    <p:sldId id="276" r:id="rId12"/>
    <p:sldId id="449" r:id="rId13"/>
    <p:sldId id="503" r:id="rId14"/>
    <p:sldId id="368" r:id="rId15"/>
    <p:sldId id="514" r:id="rId16"/>
    <p:sldId id="515" r:id="rId17"/>
    <p:sldId id="539" r:id="rId18"/>
    <p:sldId id="517" r:id="rId19"/>
    <p:sldId id="541" r:id="rId20"/>
    <p:sldId id="586" r:id="rId21"/>
    <p:sldId id="544" r:id="rId22"/>
    <p:sldId id="545" r:id="rId23"/>
    <p:sldId id="546" r:id="rId24"/>
    <p:sldId id="557" r:id="rId25"/>
    <p:sldId id="561" r:id="rId26"/>
    <p:sldId id="558" r:id="rId27"/>
    <p:sldId id="585" r:id="rId28"/>
    <p:sldId id="559" r:id="rId29"/>
    <p:sldId id="554" r:id="rId30"/>
    <p:sldId id="590" r:id="rId31"/>
    <p:sldId id="591" r:id="rId32"/>
    <p:sldId id="498" r:id="rId33"/>
    <p:sldId id="555" r:id="rId34"/>
    <p:sldId id="327" r:id="rId35"/>
    <p:sldId id="394" r:id="rId36"/>
    <p:sldId id="552" r:id="rId37"/>
    <p:sldId id="271"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663">
          <p15:clr>
            <a:srgbClr val="A4A3A4"/>
          </p15:clr>
        </p15:guide>
        <p15:guide id="2" pos="34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CD21"/>
    <a:srgbClr val="F6882E"/>
    <a:srgbClr val="FF0909"/>
    <a:srgbClr val="5C8E26"/>
    <a:srgbClr val="7CBF33"/>
    <a:srgbClr val="FFC000"/>
    <a:srgbClr val="ABD121"/>
    <a:srgbClr val="DCC416"/>
    <a:srgbClr val="3993B8"/>
    <a:srgbClr val="B769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126" autoAdjust="0"/>
    <p:restoredTop sz="78947" autoAdjust="0"/>
  </p:normalViewPr>
  <p:slideViewPr>
    <p:cSldViewPr>
      <p:cViewPr>
        <p:scale>
          <a:sx n="90" d="100"/>
          <a:sy n="90" d="100"/>
        </p:scale>
        <p:origin x="-2640" y="-72"/>
      </p:cViewPr>
      <p:guideLst>
        <p:guide orient="horz" pos="663"/>
        <p:guide pos="340"/>
      </p:guideLst>
    </p:cSldViewPr>
  </p:slideViewPr>
  <p:outlineViewPr>
    <p:cViewPr>
      <p:scale>
        <a:sx n="33" d="100"/>
        <a:sy n="33" d="100"/>
      </p:scale>
      <p:origin x="0" y="8634"/>
    </p:cViewPr>
  </p:outlineViewPr>
  <p:notesTextViewPr>
    <p:cViewPr>
      <p:scale>
        <a:sx n="1" d="1"/>
        <a:sy n="1" d="1"/>
      </p:scale>
      <p:origin x="0" y="0"/>
    </p:cViewPr>
  </p:notesTextViewPr>
  <p:sorterViewPr>
    <p:cViewPr>
      <p:scale>
        <a:sx n="160" d="100"/>
        <a:sy n="160" d="100"/>
      </p:scale>
      <p:origin x="0" y="2604"/>
    </p:cViewPr>
  </p:sorterViewPr>
  <p:notesViewPr>
    <p:cSldViewPr>
      <p:cViewPr varScale="1">
        <p:scale>
          <a:sx n="85" d="100"/>
          <a:sy n="85" d="100"/>
        </p:scale>
        <p:origin x="-383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23455D-4609-4BF4-9AA0-AAE0356C31C9}" type="datetimeFigureOut">
              <a:rPr lang="en-US" smtClean="0"/>
              <a:pPr/>
              <a:t>11/25/2016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9504E2-CAD5-43BC-B162-D81A9D33C0DD}" type="slidenum">
              <a:rPr lang="en-US" smtClean="0"/>
              <a:pPr/>
              <a:t>‹#›</a:t>
            </a:fld>
            <a:endParaRPr lang="en-US"/>
          </a:p>
        </p:txBody>
      </p:sp>
    </p:spTree>
    <p:extLst>
      <p:ext uri="{BB962C8B-B14F-4D97-AF65-F5344CB8AC3E}">
        <p14:creationId xmlns:p14="http://schemas.microsoft.com/office/powerpoint/2010/main" val="2701048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 presentation, end</a:t>
            </a:r>
            <a:r>
              <a:rPr lang="en-US" baseline="0" dirty="0"/>
              <a:t> with:]</a:t>
            </a:r>
          </a:p>
          <a:p>
            <a:r>
              <a:rPr lang="pl-PL" baseline="0" dirty="0" err="1" smtClean="0"/>
              <a:t>Nemesysco</a:t>
            </a:r>
            <a:r>
              <a:rPr lang="pl-PL" baseline="0" dirty="0" smtClean="0"/>
              <a:t> jest światowym liderem technologii detekcji emocji w oparciu o analizę głosu. </a:t>
            </a:r>
            <a:endParaRPr lang="en-US" baseline="0" dirty="0"/>
          </a:p>
          <a:p>
            <a:r>
              <a:rPr lang="pl-PL" baseline="0" dirty="0" smtClean="0"/>
              <a:t>W ciągu najbliższych kilku minut przybliżę Państwu ta unikalna technologię, w jaki sposób jest ona powiązana z bankowością a dokładnie z oceną ryzyka kredytowego.</a:t>
            </a:r>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pPr/>
              <a:t>1</a:t>
            </a:fld>
            <a:endParaRPr lang="en-US"/>
          </a:p>
        </p:txBody>
      </p:sp>
    </p:spTree>
    <p:extLst>
      <p:ext uri="{BB962C8B-B14F-4D97-AF65-F5344CB8AC3E}">
        <p14:creationId xmlns:p14="http://schemas.microsoft.com/office/powerpoint/2010/main" val="1550504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smtClean="0"/>
              <a:t>Dla czego</a:t>
            </a:r>
            <a:r>
              <a:rPr lang="pl-PL" baseline="0" dirty="0" smtClean="0"/>
              <a:t> zwracamy uwagę na ludzkie emocje</a:t>
            </a:r>
            <a:r>
              <a:rPr lang="en-US" dirty="0" smtClean="0"/>
              <a:t>?</a:t>
            </a:r>
            <a:endParaRPr lang="en-US" dirty="0"/>
          </a:p>
          <a:p>
            <a:r>
              <a:rPr lang="pl-PL" dirty="0" smtClean="0"/>
              <a:t>Nasze emocje w znacznym stopniu decydują jak się zachowujemy i reagujemy w stosunku do innych ludzi.</a:t>
            </a:r>
          </a:p>
          <a:p>
            <a:r>
              <a:rPr lang="pl-PL" dirty="0" smtClean="0"/>
              <a:t>Z pewnością każdy z nas powie, że nasz proces decyzyjny jest oparty o analizę logiczną. Ale czy aby na pewno? Emocje jakie odczuwamy w trakcie procesu decyzyjnego mają kluczowy wpływ na to jaka decyzja zostanie podjęta lub jak się zachowamy. </a:t>
            </a:r>
          </a:p>
          <a:p>
            <a:r>
              <a:rPr lang="pl-PL" baseline="0" dirty="0" smtClean="0"/>
              <a:t>Przykładem wpływu emocji na proces decyzyjny rozbieżność w decyzjach pomiędzy człowiekiem a maszyną - mimo dysponowania tymi samymi danymi końcowa decyzja niejednokrotnie jest odmienna. </a:t>
            </a:r>
            <a:endParaRPr lang="en-US" baseline="0" dirty="0"/>
          </a:p>
          <a:p>
            <a:r>
              <a:rPr lang="pl-PL" dirty="0" smtClean="0"/>
              <a:t>W trakcie</a:t>
            </a:r>
            <a:r>
              <a:rPr lang="pl-PL" baseline="0" dirty="0" smtClean="0"/>
              <a:t> tej prezentacji będziemy mówić  o tym by WIEDZIEC a nie PRZYPUSZCZAC . WIEDZIEĆ więcej o twych klientach</a:t>
            </a:r>
            <a:r>
              <a:rPr lang="en-US" baseline="0" dirty="0" smtClean="0"/>
              <a:t>,</a:t>
            </a:r>
            <a:r>
              <a:rPr lang="pl-PL" baseline="0" dirty="0" smtClean="0"/>
              <a:t> o ich motywacjach</a:t>
            </a:r>
            <a:r>
              <a:rPr lang="en-US" baseline="0" dirty="0" smtClean="0"/>
              <a:t>. </a:t>
            </a:r>
            <a:r>
              <a:rPr lang="pl-PL" baseline="0" dirty="0" smtClean="0"/>
              <a:t>WIEDZIEĆ </a:t>
            </a:r>
            <a:r>
              <a:rPr lang="en-US" baseline="0" dirty="0" smtClean="0"/>
              <a:t>-  </a:t>
            </a:r>
            <a:r>
              <a:rPr lang="pl-PL" baseline="0" dirty="0" smtClean="0"/>
              <a:t>więcej o tym co może narazić Cię na ryzyko.</a:t>
            </a:r>
            <a:endParaRPr lang="en-US" dirty="0"/>
          </a:p>
          <a:p>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pPr/>
              <a:t>2</a:t>
            </a:fld>
            <a:endParaRPr lang="en-US"/>
          </a:p>
        </p:txBody>
      </p:sp>
    </p:spTree>
    <p:extLst>
      <p:ext uri="{BB962C8B-B14F-4D97-AF65-F5344CB8AC3E}">
        <p14:creationId xmlns:p14="http://schemas.microsoft.com/office/powerpoint/2010/main" val="1550504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smtClean="0"/>
              <a:t>Analiza głosu to nasza codzienność</a:t>
            </a:r>
            <a:r>
              <a:rPr lang="en-US" baseline="0" dirty="0" smtClean="0"/>
              <a:t>.</a:t>
            </a:r>
            <a:endParaRPr lang="en-US" baseline="0" dirty="0"/>
          </a:p>
          <a:p>
            <a:r>
              <a:rPr lang="pl-PL" baseline="0" dirty="0" smtClean="0"/>
              <a:t>Słuchając mnie w tej chwili cały czas prowadzisz 3 typy analizy:</a:t>
            </a:r>
            <a:endParaRPr lang="en-US" baseline="0" dirty="0"/>
          </a:p>
          <a:p>
            <a:r>
              <a:rPr lang="pl-PL" baseline="0" dirty="0" smtClean="0"/>
              <a:t>Słuchasz moich słów aby zrozumieć co mówię. </a:t>
            </a:r>
            <a:endParaRPr lang="en-US" baseline="0" dirty="0"/>
          </a:p>
          <a:p>
            <a:r>
              <a:rPr lang="pl-PL" baseline="0" dirty="0" smtClean="0"/>
              <a:t>Słuchając mojego głosu analizujesz jego cechy szczególne audio, żeby móc odróżnić go od głosu innych i móc mnie identyfikować.</a:t>
            </a:r>
          </a:p>
          <a:p>
            <a:r>
              <a:rPr lang="pl-PL" baseline="0" dirty="0" smtClean="0"/>
              <a:t>Dokonujesz tez jeszcze jednej analizy – słuchając mojego głosu starasz się określić mój stan emocjonalny</a:t>
            </a:r>
            <a:r>
              <a:rPr lang="en-US" baseline="0" dirty="0" smtClean="0"/>
              <a:t>. </a:t>
            </a:r>
            <a:r>
              <a:rPr lang="pl-PL" baseline="0" dirty="0" smtClean="0"/>
              <a:t> Czy jestem zestresowany, pewny siebie? Czy możesz ufać temu co mówię? Co mój głos może powiedzieć na mój temat?</a:t>
            </a:r>
          </a:p>
          <a:p>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550504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b="1" dirty="0" smtClean="0"/>
              <a:t>Technologia </a:t>
            </a:r>
            <a:r>
              <a:rPr lang="en-US" b="1" dirty="0" err="1" smtClean="0"/>
              <a:t>Nemesysco</a:t>
            </a:r>
            <a:r>
              <a:rPr lang="en-US" b="1" dirty="0" smtClean="0"/>
              <a:t> </a:t>
            </a:r>
            <a:r>
              <a:rPr lang="en-US" b="1" dirty="0"/>
              <a:t>LVA </a:t>
            </a:r>
            <a:r>
              <a:rPr lang="pl-PL" b="1" dirty="0" smtClean="0"/>
              <a:t>to wyłącznie</a:t>
            </a:r>
            <a:r>
              <a:rPr lang="pl-PL" b="1" baseline="0" dirty="0" smtClean="0"/>
              <a:t> analiza emocji. </a:t>
            </a:r>
            <a:r>
              <a:rPr lang="pl-PL" b="0" baseline="0" dirty="0" smtClean="0"/>
              <a:t>Nie ma znaczenia to co mówisz, nie ma znaczenia w jakim języku mówisz i z jakim akcentem, intonacją.</a:t>
            </a:r>
            <a:r>
              <a:rPr lang="pl-PL" b="1" baseline="0" dirty="0" smtClean="0"/>
              <a:t> </a:t>
            </a:r>
            <a:r>
              <a:rPr lang="pl-PL" dirty="0" smtClean="0"/>
              <a:t>Ale interesuje nas to co </a:t>
            </a:r>
            <a:r>
              <a:rPr lang="pl-PL" b="1" dirty="0" smtClean="0"/>
              <a:t>faktycznie odczuwać w trakcie mówienia</a:t>
            </a:r>
            <a:r>
              <a:rPr lang="pl-PL" dirty="0" smtClean="0"/>
              <a:t>. </a:t>
            </a:r>
            <a:endParaRPr lang="pl-PL" baseline="0" dirty="0" smtClean="0"/>
          </a:p>
          <a:p>
            <a:r>
              <a:rPr lang="pl-PL" baseline="0" dirty="0" smtClean="0"/>
              <a:t>Ocena stanu emocjonalnego w oparciu o analizę głosu to jedyna dziedzina z zakresu naukowej analizy głosu gdzie komputer radzi sobie znacznie lepiej niż człowiek. Z czego to wynika?</a:t>
            </a:r>
          </a:p>
          <a:p>
            <a:r>
              <a:rPr lang="pl-PL" baseline="0" dirty="0" smtClean="0"/>
              <a:t>Jako ludzie świetnie potrafimy dobierać ton głosu, jego dynamikę tak aby zamaskować faktyczne emocje a w efekcie </a:t>
            </a:r>
            <a:r>
              <a:rPr lang="pl-PL" b="1" baseline="0" dirty="0" smtClean="0"/>
              <a:t>oszukać naszego odbiorcę</a:t>
            </a:r>
            <a:r>
              <a:rPr lang="pl-PL" baseline="0" dirty="0" smtClean="0"/>
              <a:t>.</a:t>
            </a:r>
          </a:p>
          <a:p>
            <a:r>
              <a:rPr lang="en-US" b="1" baseline="0" dirty="0" smtClean="0"/>
              <a:t>(</a:t>
            </a:r>
            <a:r>
              <a:rPr lang="pl-PL" b="1" baseline="0" dirty="0" smtClean="0"/>
              <a:t>Pokaż radość</a:t>
            </a:r>
            <a:r>
              <a:rPr lang="en-US" b="1" baseline="0" dirty="0" smtClean="0"/>
              <a:t>)</a:t>
            </a:r>
            <a:r>
              <a:rPr lang="en-US" baseline="0" dirty="0" smtClean="0"/>
              <a:t> </a:t>
            </a:r>
            <a:r>
              <a:rPr lang="pl-PL" baseline="0" dirty="0" smtClean="0"/>
              <a:t>Cieszę się że mogę się z Państwem spotkać</a:t>
            </a:r>
            <a:r>
              <a:rPr lang="en-US" baseline="0" dirty="0" smtClean="0"/>
              <a:t>!    </a:t>
            </a:r>
            <a:endParaRPr lang="pl-PL" baseline="0" dirty="0" smtClean="0"/>
          </a:p>
          <a:p>
            <a:r>
              <a:rPr lang="en-US" b="1" baseline="0" dirty="0" smtClean="0"/>
              <a:t>(</a:t>
            </a:r>
            <a:r>
              <a:rPr lang="pl-PL" b="1" baseline="0" dirty="0" smtClean="0"/>
              <a:t>Pokaż złość</a:t>
            </a:r>
            <a:r>
              <a:rPr lang="en-US" b="1" baseline="0" dirty="0" smtClean="0"/>
              <a:t>) </a:t>
            </a:r>
            <a:r>
              <a:rPr lang="pl-PL" dirty="0" smtClean="0"/>
              <a:t>Żądam rozmowy z Pana przełożonym</a:t>
            </a:r>
            <a:r>
              <a:rPr lang="en-US" baseline="0" dirty="0" smtClean="0"/>
              <a:t>!     </a:t>
            </a:r>
            <a:endParaRPr lang="pl-PL" baseline="0" dirty="0" smtClean="0"/>
          </a:p>
          <a:p>
            <a:r>
              <a:rPr lang="en-US" b="1" baseline="0" dirty="0" smtClean="0"/>
              <a:t>(</a:t>
            </a:r>
            <a:r>
              <a:rPr lang="pl-PL" b="1" baseline="0" dirty="0" smtClean="0"/>
              <a:t>Pokaż pewność</a:t>
            </a:r>
            <a:r>
              <a:rPr lang="en-US" b="1" baseline="0" dirty="0" smtClean="0"/>
              <a:t>) </a:t>
            </a:r>
            <a:r>
              <a:rPr lang="pl-PL" baseline="0" dirty="0" smtClean="0"/>
              <a:t>Jestem tego pewien</a:t>
            </a:r>
            <a:r>
              <a:rPr lang="en-US" baseline="0" dirty="0" smtClean="0"/>
              <a:t>!</a:t>
            </a:r>
            <a:endParaRPr lang="en-US" baseline="0" dirty="0"/>
          </a:p>
          <a:p>
            <a:r>
              <a:rPr lang="pl-PL" baseline="0" dirty="0" smtClean="0"/>
              <a:t>Jestem pewien że byliście Państwo w stanie ocenić że faktycznie w trakcie tych przykładów nie byłem ani szczęśliwy ani zły ale jestem pewien jednej rzeczy</a:t>
            </a:r>
            <a:r>
              <a:rPr lang="en-US" baseline="0" dirty="0" smtClean="0"/>
              <a:t>:</a:t>
            </a:r>
            <a:endParaRPr lang="en-US" baseline="0" dirty="0"/>
          </a:p>
          <a:p>
            <a:r>
              <a:rPr lang="pl-PL" baseline="0" dirty="0" smtClean="0"/>
              <a:t>Komputer jest w stanie zidentyfikować unikalne wzorce w ludzkim głosie a technologia </a:t>
            </a:r>
            <a:r>
              <a:rPr lang="pl-PL" baseline="0" dirty="0" err="1" smtClean="0"/>
              <a:t>Nemesysco</a:t>
            </a:r>
            <a:r>
              <a:rPr lang="pl-PL" baseline="0" dirty="0" smtClean="0"/>
              <a:t> w oparciu o ponad 18 lat badań jest w stanie te unikalne wzorce przypisać konkretnym ludzkim emocjom.  </a:t>
            </a:r>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pPr/>
              <a:t>4</a:t>
            </a:fld>
            <a:endParaRPr lang="en-US"/>
          </a:p>
        </p:txBody>
      </p:sp>
    </p:spTree>
    <p:extLst>
      <p:ext uri="{BB962C8B-B14F-4D97-AF65-F5344CB8AC3E}">
        <p14:creationId xmlns:p14="http://schemas.microsoft.com/office/powerpoint/2010/main" val="1550504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baseline="0" dirty="0" smtClean="0"/>
              <a:t>Aby zaprezentować w prosty i graficzny sposób </a:t>
            </a:r>
            <a:r>
              <a:rPr lang="pl-PL" b="1" baseline="0" dirty="0" smtClean="0"/>
              <a:t>złożoność ludzkich reakcji emocjonalnych </a:t>
            </a:r>
            <a:r>
              <a:rPr lang="pl-PL" baseline="0" dirty="0" smtClean="0"/>
              <a:t>opracowaliśmy </a:t>
            </a:r>
            <a:r>
              <a:rPr lang="pl-PL" b="1" baseline="0" dirty="0" smtClean="0"/>
              <a:t>koncepcję diamentu emocjonalnego</a:t>
            </a:r>
            <a:r>
              <a:rPr lang="pl-PL" baseline="0" dirty="0" smtClean="0"/>
              <a:t> </a:t>
            </a:r>
          </a:p>
          <a:p>
            <a:r>
              <a:rPr lang="pl-PL" baseline="0" dirty="0" smtClean="0"/>
              <a:t>Graf przedstawia 8 reakcji emocjonalnych i w graficzny sposób pokazuje ich zmianę w trakcie wypowiedzi analizowanej osoby. </a:t>
            </a:r>
            <a:endParaRPr lang="en-US" baseline="0" dirty="0"/>
          </a:p>
          <a:p>
            <a:r>
              <a:rPr lang="pl-PL" baseline="0" dirty="0" smtClean="0"/>
              <a:t>Proszę zwrócić uwagę w jaki sposób jest zbudowany diament </a:t>
            </a:r>
            <a:r>
              <a:rPr lang="en-US" baseline="0" dirty="0" smtClean="0"/>
              <a:t>– </a:t>
            </a:r>
            <a:r>
              <a:rPr lang="pl-PL" baseline="0" dirty="0" smtClean="0"/>
              <a:t>Energia na górze a Stres na dole</a:t>
            </a:r>
            <a:r>
              <a:rPr lang="en-US" baseline="0" dirty="0" smtClean="0"/>
              <a:t>, </a:t>
            </a:r>
            <a:r>
              <a:rPr lang="pl-PL" baseline="0" dirty="0" smtClean="0"/>
              <a:t>Emocje po prawej a logika i pewność siebie po lewej. </a:t>
            </a:r>
          </a:p>
          <a:p>
            <a:r>
              <a:rPr lang="pl-PL" baseline="0" dirty="0" smtClean="0"/>
              <a:t>Oczywiście technologia </a:t>
            </a:r>
            <a:r>
              <a:rPr lang="pl-PL" baseline="0" dirty="0" err="1" smtClean="0"/>
              <a:t>Nemesysco</a:t>
            </a:r>
            <a:r>
              <a:rPr lang="pl-PL" baseline="0" dirty="0" smtClean="0"/>
              <a:t> identyfikuje znacznie więcej reakcji emocjonalnych.</a:t>
            </a:r>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pPr/>
              <a:t>5</a:t>
            </a:fld>
            <a:endParaRPr lang="en-US"/>
          </a:p>
        </p:txBody>
      </p:sp>
    </p:spTree>
    <p:extLst>
      <p:ext uri="{BB962C8B-B14F-4D97-AF65-F5344CB8AC3E}">
        <p14:creationId xmlns:p14="http://schemas.microsoft.com/office/powerpoint/2010/main" val="1550504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smtClean="0"/>
              <a:t>Teraz pokażę</a:t>
            </a:r>
            <a:r>
              <a:rPr lang="pl-PL" baseline="0" dirty="0" smtClean="0"/>
              <a:t> Państwu diament emocjonalny w akcji</a:t>
            </a:r>
            <a:r>
              <a:rPr lang="en-US" baseline="0" dirty="0" smtClean="0"/>
              <a:t>.</a:t>
            </a:r>
            <a:endParaRPr lang="en-US" baseline="0" dirty="0"/>
          </a:p>
          <a:p>
            <a:r>
              <a:rPr lang="pl-PL" baseline="0" dirty="0" smtClean="0"/>
              <a:t>Pokażę Państwu dwa nagrania wideo tej samej osoby ale dotyczące dwóch różnych sytuacji</a:t>
            </a:r>
            <a:r>
              <a:rPr lang="en-US" baseline="0" dirty="0" smtClean="0"/>
              <a:t>.</a:t>
            </a:r>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pPr/>
              <a:t>6</a:t>
            </a:fld>
            <a:endParaRPr lang="en-US"/>
          </a:p>
        </p:txBody>
      </p:sp>
    </p:spTree>
    <p:extLst>
      <p:ext uri="{BB962C8B-B14F-4D97-AF65-F5344CB8AC3E}">
        <p14:creationId xmlns:p14="http://schemas.microsoft.com/office/powerpoint/2010/main" val="1550504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smtClean="0"/>
              <a:t>Proszę zwrócić uwagę na poziom energii, pewności siebie i emocji. Brak stresu i wysiłku psychicznego. Mówca czuje się jak u siebie w domu.</a:t>
            </a:r>
            <a:endParaRPr lang="en-US" dirty="0"/>
          </a:p>
          <a:p>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pPr/>
              <a:t>7</a:t>
            </a:fld>
            <a:endParaRPr lang="en-US"/>
          </a:p>
        </p:txBody>
      </p:sp>
    </p:spTree>
    <p:extLst>
      <p:ext uri="{BB962C8B-B14F-4D97-AF65-F5344CB8AC3E}">
        <p14:creationId xmlns:p14="http://schemas.microsoft.com/office/powerpoint/2010/main" val="1550504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[Play the video]</a:t>
            </a:r>
          </a:p>
          <a:p>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pPr/>
              <a:t>8</a:t>
            </a:fld>
            <a:endParaRPr lang="en-US"/>
          </a:p>
        </p:txBody>
      </p:sp>
    </p:spTree>
    <p:extLst>
      <p:ext uri="{BB962C8B-B14F-4D97-AF65-F5344CB8AC3E}">
        <p14:creationId xmlns:p14="http://schemas.microsoft.com/office/powerpoint/2010/main" val="1550504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smtClean="0"/>
              <a:t>Teraz możemy zaobserwować kompletnie inny stan emocjonalny</a:t>
            </a:r>
            <a:r>
              <a:rPr lang="en-US" baseline="0" dirty="0" smtClean="0"/>
              <a:t>:</a:t>
            </a:r>
            <a:endParaRPr lang="en-US" baseline="0" dirty="0"/>
          </a:p>
          <a:p>
            <a:r>
              <a:rPr lang="pl-PL" baseline="0" dirty="0" smtClean="0"/>
              <a:t>Emocje zniknęły, energia zanikła a stres jest najsilniejsza emocją</a:t>
            </a:r>
            <a:r>
              <a:rPr lang="en-US" baseline="0" dirty="0" smtClean="0"/>
              <a:t>.</a:t>
            </a:r>
            <a:endParaRPr lang="en-US" baseline="0" dirty="0"/>
          </a:p>
          <a:p>
            <a:r>
              <a:rPr lang="pl-PL" baseline="0" dirty="0" smtClean="0"/>
              <a:t>Proszę pamiętać, że wskazania </a:t>
            </a:r>
            <a:r>
              <a:rPr lang="pl-PL" baseline="0" dirty="0" err="1" smtClean="0"/>
              <a:t>emocjonal</a:t>
            </a:r>
            <a:r>
              <a:rPr lang="pl-PL" baseline="0" dirty="0" smtClean="0"/>
              <a:t> same w sobie nie są ani złe ani dobre. Dopiero kontekst wypowiedzi nadaje im pozytywnego lub negatywnego znaczenia. </a:t>
            </a:r>
          </a:p>
          <a:p>
            <a:r>
              <a:rPr lang="pl-PL" baseline="0" dirty="0" smtClean="0"/>
              <a:t>… a kontekst pochodzi z naszego zrozumienia treści wypowiedzi, analizy wypowiedzianych słów.</a:t>
            </a:r>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pPr/>
              <a:t>9</a:t>
            </a:fld>
            <a:endParaRPr lang="en-US"/>
          </a:p>
        </p:txBody>
      </p:sp>
    </p:spTree>
    <p:extLst>
      <p:ext uri="{BB962C8B-B14F-4D97-AF65-F5344CB8AC3E}">
        <p14:creationId xmlns:p14="http://schemas.microsoft.com/office/powerpoint/2010/main" val="1550504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smtClean="0"/>
              <a:t>Teraz gdy pokazałem jak można w kompleksowy sposób określić profil emocjonalny nasuwa się pytanie czy można wykorzystać to do </a:t>
            </a:r>
            <a:r>
              <a:rPr lang="pl-PL" b="1" dirty="0" smtClean="0"/>
              <a:t>„detekcji</a:t>
            </a:r>
            <a:r>
              <a:rPr lang="pl-PL" b="1" baseline="0" dirty="0" smtClean="0"/>
              <a:t> kłamstwa”?</a:t>
            </a:r>
            <a:endParaRPr lang="pl-PL" b="1" dirty="0" smtClean="0"/>
          </a:p>
          <a:p>
            <a:endParaRPr lang="pl-PL" baseline="0" dirty="0" smtClean="0"/>
          </a:p>
          <a:p>
            <a:r>
              <a:rPr lang="pl-PL" baseline="0" dirty="0" smtClean="0"/>
              <a:t>Sam termin „detekcja kłamstwa” jest wprowadzający w błąd chociażby ze względu na różne typy kłamstwa czy prawdy.  Można kłamać w obronie samego siebie przed szkodą, można kłamać dla własnych korzyści.</a:t>
            </a:r>
            <a:r>
              <a:rPr lang="en-US" baseline="0" dirty="0" smtClean="0"/>
              <a:t> </a:t>
            </a:r>
            <a:r>
              <a:rPr lang="pl-PL" baseline="0" dirty="0" smtClean="0"/>
              <a:t>Kłamiemy dla „lepszej sprawy” albo najzwyczajniej dla żartu. To wszystko </a:t>
            </a:r>
            <a:r>
              <a:rPr lang="pl-PL" baseline="0" dirty="0" err="1" smtClean="0"/>
              <a:t>sa</a:t>
            </a:r>
            <a:r>
              <a:rPr lang="pl-PL" baseline="0" dirty="0" smtClean="0"/>
              <a:t> jednak kłamstwa ale z punktu widzenia emocjonalnego wyglądają kompletnie inaczej</a:t>
            </a:r>
            <a:r>
              <a:rPr lang="en-US" baseline="0" dirty="0" smtClean="0"/>
              <a:t>. </a:t>
            </a:r>
            <a:endParaRPr lang="pl-PL" baseline="0" dirty="0" smtClean="0"/>
          </a:p>
          <a:p>
            <a:r>
              <a:rPr lang="pl-PL" baseline="0" dirty="0" smtClean="0"/>
              <a:t>Zamiast „</a:t>
            </a:r>
            <a:r>
              <a:rPr lang="pl-PL" b="1" baseline="0" dirty="0" smtClean="0"/>
              <a:t>detekcji kłamstwa</a:t>
            </a:r>
            <a:r>
              <a:rPr lang="pl-PL" baseline="0" dirty="0" smtClean="0"/>
              <a:t>” proponuje zacząć używać zwrotu „</a:t>
            </a:r>
            <a:r>
              <a:rPr lang="pl-PL" b="1" baseline="0" dirty="0" smtClean="0"/>
              <a:t>oceny ryzyka</a:t>
            </a:r>
            <a:r>
              <a:rPr lang="pl-PL" baseline="0" dirty="0" smtClean="0"/>
              <a:t>”. Wszystkie systemu mające na celu „detekcję kłamstwa” – mające na celu „ocenę ryzyka” oparte są o tą samą zasadę, założenie że kłamstwo jest wyjątkową sytuacja – anomalią. Dla tego systemu starają się określić stan „homeostazy” (stan spoczynkowy – spokojny) i wykrywają nagłe i silne zmiany w tym stanie (anomalia)</a:t>
            </a:r>
            <a:endParaRPr lang="en-US" baseline="0" dirty="0"/>
          </a:p>
          <a:p>
            <a:r>
              <a:rPr lang="pl-PL" baseline="0" dirty="0" smtClean="0"/>
              <a:t>Osoby specjalizujące się w ocenie „mowy ciała” określają naturalne zachowanie niewerbalne aby móc wychwycić nagłe zmiany, wariograf mierzy stan oddechu, ciśnienia krwi i potliwości i wykrywa w nich nagłe zmiany. Tak samo technologia </a:t>
            </a:r>
            <a:r>
              <a:rPr lang="pl-PL" baseline="0" dirty="0" err="1" smtClean="0"/>
              <a:t>Nemesysco</a:t>
            </a:r>
            <a:r>
              <a:rPr lang="pl-PL" baseline="0" dirty="0" smtClean="0"/>
              <a:t> (LVA) określa normalny stan emocjonalny osoby poddawanej ocenie i wykrywa silne zmiany emocjonalne dokonując „</a:t>
            </a:r>
            <a:r>
              <a:rPr lang="pl-PL" b="1" baseline="0" dirty="0" smtClean="0"/>
              <a:t>oceny ryzyka</a:t>
            </a:r>
            <a:r>
              <a:rPr lang="pl-PL" baseline="0" dirty="0" smtClean="0"/>
              <a:t>”</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pPr/>
              <a:t>10</a:t>
            </a:fld>
            <a:endParaRPr lang="en-US"/>
          </a:p>
        </p:txBody>
      </p:sp>
    </p:spTree>
    <p:extLst>
      <p:ext uri="{BB962C8B-B14F-4D97-AF65-F5344CB8AC3E}">
        <p14:creationId xmlns:p14="http://schemas.microsoft.com/office/powerpoint/2010/main" val="1550504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smtClean="0"/>
              <a:t>Oczywiście</a:t>
            </a:r>
            <a:r>
              <a:rPr lang="pl-PL" baseline="0" dirty="0" smtClean="0"/>
              <a:t> reakcje emocjonalne wskazujące na wysokie ryzyko mogą być wykryte tylko gdy osoba oceniana świadomie mówi nieprawdę, zależy jej abyśmy uwierzyli w jej nieszczerość i odczuwa zagrożenie związane z konsekwencjami gdy zostanie przyłapana na kłamstwie</a:t>
            </a:r>
            <a:endParaRPr lang="pl-PL" dirty="0" smtClean="0"/>
          </a:p>
          <a:p>
            <a:r>
              <a:rPr lang="pl-PL" dirty="0" smtClean="0"/>
              <a:t>Bardzo trudno jest uzyskać</a:t>
            </a:r>
            <a:r>
              <a:rPr lang="pl-PL" baseline="0" dirty="0" smtClean="0"/>
              <a:t> takie warunki w laboratorium w sposób sztuczny ale na nasze szczęści wszystkie te warunki występują w sprawach z życia wziętych – </a:t>
            </a:r>
            <a:r>
              <a:rPr lang="pl-PL" b="1" baseline="0" dirty="0" smtClean="0"/>
              <a:t>dla tego </a:t>
            </a:r>
            <a:r>
              <a:rPr lang="pl-PL" b="1" baseline="0" dirty="0" err="1" smtClean="0"/>
              <a:t>Nemesysco</a:t>
            </a:r>
            <a:r>
              <a:rPr lang="pl-PL" b="1" baseline="0" dirty="0" smtClean="0"/>
              <a:t> prowadzi badania od ponad 18 lat tylko na faktycznych, z życia wziętych materiałach</a:t>
            </a:r>
            <a:r>
              <a:rPr lang="pl-PL" baseline="0" dirty="0" smtClean="0"/>
              <a:t>.</a:t>
            </a:r>
            <a:endParaRPr lang="en-US" dirty="0"/>
          </a:p>
          <a:p>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pPr/>
              <a:t>11</a:t>
            </a:fld>
            <a:endParaRPr lang="en-US"/>
          </a:p>
        </p:txBody>
      </p:sp>
    </p:spTree>
    <p:extLst>
      <p:ext uri="{BB962C8B-B14F-4D97-AF65-F5344CB8AC3E}">
        <p14:creationId xmlns:p14="http://schemas.microsoft.com/office/powerpoint/2010/main" val="1100630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Nemesysco</a:t>
            </a:r>
            <a:r>
              <a:rPr lang="en-US" dirty="0"/>
              <a:t> </a:t>
            </a:r>
            <a:r>
              <a:rPr lang="pl-PL" dirty="0" smtClean="0"/>
              <a:t>dostarcza swe rozwiązania i współpracuje z wieloma światowymi korporacjami. </a:t>
            </a:r>
            <a:r>
              <a:rPr lang="en-US" dirty="0" smtClean="0"/>
              <a:t>Bank </a:t>
            </a:r>
            <a:r>
              <a:rPr lang="en-US" dirty="0"/>
              <a:t>of America </a:t>
            </a:r>
            <a:r>
              <a:rPr lang="pl-PL" dirty="0" smtClean="0"/>
              <a:t>i </a:t>
            </a:r>
            <a:r>
              <a:rPr lang="en-US" baseline="0" dirty="0" err="1" smtClean="0"/>
              <a:t>KazTelecom</a:t>
            </a:r>
            <a:r>
              <a:rPr lang="en-US" baseline="0" dirty="0" smtClean="0"/>
              <a:t> </a:t>
            </a:r>
            <a:r>
              <a:rPr lang="pl-PL" baseline="0" dirty="0" smtClean="0"/>
              <a:t>korzystają z naszego oprogramowania do zarządzania </a:t>
            </a:r>
            <a:r>
              <a:rPr lang="pl-PL" baseline="0" dirty="0" err="1" smtClean="0"/>
              <a:t>call</a:t>
            </a:r>
            <a:r>
              <a:rPr lang="pl-PL" baseline="0" dirty="0" smtClean="0"/>
              <a:t> </a:t>
            </a:r>
            <a:r>
              <a:rPr lang="pl-PL" baseline="0" dirty="0" err="1" smtClean="0"/>
              <a:t>center</a:t>
            </a:r>
            <a:r>
              <a:rPr lang="pl-PL" baseline="0" dirty="0" smtClean="0"/>
              <a:t> dostarczanego przez </a:t>
            </a:r>
            <a:r>
              <a:rPr lang="en-US" baseline="0" dirty="0" smtClean="0"/>
              <a:t>Castel </a:t>
            </a:r>
            <a:r>
              <a:rPr lang="pl-PL" baseline="0" dirty="0" smtClean="0"/>
              <a:t>i </a:t>
            </a:r>
            <a:r>
              <a:rPr lang="en-US" baseline="0" dirty="0" err="1" smtClean="0"/>
              <a:t>Skylex</a:t>
            </a:r>
            <a:r>
              <a:rPr lang="en-US" baseline="0" dirty="0" smtClean="0"/>
              <a:t>, </a:t>
            </a:r>
            <a:r>
              <a:rPr lang="en-US" baseline="0" dirty="0"/>
              <a:t>DHL Mexico </a:t>
            </a:r>
            <a:r>
              <a:rPr lang="pl-PL" baseline="0" dirty="0" smtClean="0"/>
              <a:t>i </a:t>
            </a:r>
            <a:r>
              <a:rPr lang="en-US" baseline="0" dirty="0" err="1" smtClean="0"/>
              <a:t>GrupoMexico</a:t>
            </a:r>
            <a:r>
              <a:rPr lang="en-US" baseline="0" dirty="0" smtClean="0"/>
              <a:t> </a:t>
            </a:r>
            <a:r>
              <a:rPr lang="pl-PL" baseline="0" dirty="0" smtClean="0"/>
              <a:t>korzystają z rozwiązań z zakresu </a:t>
            </a:r>
            <a:r>
              <a:rPr lang="en-US" baseline="0" dirty="0" smtClean="0"/>
              <a:t>HR </a:t>
            </a:r>
            <a:r>
              <a:rPr lang="pl-PL" baseline="0" dirty="0" smtClean="0"/>
              <a:t>(ryzyko kadrowe)</a:t>
            </a:r>
            <a:r>
              <a:rPr lang="en-US" baseline="0" dirty="0" smtClean="0"/>
              <a:t>, </a:t>
            </a:r>
            <a:r>
              <a:rPr lang="pl-PL" baseline="0" dirty="0" smtClean="0"/>
              <a:t>Policja i inne służby specjalne na całym świecie korzystają z specjalistycznego narzędzia śledczego LVA 6.50  a kilka europejskich firm ubezpieczeniowych wykorzystuje RA7 do identyfikacji ryzyka wyłudzenia odszkodowania. </a:t>
            </a:r>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pPr/>
              <a:t>12</a:t>
            </a:fld>
            <a:endParaRPr lang="en-US"/>
          </a:p>
        </p:txBody>
      </p:sp>
    </p:spTree>
    <p:extLst>
      <p:ext uri="{BB962C8B-B14F-4D97-AF65-F5344CB8AC3E}">
        <p14:creationId xmlns:p14="http://schemas.microsoft.com/office/powerpoint/2010/main" val="3370399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pl-PL" dirty="0" smtClean="0"/>
              <a:t>Technologia </a:t>
            </a:r>
            <a:r>
              <a:rPr lang="pl-PL" dirty="0" err="1" smtClean="0"/>
              <a:t>Nemesyco</a:t>
            </a:r>
            <a:r>
              <a:rPr lang="pl-PL" dirty="0" smtClean="0"/>
              <a:t> (LVA - </a:t>
            </a:r>
            <a:r>
              <a:rPr lang="pl-PL" baseline="0" dirty="0" smtClean="0"/>
              <a:t>La</a:t>
            </a:r>
            <a:r>
              <a:rPr lang="en-US" baseline="0" dirty="0" err="1" smtClean="0"/>
              <a:t>yered</a:t>
            </a:r>
            <a:r>
              <a:rPr lang="en-US" baseline="0" dirty="0" smtClean="0"/>
              <a:t> </a:t>
            </a:r>
            <a:r>
              <a:rPr lang="pl-PL" baseline="0" dirty="0" smtClean="0"/>
              <a:t>V</a:t>
            </a:r>
            <a:r>
              <a:rPr lang="en-US" baseline="0" dirty="0" err="1" smtClean="0"/>
              <a:t>oice</a:t>
            </a:r>
            <a:r>
              <a:rPr lang="en-US" baseline="0" dirty="0" smtClean="0"/>
              <a:t> </a:t>
            </a:r>
            <a:r>
              <a:rPr lang="pl-PL" baseline="0" dirty="0" smtClean="0"/>
              <a:t>A</a:t>
            </a:r>
            <a:r>
              <a:rPr lang="en-US" baseline="0" dirty="0" err="1" smtClean="0"/>
              <a:t>nalysis</a:t>
            </a:r>
            <a:r>
              <a:rPr lang="pl-PL" baseline="0" dirty="0" smtClean="0"/>
              <a:t>) to wynik ponad 18 lat badań prowadzonych w oparciu o materiał z całego świata, głównie z faktycznych spraw, nagrań pochodzących z pokojów przesłuchań i nie tylko. </a:t>
            </a:r>
            <a:endParaRPr lang="en-US" baseline="0" dirty="0"/>
          </a:p>
          <a:p>
            <a:r>
              <a:rPr lang="pl-PL" baseline="0" dirty="0" smtClean="0"/>
              <a:t>Dla technologii nie ma znaczenia jak brzmi twój głos, w jakim języku mówisz, czy jesteś stary czy młody, jakiej jesteś płci czy rasy i czy starasz się maskować swoje emocje – technologia mimo wszystko pokaże jakie faktycznie w danym momencie odczuwasz emocje.</a:t>
            </a:r>
            <a:endParaRPr lang="en-US" baseline="0" dirty="0"/>
          </a:p>
          <a:p>
            <a:r>
              <a:rPr lang="pl-PL" baseline="0" dirty="0" smtClean="0"/>
              <a:t>Technologia został nazwana „warstwowa analiza głodu” bo dokonuje analizy głosu warstwa po warstwie, identyfikując coraz bardziej kompleksowy stan emocjonalny. Zaczynając od warstwy początkowej uczuć gdzie określane są odczucia pozytywne, negatywne lub nieokreślone, coraz głębiej poprzez ekscytację, stres, zmieszanie i wysiłek psychiczny gdzie w następnej warstwie określana jest koncentracja, zawstydzenie, energia i antycypacja – co prowadzi do kolejnej warstwy gdzie określane jest podniecenie i stan depresji i tak dalej aż do najbardziej złożonych emocji jak złość, smutek czy radość i wiele innych stanów klinicznych.</a:t>
            </a:r>
          </a:p>
          <a:p>
            <a:r>
              <a:rPr lang="pl-PL" baseline="0" dirty="0" smtClean="0"/>
              <a:t>Zapewne ktoś powie, że złość i radość to bardzo proste emocje, ale nasze badania wskazują, że są one wynikiem bardzo skomplikowanych procesów logicznych, ciągłej i konsekwentnej analizy i tylko w taki sposób te emocje się uaktywniają.</a:t>
            </a:r>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13</a:t>
            </a:fld>
            <a:endParaRPr lang="en-US"/>
          </a:p>
        </p:txBody>
      </p:sp>
    </p:spTree>
    <p:extLst>
      <p:ext uri="{BB962C8B-B14F-4D97-AF65-F5344CB8AC3E}">
        <p14:creationId xmlns:p14="http://schemas.microsoft.com/office/powerpoint/2010/main" val="2378679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dirty="0"/>
              <a:t>CR7 </a:t>
            </a:r>
            <a:r>
              <a:rPr lang="pl-PL" dirty="0" smtClean="0"/>
              <a:t>to rozwiązanie</a:t>
            </a:r>
            <a:r>
              <a:rPr lang="pl-PL" baseline="0" dirty="0" smtClean="0"/>
              <a:t> </a:t>
            </a:r>
            <a:r>
              <a:rPr lang="en-US" dirty="0" err="1" smtClean="0"/>
              <a:t>Nemesysco’s</a:t>
            </a:r>
            <a:r>
              <a:rPr lang="en-US" dirty="0" smtClean="0"/>
              <a:t> </a:t>
            </a:r>
            <a:r>
              <a:rPr lang="pl-PL" dirty="0" smtClean="0"/>
              <a:t>dedykowane do oceny ryzyka kredytowego</a:t>
            </a:r>
            <a:endParaRPr lang="en-US" baseline="0" dirty="0"/>
          </a:p>
          <a:p>
            <a:endParaRPr lang="en-US" dirty="0"/>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14</a:t>
            </a:fld>
            <a:endParaRPr lang="en-US"/>
          </a:p>
        </p:txBody>
      </p:sp>
    </p:spTree>
    <p:extLst>
      <p:ext uri="{BB962C8B-B14F-4D97-AF65-F5344CB8AC3E}">
        <p14:creationId xmlns:p14="http://schemas.microsoft.com/office/powerpoint/2010/main" val="3660096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200" b="0" i="0" u="none" strike="noStrike" kern="1200" baseline="0" dirty="0" smtClean="0">
                <a:solidFill>
                  <a:schemeClr val="tx1"/>
                </a:solidFill>
                <a:latin typeface="+mn-lt"/>
                <a:ea typeface="+mn-ea"/>
                <a:cs typeface="+mn-cs"/>
              </a:rPr>
              <a:t>W zakresie oceny ryzyka kredytowego technologia LVA wykorzystywana jest do oceny prawdziwości podanych danych na temat np. obecnej sytuacji finansowej czy też oceny intencji kredytobiorcy. Wynikiem analizy jest przypisanie „niskiego”, „średniego” lub „wysokiego” poziomu ryzyka dla każdego analizowanego pytania co pozwala na dokładniejsza i wiarygodniejsza ocenę ryzyka i identyfikację potencjalnego wyłudzenia.</a:t>
            </a:r>
          </a:p>
          <a:p>
            <a:r>
              <a:rPr lang="pl-PL" sz="1200" b="0" i="0" u="none" strike="noStrike" kern="1200" baseline="0" dirty="0" smtClean="0">
                <a:solidFill>
                  <a:schemeClr val="tx1"/>
                </a:solidFill>
                <a:latin typeface="+mn-lt"/>
                <a:ea typeface="+mn-ea"/>
                <a:cs typeface="+mn-cs"/>
              </a:rPr>
              <a:t>Technologię ta nazywany CR7 (</a:t>
            </a:r>
            <a:r>
              <a:rPr lang="pl-PL" sz="1200" b="0" i="0" u="none" strike="noStrike" kern="1200" baseline="0" dirty="0" err="1" smtClean="0">
                <a:solidFill>
                  <a:schemeClr val="tx1"/>
                </a:solidFill>
                <a:latin typeface="+mn-lt"/>
                <a:ea typeface="+mn-ea"/>
                <a:cs typeface="+mn-cs"/>
              </a:rPr>
              <a:t>Credit</a:t>
            </a:r>
            <a:r>
              <a:rPr lang="pl-PL" sz="1200" b="0" i="0" u="none" strike="noStrike" kern="1200" baseline="0" dirty="0" smtClean="0">
                <a:solidFill>
                  <a:schemeClr val="tx1"/>
                </a:solidFill>
                <a:latin typeface="+mn-lt"/>
                <a:ea typeface="+mn-ea"/>
                <a:cs typeface="+mn-cs"/>
              </a:rPr>
              <a:t> </a:t>
            </a:r>
            <a:r>
              <a:rPr lang="pl-PL" sz="1200" b="0" i="0" u="none" strike="noStrike" kern="1200" baseline="0" dirty="0" err="1" smtClean="0">
                <a:solidFill>
                  <a:schemeClr val="tx1"/>
                </a:solidFill>
                <a:latin typeface="+mn-lt"/>
                <a:ea typeface="+mn-ea"/>
                <a:cs typeface="+mn-cs"/>
              </a:rPr>
              <a:t>Risk</a:t>
            </a:r>
            <a:r>
              <a:rPr lang="pl-PL" sz="1200" b="0" i="0" u="none" strike="noStrike" kern="1200" baseline="0" dirty="0" smtClean="0">
                <a:solidFill>
                  <a:schemeClr val="tx1"/>
                </a:solidFill>
                <a:latin typeface="+mn-lt"/>
                <a:ea typeface="+mn-ea"/>
                <a:cs typeface="+mn-cs"/>
              </a:rPr>
              <a:t> LVA7).</a:t>
            </a:r>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pPr/>
              <a:t>15</a:t>
            </a:fld>
            <a:endParaRPr lang="en-US"/>
          </a:p>
        </p:txBody>
      </p:sp>
    </p:spTree>
    <p:extLst>
      <p:ext uri="{BB962C8B-B14F-4D97-AF65-F5344CB8AC3E}">
        <p14:creationId xmlns:p14="http://schemas.microsoft.com/office/powerpoint/2010/main" val="1796845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pl-PL" dirty="0" smtClean="0"/>
              <a:t>Opis procesu</a:t>
            </a:r>
            <a:r>
              <a:rPr lang="en-US" baseline="0" dirty="0" smtClean="0"/>
              <a:t>:</a:t>
            </a:r>
            <a:endParaRPr lang="en-US" baseline="0" dirty="0"/>
          </a:p>
          <a:p>
            <a:pPr marL="228600" indent="-228600">
              <a:buAutoNum type="arabicPeriod"/>
            </a:pPr>
            <a:r>
              <a:rPr lang="pl-PL" baseline="0" dirty="0" smtClean="0"/>
              <a:t>Operator prowadzi rozmowę z klientem i zadaje pytania z specjalnie przygotowanego skryptu, które wyświetlane </a:t>
            </a:r>
            <a:r>
              <a:rPr lang="pl-PL" baseline="0" dirty="0" err="1" smtClean="0"/>
              <a:t>sa</a:t>
            </a:r>
            <a:r>
              <a:rPr lang="pl-PL" baseline="0" dirty="0" smtClean="0"/>
              <a:t> na ekranie. Technologia</a:t>
            </a:r>
            <a:r>
              <a:rPr lang="en-US" baseline="0" dirty="0" smtClean="0"/>
              <a:t> </a:t>
            </a:r>
            <a:r>
              <a:rPr lang="en-US" baseline="0" dirty="0"/>
              <a:t>LVA </a:t>
            </a:r>
            <a:r>
              <a:rPr lang="pl-PL" baseline="0" dirty="0" smtClean="0"/>
              <a:t> wymaga pytań otwartych tak aby klient udzielił dłuższej odpowiedzi niż „Tak’ lub „Nie” co może powodować, że dotychczasowe pytania zadawane klientom zostano zmienione pod względem konstrukcji ale nie znaczenia</a:t>
            </a:r>
            <a:r>
              <a:rPr lang="en-US" baseline="0" dirty="0" smtClean="0"/>
              <a:t>.</a:t>
            </a:r>
            <a:endParaRPr lang="en-US" baseline="0" dirty="0"/>
          </a:p>
          <a:p>
            <a:pPr marL="228600" indent="-228600">
              <a:buAutoNum type="arabicPeriod"/>
            </a:pPr>
            <a:r>
              <a:rPr lang="en-US" baseline="0" dirty="0"/>
              <a:t>CR7 </a:t>
            </a:r>
            <a:r>
              <a:rPr lang="pl-PL" baseline="0" dirty="0" smtClean="0"/>
              <a:t>dokonuje analizy odpowiedzi na każde pytanie w czasie rzeczywistym i przydziela każdemu pytaniu i tematowi oddzielną ocenę.</a:t>
            </a:r>
            <a:r>
              <a:rPr lang="en-US" baseline="0" dirty="0" smtClean="0"/>
              <a:t> </a:t>
            </a:r>
            <a:r>
              <a:rPr lang="pl-PL" baseline="0" dirty="0" smtClean="0"/>
              <a:t>Założenie jest takie aby </a:t>
            </a:r>
            <a:r>
              <a:rPr lang="pl-PL" baseline="0" dirty="0" err="1" smtClean="0"/>
              <a:t>połaczyć</a:t>
            </a:r>
            <a:r>
              <a:rPr lang="pl-PL" baseline="0" dirty="0" smtClean="0"/>
              <a:t> system oceny CR7 z twoim obecnym systemem </a:t>
            </a:r>
            <a:r>
              <a:rPr lang="pl-PL" baseline="0" dirty="0" err="1" smtClean="0"/>
              <a:t>scoringowym</a:t>
            </a:r>
            <a:r>
              <a:rPr lang="pl-PL" baseline="0" dirty="0" smtClean="0"/>
              <a:t> </a:t>
            </a:r>
            <a:r>
              <a:rPr lang="en-US" baseline="0" dirty="0" smtClean="0"/>
              <a:t>. </a:t>
            </a:r>
            <a:r>
              <a:rPr lang="pl-PL" baseline="0" dirty="0" smtClean="0"/>
              <a:t>Chodzi tutaj o porównanie oceny ryzyka związanego z samymi danymi przekazywanych przez klienta.</a:t>
            </a:r>
            <a:endParaRPr lang="en-US" baseline="0" dirty="0"/>
          </a:p>
          <a:p>
            <a:pPr marL="228600" indent="-228600">
              <a:buAutoNum type="arabicPeriod"/>
            </a:pPr>
            <a:r>
              <a:rPr lang="pl-PL" baseline="0" dirty="0" smtClean="0"/>
              <a:t>Dodatkowo CR7 kalkuluje jeszcze jeden parametr ryzyka „</a:t>
            </a:r>
            <a:r>
              <a:rPr lang="pl-PL" baseline="0" dirty="0" err="1" smtClean="0"/>
              <a:t>Behavioral</a:t>
            </a:r>
            <a:r>
              <a:rPr lang="pl-PL" baseline="0" dirty="0" smtClean="0"/>
              <a:t> </a:t>
            </a:r>
            <a:r>
              <a:rPr lang="pl-PL" baseline="0" dirty="0" err="1" smtClean="0"/>
              <a:t>Risk</a:t>
            </a:r>
            <a:r>
              <a:rPr lang="pl-PL" baseline="0" dirty="0" smtClean="0"/>
              <a:t>” związany z zachowaniem emocjonalnym klienta – ten parametr dedykowany jest do oceny „skrytości” czy też „nieszczerości” klienta. Chodzi tutaj o sytuacje gdzie klient udziela szczerych odpowiedzi na pytania ale nie oznacza to że nie ukrywał jakiś informacji, które mogą być znaczące dla oceny ryzyka kredytowego, albo składa wniosek z góry zakładając że będzie to wyłudzenie.</a:t>
            </a:r>
          </a:p>
          <a:p>
            <a:pPr marL="228600" indent="-228600">
              <a:buAutoNum type="arabicPeriod"/>
            </a:pPr>
            <a:r>
              <a:rPr lang="pl-PL" baseline="0" dirty="0" smtClean="0"/>
              <a:t>Zakładamy że decyzja o tym czy kredyt zostanie udzielony czy nie zostaje podjęta w oparciu o wskazania twego obecnego systemu </a:t>
            </a:r>
            <a:r>
              <a:rPr lang="pl-PL" baseline="0" dirty="0" err="1" smtClean="0"/>
              <a:t>scoringowego</a:t>
            </a:r>
            <a:r>
              <a:rPr lang="pl-PL" baseline="0" dirty="0" smtClean="0"/>
              <a:t>, oceny systemu CR7 dla każdego zadanego pytania i oceny CR7 „</a:t>
            </a:r>
            <a:r>
              <a:rPr lang="pl-PL" baseline="0" dirty="0" err="1" smtClean="0"/>
              <a:t>Behavioral</a:t>
            </a:r>
            <a:r>
              <a:rPr lang="pl-PL" baseline="0" dirty="0" smtClean="0"/>
              <a:t> </a:t>
            </a:r>
            <a:r>
              <a:rPr lang="pl-PL" baseline="0" dirty="0" err="1" smtClean="0"/>
              <a:t>Risk</a:t>
            </a:r>
            <a:r>
              <a:rPr lang="pl-PL" baseline="0" dirty="0" smtClean="0"/>
              <a:t>”</a:t>
            </a:r>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16</a:t>
            </a:fld>
            <a:endParaRPr lang="en-US"/>
          </a:p>
        </p:txBody>
      </p:sp>
    </p:spTree>
    <p:extLst>
      <p:ext uri="{BB962C8B-B14F-4D97-AF65-F5344CB8AC3E}">
        <p14:creationId xmlns:p14="http://schemas.microsoft.com/office/powerpoint/2010/main" val="464799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pl-PL" dirty="0" smtClean="0"/>
              <a:t>Musisz pamiętać o tym, że technologia CR7 nie wie jaka</a:t>
            </a:r>
            <a:r>
              <a:rPr lang="pl-PL" baseline="0" dirty="0" smtClean="0"/>
              <a:t> jest treść odpowiedzi udzielanej przez klienta jedynie ocenia stan emocjonalny jaki towarzyszy tej odpowiedzi.</a:t>
            </a:r>
            <a:endParaRPr lang="pl-PL" dirty="0" smtClean="0"/>
          </a:p>
          <a:p>
            <a:r>
              <a:rPr lang="pl-PL" dirty="0" smtClean="0"/>
              <a:t>Więc jeśli klient odpowie, że stracił pracę, ma na utrzymaniu 3 małych dzieci i nie ma pojęcia</a:t>
            </a:r>
            <a:r>
              <a:rPr lang="pl-PL" baseline="0" dirty="0" smtClean="0"/>
              <a:t> jak spłaci ten kredyt dla systemu CR7 może być to odpowiedź szczera ale ryzyka wynikające z przekazanych informacji jest zbyt wysokie aby kredyt został udzielony. Ocena emocjonalna zawsze musi być brana pod uwagę razem z treścią przekazanych informacji.</a:t>
            </a:r>
            <a:endParaRPr lang="en-US" dirty="0"/>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17</a:t>
            </a:fld>
            <a:endParaRPr lang="en-US"/>
          </a:p>
        </p:txBody>
      </p:sp>
    </p:spTree>
    <p:extLst>
      <p:ext uri="{BB962C8B-B14F-4D97-AF65-F5344CB8AC3E}">
        <p14:creationId xmlns:p14="http://schemas.microsoft.com/office/powerpoint/2010/main" val="1638449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pl-PL" dirty="0" smtClean="0"/>
              <a:t>Kolejną rzeczą,</a:t>
            </a:r>
            <a:r>
              <a:rPr lang="pl-PL" baseline="0" dirty="0" smtClean="0"/>
              <a:t> która jest bardzo ważna to to że CR7 nie przewiduje przyszłości. CR7 to nie kryształowa kula.! </a:t>
            </a:r>
          </a:p>
          <a:p>
            <a:r>
              <a:rPr lang="pl-PL" baseline="0" dirty="0" smtClean="0"/>
              <a:t>Złe rzeczy przytrafiają się czasem i dobrym ludziom. Osoby które nie powinny mieć problemu ze spłata kredytu po jakimś czasie mogą przestać spłacać kredyt ze względu na nagłą chorobę lub utratę pracy. Osoby, które mogły mieć problem ze spłata kredytu jeszcze na etapie składania wniosku mogą spłacać kredyt regularnie. </a:t>
            </a:r>
          </a:p>
          <a:p>
            <a:r>
              <a:rPr lang="pl-PL" baseline="0" dirty="0" smtClean="0"/>
              <a:t>To co możemy zrobić to poprawić statystykę ryzyka kredytowego i zredukować niepewność przy podejmowaniu decyzji. Dla tego skuteczność systemu RA7 należy mierzyć przez pryzmat skali a nie pojedynczego przypadku. </a:t>
            </a:r>
            <a:endParaRPr lang="en-US" dirty="0"/>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18</a:t>
            </a:fld>
            <a:endParaRPr lang="en-US"/>
          </a:p>
        </p:txBody>
      </p:sp>
    </p:spTree>
    <p:extLst>
      <p:ext uri="{BB962C8B-B14F-4D97-AF65-F5344CB8AC3E}">
        <p14:creationId xmlns:p14="http://schemas.microsoft.com/office/powerpoint/2010/main" val="3119529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pl-PL" dirty="0" smtClean="0"/>
              <a:t>Naszym celem jest</a:t>
            </a:r>
            <a:r>
              <a:rPr lang="pl-PL" baseline="0" dirty="0" smtClean="0"/>
              <a:t> sprawdzenie przeszłości kredytowej, obecnej sytuacji materialnej oraz zidentyfikowanie ewentualnych słabych punktów i wykorzystanie tego wszystkiego do przewidzenia zachowania w przyszłości czyli oszacowania ryzyka że kredyt nie zostanie spłacony.</a:t>
            </a:r>
          </a:p>
          <a:p>
            <a:r>
              <a:rPr lang="pl-PL" baseline="0" dirty="0" smtClean="0"/>
              <a:t>Co rozumiemy przez słabe punkty? Na przykład zapytamy klienta o jego pracę, udzieli odpowiedzi z której wynika, że ma dobra posadę i dobrze zarabia. Ale klient nie przekaże informacji, że sytuacja firmy nie jest najlepsza i jego stanowisko jest rozpatrywane do likwidacji. </a:t>
            </a:r>
          </a:p>
          <a:p>
            <a:r>
              <a:rPr lang="pl-PL" baseline="0" dirty="0" smtClean="0"/>
              <a:t>Ocena samej odpowiedzi nie pozwoli na identyfikację pełnego ryzyka ale stan emocjonalny wskaże anomalię – to jest ten słaby punkt, którego szukamy.</a:t>
            </a:r>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19</a:t>
            </a:fld>
            <a:endParaRPr lang="en-US"/>
          </a:p>
        </p:txBody>
      </p:sp>
    </p:spTree>
    <p:extLst>
      <p:ext uri="{BB962C8B-B14F-4D97-AF65-F5344CB8AC3E}">
        <p14:creationId xmlns:p14="http://schemas.microsoft.com/office/powerpoint/2010/main" val="23926184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pl-PL" baseline="0" dirty="0" smtClean="0"/>
              <a:t>Jeśli chcemy wdrożyć system CR7 musimy wziąć pod uwagę kilka rzeczy:</a:t>
            </a:r>
            <a:endParaRPr lang="en-US" baseline="0" dirty="0"/>
          </a:p>
          <a:p>
            <a:r>
              <a:rPr lang="pl-PL" baseline="0" dirty="0" smtClean="0"/>
              <a:t>Po pierwsze stronę emocjonalną samego procesu. Kredytobiorca potrzebujący pożyczki o małej wartości np. na zakup pożywienia dla swej rodziny lub w innej desperackiej potrzebie będzie reagował w kompletnie inny sposób niż osoby, które nie będą w tak desperackiej potrzebie. </a:t>
            </a:r>
          </a:p>
          <a:p>
            <a:r>
              <a:rPr lang="pl-PL" baseline="0" dirty="0" smtClean="0"/>
              <a:t>Pytanie jakie musimy sobie zadać, to czy osoba starająca się o kredyt jest w stanie realnie ocenić swoją sytuację i przekazać odpowiednie informacje.</a:t>
            </a:r>
          </a:p>
          <a:p>
            <a:r>
              <a:rPr lang="pl-PL" baseline="0" dirty="0" smtClean="0"/>
              <a:t>Wysokość pożyczki też będzie miała wpływ na zaangażowanie emocjonalne. Im mniejsza presja związana z tym czy się otrzyma kredyt czy nie tym zaangażowanie emocjonalne będzie niższe.</a:t>
            </a:r>
            <a:endParaRPr lang="en-US" dirty="0"/>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20</a:t>
            </a:fld>
            <a:endParaRPr lang="en-US"/>
          </a:p>
        </p:txBody>
      </p:sp>
    </p:spTree>
    <p:extLst>
      <p:ext uri="{BB962C8B-B14F-4D97-AF65-F5344CB8AC3E}">
        <p14:creationId xmlns:p14="http://schemas.microsoft.com/office/powerpoint/2010/main" val="1188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pl-PL" dirty="0" smtClean="0"/>
              <a:t>Kolejna rzeczą jaka musi być wzięta pod uwagę przy w wdrażaniu CR7 i integrowaniu go z istniejącym systemem:</a:t>
            </a:r>
          </a:p>
          <a:p>
            <a:r>
              <a:rPr lang="pl-PL" dirty="0" smtClean="0"/>
              <a:t>CR7 jest</a:t>
            </a:r>
            <a:r>
              <a:rPr lang="pl-PL" baseline="0" dirty="0" smtClean="0"/>
              <a:t> w większości przypadków bardziej pozytywny w ocenie co oznacza że pozwoliłby na udzielenie większej ilości kredytów w oparciu o pozytywne intencje i szczerość przekazywanych informacji.</a:t>
            </a:r>
            <a:endParaRPr lang="pl-PL" dirty="0" smtClean="0"/>
          </a:p>
          <a:p>
            <a:r>
              <a:rPr lang="pl-PL" dirty="0" smtClean="0"/>
              <a:t>Aby</a:t>
            </a:r>
            <a:r>
              <a:rPr lang="pl-PL" baseline="0" dirty="0" smtClean="0"/>
              <a:t> zmaksymalizować korzyści płynące z systemu CR7 musi on być zintegrowany z obecnym systemem </a:t>
            </a:r>
            <a:r>
              <a:rPr lang="pl-PL" baseline="0" dirty="0" err="1" smtClean="0"/>
              <a:t>scoringowym</a:t>
            </a:r>
            <a:r>
              <a:rPr lang="pl-PL" baseline="0" dirty="0" smtClean="0"/>
              <a:t> i procesem decyzyjnym.</a:t>
            </a:r>
            <a:endParaRPr lang="en-US" dirty="0"/>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21</a:t>
            </a:fld>
            <a:endParaRPr lang="en-US"/>
          </a:p>
        </p:txBody>
      </p:sp>
    </p:spTree>
    <p:extLst>
      <p:ext uri="{BB962C8B-B14F-4D97-AF65-F5344CB8AC3E}">
        <p14:creationId xmlns:p14="http://schemas.microsoft.com/office/powerpoint/2010/main" val="15583945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pl-PL" dirty="0" smtClean="0"/>
              <a:t>Pytanie: Czy chcemy udzielać większej ilości kredytów w oparciu o pozytywne intencje?</a:t>
            </a:r>
            <a:endParaRPr lang="en-US" baseline="0" dirty="0"/>
          </a:p>
          <a:p>
            <a:r>
              <a:rPr lang="pl-PL" baseline="0" dirty="0" smtClean="0"/>
              <a:t>Pod jakim warunkiem zaakceptujemy wnioski z nieco wyższym ryzykiem? Czy zaakceptujemy bardziej problematyczne odzyskiwanie kredytów ale ewentualnie bardziej dochodowe? Czy może wolimy nie dotykać wniosków, które są obarczone nawet minimalnym ryzykiem? </a:t>
            </a:r>
            <a:endParaRPr lang="en-US" baseline="0" dirty="0"/>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22</a:t>
            </a:fld>
            <a:endParaRPr lang="en-US"/>
          </a:p>
        </p:txBody>
      </p:sp>
    </p:spTree>
    <p:extLst>
      <p:ext uri="{BB962C8B-B14F-4D97-AF65-F5344CB8AC3E}">
        <p14:creationId xmlns:p14="http://schemas.microsoft.com/office/powerpoint/2010/main" val="17960641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pl-PL" dirty="0" smtClean="0"/>
              <a:t>Dostrzegamy korzyści</a:t>
            </a:r>
            <a:r>
              <a:rPr lang="pl-PL" baseline="0" dirty="0" smtClean="0"/>
              <a:t> z zastosowania CR7 w dwóch grupach klientów:</a:t>
            </a:r>
            <a:endParaRPr lang="pl-PL" dirty="0" smtClean="0"/>
          </a:p>
          <a:p>
            <a:pPr marL="171450" indent="-171450">
              <a:buFontTx/>
              <a:buChar char="-"/>
            </a:pPr>
            <a:r>
              <a:rPr lang="pl-PL" dirty="0" smtClean="0"/>
              <a:t>W grupie klientów,</a:t>
            </a:r>
            <a:r>
              <a:rPr lang="pl-PL" baseline="0" dirty="0" smtClean="0"/>
              <a:t> których wniosek byłby zaakceptowany w tradycyjnym procesie oceny ale CR7 wskazuje na wysokie ryzyko wyłudzenia przez co wnioski są odrzucane i maleje ilość niespłaconych kredytów</a:t>
            </a:r>
          </a:p>
          <a:p>
            <a:pPr marL="171450" indent="-171450">
              <a:buFontTx/>
              <a:buChar char="-"/>
            </a:pPr>
            <a:r>
              <a:rPr lang="pl-PL" baseline="0" dirty="0" smtClean="0"/>
              <a:t>W grupie odrzuconych wniosków ze względu na pozytywną ocenę CR7 w oparciu o pozytywne intencje i szczerość przekazanych informacji co spowoduje zwiększenie ilości udzielanych kredytów.</a:t>
            </a:r>
            <a:endParaRPr lang="pl-PL" dirty="0" smtClean="0"/>
          </a:p>
          <a:p>
            <a:endParaRPr lang="pl-PL" dirty="0" smtClean="0"/>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23</a:t>
            </a:fld>
            <a:endParaRPr lang="en-US"/>
          </a:p>
        </p:txBody>
      </p:sp>
    </p:spTree>
    <p:extLst>
      <p:ext uri="{BB962C8B-B14F-4D97-AF65-F5344CB8AC3E}">
        <p14:creationId xmlns:p14="http://schemas.microsoft.com/office/powerpoint/2010/main" val="11414672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pl-PL" dirty="0" smtClean="0"/>
              <a:t>Powyższy schemat</a:t>
            </a:r>
            <a:r>
              <a:rPr lang="pl-PL" baseline="0" dirty="0" smtClean="0"/>
              <a:t> przedstawia implementację systemu CR7 w fazie weryfikacji telefonicznej</a:t>
            </a:r>
            <a:r>
              <a:rPr lang="en-US" dirty="0" smtClean="0"/>
              <a:t>:</a:t>
            </a:r>
            <a:endParaRPr lang="en-US" dirty="0"/>
          </a:p>
          <a:p>
            <a:r>
              <a:rPr lang="en-US" dirty="0"/>
              <a:t>CR7</a:t>
            </a:r>
            <a:r>
              <a:rPr lang="en-US" baseline="0" dirty="0"/>
              <a:t> </a:t>
            </a:r>
            <a:r>
              <a:rPr lang="pl-PL" baseline="0" dirty="0" smtClean="0"/>
              <a:t>potrzebuje dostępu do audio w trakcie rozmowy telefonicznej w celu określania ryzyka dla każdego pytania i tematu – ocena przekazywanych informacji. </a:t>
            </a:r>
            <a:endParaRPr lang="en-US" baseline="0" dirty="0"/>
          </a:p>
          <a:p>
            <a:r>
              <a:rPr lang="pl-PL" baseline="0" dirty="0" smtClean="0"/>
              <a:t>Gdy zostaną zadane wszystkie pytania system może skalkulować ryzyko związane z intencją klienta. </a:t>
            </a:r>
            <a:endParaRPr lang="en-US" dirty="0"/>
          </a:p>
          <a:p>
            <a:endParaRPr lang="en-US" dirty="0"/>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24</a:t>
            </a:fld>
            <a:endParaRPr lang="en-US"/>
          </a:p>
        </p:txBody>
      </p:sp>
    </p:spTree>
    <p:extLst>
      <p:ext uri="{BB962C8B-B14F-4D97-AF65-F5344CB8AC3E}">
        <p14:creationId xmlns:p14="http://schemas.microsoft.com/office/powerpoint/2010/main" val="3016443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pl-PL" dirty="0" smtClean="0"/>
              <a:t>Powyżej graficzny model</a:t>
            </a:r>
            <a:r>
              <a:rPr lang="pl-PL" baseline="0" dirty="0" smtClean="0"/>
              <a:t> podejmowania decyzji.</a:t>
            </a:r>
          </a:p>
          <a:p>
            <a:r>
              <a:rPr lang="pl-PL" baseline="0" dirty="0" smtClean="0"/>
              <a:t>Pierwsza kolumna to dane faktyczne ocenione przez obecny system </a:t>
            </a:r>
            <a:r>
              <a:rPr lang="pl-PL" baseline="0" dirty="0" err="1" smtClean="0"/>
              <a:t>scoringowy</a:t>
            </a:r>
            <a:r>
              <a:rPr lang="pl-PL" baseline="0" dirty="0" smtClean="0"/>
              <a:t>. </a:t>
            </a:r>
          </a:p>
          <a:p>
            <a:r>
              <a:rPr lang="pl-PL" baseline="0" dirty="0" smtClean="0"/>
              <a:t>Druga kolumna to wynik oceny danych faktycznych dokonany przez CR7.</a:t>
            </a:r>
          </a:p>
          <a:p>
            <a:r>
              <a:rPr lang="pl-PL" baseline="0" dirty="0" smtClean="0"/>
              <a:t>Trzecia kolumna to ocena intencji dokonana przez CR7.</a:t>
            </a:r>
            <a:endParaRPr lang="en-US" baseline="0" dirty="0"/>
          </a:p>
          <a:p>
            <a:r>
              <a:rPr lang="pl-PL" baseline="0" dirty="0" smtClean="0"/>
              <a:t>Jeśli wszystkie systemu oceniają ryzyko jako niskie wniosek jest akceptowany ale jeśli zidentyfikowane zostaje wysokie ryzyko danych faktycznych i co najmniej średnie ryzyko oceny intencji to wniosek jest odrzucany.</a:t>
            </a:r>
          </a:p>
          <a:p>
            <a:r>
              <a:rPr lang="pl-PL" baseline="0" dirty="0" smtClean="0"/>
              <a:t>W niektórych granicznych przypadkach system może być tak skonfigurowany aby podjęcie decyzji o akceptacji lub odrzuceniu wniosku było oparte o dodatkowe procedury.</a:t>
            </a:r>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25</a:t>
            </a:fld>
            <a:endParaRPr lang="en-US"/>
          </a:p>
        </p:txBody>
      </p:sp>
    </p:spTree>
    <p:extLst>
      <p:ext uri="{BB962C8B-B14F-4D97-AF65-F5344CB8AC3E}">
        <p14:creationId xmlns:p14="http://schemas.microsoft.com/office/powerpoint/2010/main" val="23100623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pl-PL" dirty="0" smtClean="0"/>
              <a:t>Wewnątrz CR7 tworzony jest mały raport</a:t>
            </a:r>
            <a:r>
              <a:rPr lang="pl-PL" baseline="0" dirty="0" smtClean="0"/>
              <a:t> w oparciu emocje określone dla każdego pytania a następnie dla grup tematycznych.</a:t>
            </a:r>
            <a:endParaRPr lang="pl-PL" dirty="0" smtClean="0"/>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26</a:t>
            </a:fld>
            <a:endParaRPr lang="en-US"/>
          </a:p>
        </p:txBody>
      </p:sp>
    </p:spTree>
    <p:extLst>
      <p:ext uri="{BB962C8B-B14F-4D97-AF65-F5344CB8AC3E}">
        <p14:creationId xmlns:p14="http://schemas.microsoft.com/office/powerpoint/2010/main" val="4826754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dirty="0" smtClean="0"/>
              <a:t>CR7</a:t>
            </a:r>
            <a:r>
              <a:rPr lang="pl-PL" dirty="0" smtClean="0"/>
              <a:t> jest elastycznym narzędziem dostosowanym do różnej</a:t>
            </a:r>
            <a:r>
              <a:rPr lang="pl-PL" baseline="0" dirty="0" smtClean="0"/>
              <a:t> wielkości pożyczki. Każdy typ pożyczki wymaga inne podejścia, zakresu pytań i poruszanych tematów.</a:t>
            </a:r>
          </a:p>
          <a:p>
            <a:r>
              <a:rPr lang="pl-PL" baseline="0" dirty="0" smtClean="0"/>
              <a:t>Wszystkie pytania i tematy mogą być dostosowane bezpośrednio do potrzeb klienta.</a:t>
            </a:r>
            <a:endParaRPr lang="pl-PL" dirty="0" smtClean="0"/>
          </a:p>
          <a:p>
            <a:endParaRPr lang="en-US" baseline="0" dirty="0"/>
          </a:p>
          <a:p>
            <a:endParaRPr lang="en-US" baseline="0" dirty="0"/>
          </a:p>
          <a:p>
            <a:endParaRPr lang="en-US" dirty="0"/>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27</a:t>
            </a:fld>
            <a:endParaRPr lang="en-US"/>
          </a:p>
        </p:txBody>
      </p:sp>
    </p:spTree>
    <p:extLst>
      <p:ext uri="{BB962C8B-B14F-4D97-AF65-F5344CB8AC3E}">
        <p14:creationId xmlns:p14="http://schemas.microsoft.com/office/powerpoint/2010/main" val="17787168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pl-PL" dirty="0" smtClean="0"/>
              <a:t>CR7 dostępny jest w 3 konfiguracjach</a:t>
            </a:r>
          </a:p>
          <a:p>
            <a:pPr marL="171450" indent="-171450">
              <a:buFontTx/>
              <a:buChar char="-"/>
            </a:pPr>
            <a:r>
              <a:rPr lang="pl-PL" dirty="0" smtClean="0"/>
              <a:t>Jako SDK  pozwalający na zintegrowanie</a:t>
            </a:r>
            <a:r>
              <a:rPr lang="pl-PL" baseline="0" dirty="0" smtClean="0"/>
              <a:t> CR7 z twoim systemem </a:t>
            </a:r>
            <a:r>
              <a:rPr lang="pl-PL" baseline="0" dirty="0" err="1" smtClean="0"/>
              <a:t>scoringowym</a:t>
            </a:r>
            <a:endParaRPr lang="pl-PL" baseline="0" dirty="0" smtClean="0"/>
          </a:p>
          <a:p>
            <a:pPr marL="171450" indent="-171450">
              <a:buFontTx/>
              <a:buChar char="-"/>
            </a:pPr>
            <a:r>
              <a:rPr lang="pl-PL" baseline="0" dirty="0" smtClean="0"/>
              <a:t>Jako samodzielna aplikacja działająca równolegle z twoim systemem </a:t>
            </a:r>
            <a:r>
              <a:rPr lang="pl-PL" baseline="0" dirty="0" err="1" smtClean="0"/>
              <a:t>scoringowym</a:t>
            </a:r>
            <a:endParaRPr lang="pl-PL" baseline="0" dirty="0" smtClean="0"/>
          </a:p>
          <a:p>
            <a:pPr marL="171450" indent="-171450">
              <a:buFontTx/>
              <a:buChar char="-"/>
            </a:pPr>
            <a:r>
              <a:rPr lang="pl-PL" baseline="0" dirty="0" smtClean="0"/>
              <a:t>Jako </a:t>
            </a:r>
            <a:r>
              <a:rPr lang="pl-PL" dirty="0" smtClean="0"/>
              <a:t>system główny z zaimplementowanym twoim systemem</a:t>
            </a:r>
            <a:r>
              <a:rPr lang="pl-PL" baseline="0" dirty="0" smtClean="0"/>
              <a:t> </a:t>
            </a:r>
            <a:r>
              <a:rPr lang="pl-PL" baseline="0" dirty="0" err="1" smtClean="0"/>
              <a:t>scoringowym</a:t>
            </a:r>
            <a:r>
              <a:rPr lang="pl-PL" baseline="0" dirty="0" smtClean="0"/>
              <a:t> </a:t>
            </a:r>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28</a:t>
            </a:fld>
            <a:endParaRPr lang="en-US"/>
          </a:p>
        </p:txBody>
      </p:sp>
    </p:spTree>
    <p:extLst>
      <p:ext uri="{BB962C8B-B14F-4D97-AF65-F5344CB8AC3E}">
        <p14:creationId xmlns:p14="http://schemas.microsoft.com/office/powerpoint/2010/main" val="40398278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US" dirty="0"/>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29</a:t>
            </a:fld>
            <a:endParaRPr lang="en-US"/>
          </a:p>
        </p:txBody>
      </p:sp>
    </p:spTree>
    <p:extLst>
      <p:ext uri="{BB962C8B-B14F-4D97-AF65-F5344CB8AC3E}">
        <p14:creationId xmlns:p14="http://schemas.microsoft.com/office/powerpoint/2010/main" val="31586211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pl-PL" dirty="0" smtClean="0"/>
              <a:t>Klient</a:t>
            </a:r>
            <a:r>
              <a:rPr lang="pl-PL" baseline="0" dirty="0" smtClean="0"/>
              <a:t> w trakcie testów podejmował decyzje w oparciu o wskazania jego systemu </a:t>
            </a:r>
            <a:r>
              <a:rPr lang="pl-PL" baseline="0" dirty="0" err="1" smtClean="0"/>
              <a:t>scoringowego</a:t>
            </a:r>
            <a:r>
              <a:rPr lang="pl-PL" baseline="0" dirty="0" smtClean="0"/>
              <a:t>. Weryfikacja wyników nastąpiła po 3 miesiącach od rozpoczęcia testu wiec nie wszystkie kredyty zostały w pełni spłacone. Ocena ryzyka określana przez CR7 była oparta tylko na </a:t>
            </a:r>
            <a:r>
              <a:rPr lang="pl-PL" baseline="0" smtClean="0"/>
              <a:t>3 tematach!</a:t>
            </a:r>
            <a:endParaRPr lang="en-US" dirty="0"/>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30</a:t>
            </a:fld>
            <a:endParaRPr lang="en-US"/>
          </a:p>
        </p:txBody>
      </p:sp>
    </p:spTree>
    <p:extLst>
      <p:ext uri="{BB962C8B-B14F-4D97-AF65-F5344CB8AC3E}">
        <p14:creationId xmlns:p14="http://schemas.microsoft.com/office/powerpoint/2010/main" val="33482590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dirty="0"/>
              <a:t>These are some references,</a:t>
            </a:r>
            <a:r>
              <a:rPr lang="en-US" baseline="0" dirty="0"/>
              <a:t> certificates, and acknowledgment letters we got from several official users around the world. Today the technology is certified for official use in Russia, China, South Africa, Mexico and India. It is in use in many other of course, and many other countries are in different phases of the evaluation process towards similar certificate. </a:t>
            </a:r>
            <a:endParaRPr lang="en-US" dirty="0"/>
          </a:p>
        </p:txBody>
      </p:sp>
      <p:sp>
        <p:nvSpPr>
          <p:cNvPr id="4" name="מציין מיקום של מספר שקופית 3"/>
          <p:cNvSpPr>
            <a:spLocks noGrp="1"/>
          </p:cNvSpPr>
          <p:nvPr>
            <p:ph type="sldNum" sz="quarter" idx="10"/>
          </p:nvPr>
        </p:nvSpPr>
        <p:spPr/>
        <p:txBody>
          <a:bodyPr/>
          <a:lstStyle/>
          <a:p>
            <a:fld id="{879504E2-CAD5-43BC-B162-D81A9D33C0DD}" type="slidenum">
              <a:rPr lang="en-US" smtClean="0"/>
              <a:pPr/>
              <a:t>31</a:t>
            </a:fld>
            <a:endParaRPr lang="en-US"/>
          </a:p>
        </p:txBody>
      </p:sp>
    </p:spTree>
    <p:extLst>
      <p:ext uri="{BB962C8B-B14F-4D97-AF65-F5344CB8AC3E}">
        <p14:creationId xmlns:p14="http://schemas.microsoft.com/office/powerpoint/2010/main" val="40521992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Not to neglect the academic side, </a:t>
            </a:r>
            <a:r>
              <a:rPr lang="en-US" dirty="0" err="1"/>
              <a:t>Nemesysco</a:t>
            </a:r>
            <a:r>
              <a:rPr lang="en-US" dirty="0"/>
              <a:t> invest</a:t>
            </a:r>
            <a:r>
              <a:rPr lang="en-US" baseline="0" dirty="0"/>
              <a:t>s heavily in cooperation with the academy all over the world, and we promote practically any research project that we believe can benefit from the LVA capabilities. Duke in the USA studied the correlation between CEOs positive and negative voice effects to their share price and company’s performance, MAMATA college in India studied correlation between LVA parameters and PF16 personality test, UNISA used LVA to validate pedophile treatment, and Tsukuba university in Japan validated our measurements of stress. Another study published in the USA compared the effectiveness of the LVA (earlier version) to those of Polygraph and the VSA on 100 real police cases –</a:t>
            </a:r>
            <a:r>
              <a:rPr lang="en-US" b="1" baseline="0" dirty="0"/>
              <a:t> Can you guess who did better?</a:t>
            </a:r>
            <a:endParaRPr lang="en-US" b="1" dirty="0"/>
          </a:p>
          <a:p>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pPr/>
              <a:t>33</a:t>
            </a:fld>
            <a:endParaRPr lang="en-US"/>
          </a:p>
        </p:txBody>
      </p:sp>
    </p:spTree>
    <p:extLst>
      <p:ext uri="{BB962C8B-B14F-4D97-AF65-F5344CB8AC3E}">
        <p14:creationId xmlns:p14="http://schemas.microsoft.com/office/powerpoint/2010/main" val="39381988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9504E2-CAD5-43BC-B162-D81A9D33C0DD}" type="slidenum">
              <a:rPr lang="en-US" smtClean="0"/>
              <a:pPr/>
              <a:t>36</a:t>
            </a:fld>
            <a:endParaRPr lang="en-US"/>
          </a:p>
        </p:txBody>
      </p:sp>
    </p:spTree>
    <p:extLst>
      <p:ext uri="{BB962C8B-B14F-4D97-AF65-F5344CB8AC3E}">
        <p14:creationId xmlns:p14="http://schemas.microsoft.com/office/powerpoint/2010/main" val="15505041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emf"/><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7.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7.png"/><Relationship Id="rId4" Type="http://schemas.openxmlformats.org/officeDocument/2006/relationships/image" Target="../media/image1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9.png"/><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0.png"/><Relationship Id="rId1" Type="http://schemas.openxmlformats.org/officeDocument/2006/relationships/slideMaster" Target="../slideMasters/slideMaster1.xml"/><Relationship Id="rId5" Type="http://schemas.openxmlformats.org/officeDocument/2006/relationships/image" Target="../media/image21.jpeg"/><Relationship Id="rId4" Type="http://schemas.openxmlformats.org/officeDocument/2006/relationships/image" Target="../media/image1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FE09770-0B34-4798-8630-0D085E23D44D}" type="datetimeFigureOut">
              <a:rPr lang="en-US" smtClean="0"/>
              <a:pPr/>
              <a:t>11/25/2016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839C454-3EB6-4DDC-B464-6C4C77D4BDAA}" type="slidenum">
              <a:rPr lang="en-US" smtClean="0"/>
              <a:pPr/>
              <a:t>‹#›</a:t>
            </a:fld>
            <a:endParaRPr lang="en-US"/>
          </a:p>
        </p:txBody>
      </p:sp>
      <p:sp>
        <p:nvSpPr>
          <p:cNvPr id="23" name="Rectangle 22"/>
          <p:cNvSpPr/>
          <p:nvPr userDrawn="1"/>
        </p:nvSpPr>
        <p:spPr>
          <a:xfrm>
            <a:off x="0" y="-25749"/>
            <a:ext cx="9144000" cy="1196752"/>
          </a:xfrm>
          <a:prstGeom prst="rect">
            <a:avLst/>
          </a:prstGeom>
          <a:solidFill>
            <a:srgbClr val="B11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pic>
        <p:nvPicPr>
          <p:cNvPr id="24" name="Content Placeholder 5" hidden="1"/>
          <p:cNvPicPr>
            <a:picLocks noChangeAspect="1"/>
          </p:cNvPicPr>
          <p:nvPr userDrawn="1"/>
        </p:nvPicPr>
        <p:blipFill rotWithShape="1">
          <a:blip r:embed="rId2" cstate="print">
            <a:extLst>
              <a:ext uri="{28A0092B-C50C-407E-A947-70E740481C1C}">
                <a14:useLocalDpi xmlns:a14="http://schemas.microsoft.com/office/drawing/2010/main" val="0"/>
              </a:ext>
            </a:extLst>
          </a:blip>
          <a:srcRect t="43217" r="2688" b="24690"/>
          <a:stretch/>
        </p:blipFill>
        <p:spPr>
          <a:xfrm>
            <a:off x="-551" y="0"/>
            <a:ext cx="9144000" cy="1196752"/>
          </a:xfrm>
          <a:prstGeom prst="rect">
            <a:avLst/>
          </a:prstGeom>
        </p:spPr>
      </p:pic>
      <p:pic>
        <p:nvPicPr>
          <p:cNvPr id="25" name="Picture 24"/>
          <p:cNvPicPr>
            <a:picLocks noChangeAspect="1"/>
          </p:cNvPicPr>
          <p:nvPr userDrawn="1"/>
        </p:nvPicPr>
        <p:blipFill rotWithShape="1">
          <a:blip r:embed="rId3" cstate="print">
            <a:extLst>
              <a:ext uri="{28A0092B-C50C-407E-A947-70E740481C1C}">
                <a14:useLocalDpi xmlns:a14="http://schemas.microsoft.com/office/drawing/2010/main" val="0"/>
              </a:ext>
            </a:extLst>
          </a:blip>
          <a:srcRect b="24382"/>
          <a:stretch/>
        </p:blipFill>
        <p:spPr>
          <a:xfrm>
            <a:off x="7397883" y="6453336"/>
            <a:ext cx="1321595" cy="303054"/>
          </a:xfrm>
          <a:prstGeom prst="rect">
            <a:avLst/>
          </a:prstGeom>
        </p:spPr>
      </p:pic>
      <p:cxnSp>
        <p:nvCxnSpPr>
          <p:cNvPr id="26" name="Straight Connector 25"/>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itle 1"/>
          <p:cNvSpPr txBox="1">
            <a:spLocks/>
          </p:cNvSpPr>
          <p:nvPr userDrawn="1"/>
        </p:nvSpPr>
        <p:spPr>
          <a:xfrm>
            <a:off x="230832" y="6432678"/>
            <a:ext cx="8229600" cy="38069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aseline="30000" dirty="0">
                <a:solidFill>
                  <a:srgbClr val="B11117"/>
                </a:solidFill>
                <a:latin typeface="Century Gothic" panose="020B0502020202020204" pitchFamily="34" charset="0"/>
                <a:ea typeface="Ebrima" panose="02000000000000000000" pitchFamily="2" charset="0"/>
                <a:cs typeface="Ebrima" panose="02000000000000000000" pitchFamily="2" charset="0"/>
              </a:rPr>
              <a:t>Voice Analysis Technologies</a:t>
            </a:r>
          </a:p>
        </p:txBody>
      </p:sp>
      <p:sp>
        <p:nvSpPr>
          <p:cNvPr id="29" name="AutoShape 4"/>
          <p:cNvSpPr>
            <a:spLocks noChangeAspect="1" noChangeArrowheads="1" noTextEdit="1"/>
          </p:cNvSpPr>
          <p:nvPr/>
        </p:nvSpPr>
        <p:spPr bwMode="auto">
          <a:xfrm>
            <a:off x="3783471" y="3707386"/>
            <a:ext cx="408623" cy="408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Title 1"/>
          <p:cNvSpPr txBox="1">
            <a:spLocks/>
          </p:cNvSpPr>
          <p:nvPr userDrawn="1"/>
        </p:nvSpPr>
        <p:spPr>
          <a:xfrm>
            <a:off x="457200" y="18864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chemeClr val="bg1"/>
                </a:solidFill>
                <a:latin typeface="Century Gothic" panose="020B0502020202020204" pitchFamily="34" charset="0"/>
              </a:rPr>
              <a:t>Human Emotions</a:t>
            </a:r>
          </a:p>
        </p:txBody>
      </p:sp>
      <p:sp>
        <p:nvSpPr>
          <p:cNvPr id="32" name="Content Placeholder 2"/>
          <p:cNvSpPr>
            <a:spLocks noGrp="1"/>
          </p:cNvSpPr>
          <p:nvPr>
            <p:ph idx="13"/>
          </p:nvPr>
        </p:nvSpPr>
        <p:spPr>
          <a:xfrm>
            <a:off x="611560" y="2204864"/>
            <a:ext cx="7200800" cy="4104456"/>
          </a:xfrm>
        </p:spPr>
        <p:txBody>
          <a:bodyPr anchor="ctr">
            <a:noAutofit/>
          </a:bodyPr>
          <a:lstStyle/>
          <a:p>
            <a:pPr marL="0" indent="0">
              <a:spcBef>
                <a:spcPts val="1800"/>
              </a:spcBef>
              <a:buNone/>
            </a:pPr>
            <a:r>
              <a:rPr lang="en-US" sz="2400" dirty="0">
                <a:solidFill>
                  <a:schemeClr val="bg1">
                    <a:lumMod val="50000"/>
                  </a:schemeClr>
                </a:solidFill>
                <a:latin typeface="Century Gothic" panose="020B0502020202020204" pitchFamily="34" charset="0"/>
                <a:ea typeface="Ebrima" panose="02000000000000000000" pitchFamily="2" charset="0"/>
                <a:cs typeface="Ebrima" panose="02000000000000000000" pitchFamily="2" charset="0"/>
              </a:rPr>
              <a:t>From career choices to personal relationships,</a:t>
            </a:r>
            <a:br>
              <a:rPr lang="en-US" sz="2400" dirty="0">
                <a:solidFill>
                  <a:schemeClr val="bg1">
                    <a:lumMod val="50000"/>
                  </a:schemeClr>
                </a:solidFill>
                <a:latin typeface="Century Gothic" panose="020B0502020202020204" pitchFamily="34" charset="0"/>
                <a:ea typeface="Ebrima" panose="02000000000000000000" pitchFamily="2" charset="0"/>
                <a:cs typeface="Ebrima" panose="02000000000000000000" pitchFamily="2" charset="0"/>
              </a:rPr>
            </a:br>
            <a:r>
              <a:rPr lang="en-US" sz="2400" dirty="0">
                <a:solidFill>
                  <a:schemeClr val="bg1">
                    <a:lumMod val="50000"/>
                  </a:schemeClr>
                </a:solidFill>
                <a:latin typeface="Century Gothic" panose="020B0502020202020204" pitchFamily="34" charset="0"/>
                <a:ea typeface="Ebrima" panose="02000000000000000000" pitchFamily="2" charset="0"/>
                <a:cs typeface="Ebrima" panose="02000000000000000000" pitchFamily="2" charset="0"/>
              </a:rPr>
              <a:t>from science to art, from infinity to maturity -</a:t>
            </a:r>
            <a:r>
              <a:rPr lang="en-US" sz="2400" b="1" dirty="0">
                <a:solidFill>
                  <a:schemeClr val="bg1">
                    <a:lumMod val="50000"/>
                  </a:schemeClr>
                </a:solidFill>
                <a:latin typeface="Century Gothic" panose="020B0502020202020204" pitchFamily="34" charset="0"/>
                <a:ea typeface="Ebrima" panose="02000000000000000000" pitchFamily="2" charset="0"/>
                <a:cs typeface="Ebrima" panose="02000000000000000000" pitchFamily="2" charset="0"/>
              </a:rPr>
              <a:t>Understanding human emotions and motivations has always been a key challenge in almost any aspect of our lives.</a:t>
            </a:r>
          </a:p>
          <a:p>
            <a:pPr marL="0" indent="0">
              <a:spcBef>
                <a:spcPts val="2400"/>
              </a:spcBef>
              <a:buNone/>
            </a:pPr>
            <a:r>
              <a:rPr lang="en-US" sz="2400" dirty="0">
                <a:solidFill>
                  <a:schemeClr val="bg1">
                    <a:lumMod val="50000"/>
                  </a:schemeClr>
                </a:solidFill>
                <a:latin typeface="Century Gothic" panose="020B0502020202020204" pitchFamily="34" charset="0"/>
                <a:ea typeface="Ebrima" panose="02000000000000000000" pitchFamily="2" charset="0"/>
                <a:cs typeface="Ebrima" panose="02000000000000000000" pitchFamily="2" charset="0"/>
              </a:rPr>
              <a:t>Undoubtedly, the better understanding of human emotions one has, the better he can react and interact…</a:t>
            </a:r>
          </a:p>
        </p:txBody>
      </p:sp>
      <p:pic>
        <p:nvPicPr>
          <p:cNvPr id="36" name="Picture 2"/>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t="64725" r="21356" b="20095"/>
          <a:stretch/>
        </p:blipFill>
        <p:spPr bwMode="auto">
          <a:xfrm>
            <a:off x="2987825" y="-27385"/>
            <a:ext cx="6156176" cy="119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4824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R7 Credit risk">
    <p:spTree>
      <p:nvGrpSpPr>
        <p:cNvPr id="1" name=""/>
        <p:cNvGrpSpPr/>
        <p:nvPr/>
      </p:nvGrpSpPr>
      <p:grpSpPr>
        <a:xfrm>
          <a:off x="0" y="0"/>
          <a:ext cx="0" cy="0"/>
          <a:chOff x="0" y="0"/>
          <a:chExt cx="0" cy="0"/>
        </a:xfrm>
      </p:grpSpPr>
      <p:sp>
        <p:nvSpPr>
          <p:cNvPr id="12" name="Rectangle 11"/>
          <p:cNvSpPr/>
          <p:nvPr userDrawn="1"/>
        </p:nvSpPr>
        <p:spPr>
          <a:xfrm>
            <a:off x="0" y="0"/>
            <a:ext cx="9144000" cy="1196752"/>
          </a:xfrm>
          <a:prstGeom prst="rect">
            <a:avLst/>
          </a:prstGeom>
          <a:solidFill>
            <a:srgbClr val="F68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sp>
        <p:nvSpPr>
          <p:cNvPr id="11" name="Rectangle 49"/>
          <p:cNvSpPr/>
          <p:nvPr userDrawn="1"/>
        </p:nvSpPr>
        <p:spPr>
          <a:xfrm rot="10800000">
            <a:off x="-10048" y="1188918"/>
            <a:ext cx="6797736" cy="5145803"/>
          </a:xfrm>
          <a:custGeom>
            <a:avLst/>
            <a:gdLst>
              <a:gd name="connsiteX0" fmla="*/ 0 w 9144000"/>
              <a:gd name="connsiteY0" fmla="*/ 0 h 3816424"/>
              <a:gd name="connsiteX1" fmla="*/ 9144000 w 9144000"/>
              <a:gd name="connsiteY1" fmla="*/ 0 h 3816424"/>
              <a:gd name="connsiteX2" fmla="*/ 9144000 w 9144000"/>
              <a:gd name="connsiteY2" fmla="*/ 3816424 h 3816424"/>
              <a:gd name="connsiteX3" fmla="*/ 0 w 9144000"/>
              <a:gd name="connsiteY3" fmla="*/ 3816424 h 3816424"/>
              <a:gd name="connsiteX4" fmla="*/ 0 w 9144000"/>
              <a:gd name="connsiteY4" fmla="*/ 0 h 3816424"/>
              <a:gd name="connsiteX0" fmla="*/ 0 w 9144000"/>
              <a:gd name="connsiteY0" fmla="*/ 0 h 3816424"/>
              <a:gd name="connsiteX1" fmla="*/ 9144000 w 9144000"/>
              <a:gd name="connsiteY1" fmla="*/ 0 h 3816424"/>
              <a:gd name="connsiteX2" fmla="*/ 9144000 w 9144000"/>
              <a:gd name="connsiteY2" fmla="*/ 3816424 h 3816424"/>
              <a:gd name="connsiteX3" fmla="*/ 6578825 w 9144000"/>
              <a:gd name="connsiteY3" fmla="*/ 3808331 h 3816424"/>
              <a:gd name="connsiteX4" fmla="*/ 0 w 9144000"/>
              <a:gd name="connsiteY4" fmla="*/ 0 h 3816424"/>
              <a:gd name="connsiteX0" fmla="*/ 0 w 5267915"/>
              <a:gd name="connsiteY0" fmla="*/ 16184 h 3816424"/>
              <a:gd name="connsiteX1" fmla="*/ 5267915 w 5267915"/>
              <a:gd name="connsiteY1" fmla="*/ 0 h 3816424"/>
              <a:gd name="connsiteX2" fmla="*/ 5267915 w 5267915"/>
              <a:gd name="connsiteY2" fmla="*/ 3816424 h 3816424"/>
              <a:gd name="connsiteX3" fmla="*/ 2702740 w 5267915"/>
              <a:gd name="connsiteY3" fmla="*/ 3808331 h 3816424"/>
              <a:gd name="connsiteX4" fmla="*/ 0 w 5267915"/>
              <a:gd name="connsiteY4" fmla="*/ 16184 h 3816424"/>
              <a:gd name="connsiteX0" fmla="*/ 0 w 5546134"/>
              <a:gd name="connsiteY0" fmla="*/ 10154 h 3816424"/>
              <a:gd name="connsiteX1" fmla="*/ 5546134 w 5546134"/>
              <a:gd name="connsiteY1" fmla="*/ 0 h 3816424"/>
              <a:gd name="connsiteX2" fmla="*/ 5546134 w 5546134"/>
              <a:gd name="connsiteY2" fmla="*/ 3816424 h 3816424"/>
              <a:gd name="connsiteX3" fmla="*/ 2980959 w 5546134"/>
              <a:gd name="connsiteY3" fmla="*/ 3808331 h 3816424"/>
              <a:gd name="connsiteX4" fmla="*/ 0 w 5546134"/>
              <a:gd name="connsiteY4" fmla="*/ 10154 h 3816424"/>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16424"/>
              <a:gd name="connsiteX1" fmla="*/ 5546134 w 5546134"/>
              <a:gd name="connsiteY1" fmla="*/ 0 h 3816424"/>
              <a:gd name="connsiteX2" fmla="*/ 5546134 w 5546134"/>
              <a:gd name="connsiteY2" fmla="*/ 3816424 h 3816424"/>
              <a:gd name="connsiteX3" fmla="*/ 2968019 w 5546134"/>
              <a:gd name="connsiteY3" fmla="*/ 3814362 h 3816424"/>
              <a:gd name="connsiteX4" fmla="*/ 0 w 5546134"/>
              <a:gd name="connsiteY4" fmla="*/ 10154 h 3816424"/>
              <a:gd name="connsiteX0" fmla="*/ 0 w 5345558"/>
              <a:gd name="connsiteY0" fmla="*/ 10154 h 3816424"/>
              <a:gd name="connsiteX1" fmla="*/ 5345558 w 5345558"/>
              <a:gd name="connsiteY1" fmla="*/ 0 h 3816424"/>
              <a:gd name="connsiteX2" fmla="*/ 5345558 w 5345558"/>
              <a:gd name="connsiteY2" fmla="*/ 3816424 h 3816424"/>
              <a:gd name="connsiteX3" fmla="*/ 2767443 w 5345558"/>
              <a:gd name="connsiteY3" fmla="*/ 3814362 h 3816424"/>
              <a:gd name="connsiteX4" fmla="*/ 0 w 5345558"/>
              <a:gd name="connsiteY4" fmla="*/ 10154 h 3816424"/>
              <a:gd name="connsiteX0" fmla="*/ 0 w 5352028"/>
              <a:gd name="connsiteY0" fmla="*/ 0 h 3818331"/>
              <a:gd name="connsiteX1" fmla="*/ 5352028 w 5352028"/>
              <a:gd name="connsiteY1" fmla="*/ 1907 h 3818331"/>
              <a:gd name="connsiteX2" fmla="*/ 5352028 w 5352028"/>
              <a:gd name="connsiteY2" fmla="*/ 3818331 h 3818331"/>
              <a:gd name="connsiteX3" fmla="*/ 2773913 w 5352028"/>
              <a:gd name="connsiteY3" fmla="*/ 3816269 h 3818331"/>
              <a:gd name="connsiteX4" fmla="*/ 0 w 5352028"/>
              <a:gd name="connsiteY4" fmla="*/ 0 h 3818331"/>
              <a:gd name="connsiteX0" fmla="*/ 0 w 5352028"/>
              <a:gd name="connsiteY0" fmla="*/ 4123 h 3816424"/>
              <a:gd name="connsiteX1" fmla="*/ 5352028 w 5352028"/>
              <a:gd name="connsiteY1" fmla="*/ 0 h 3816424"/>
              <a:gd name="connsiteX2" fmla="*/ 5352028 w 5352028"/>
              <a:gd name="connsiteY2" fmla="*/ 3816424 h 3816424"/>
              <a:gd name="connsiteX3" fmla="*/ 2773913 w 5352028"/>
              <a:gd name="connsiteY3" fmla="*/ 3814362 h 3816424"/>
              <a:gd name="connsiteX4" fmla="*/ 0 w 5352028"/>
              <a:gd name="connsiteY4" fmla="*/ 4123 h 3816424"/>
              <a:gd name="connsiteX0" fmla="*/ 0 w 5352028"/>
              <a:gd name="connsiteY0" fmla="*/ 4123 h 3816424"/>
              <a:gd name="connsiteX1" fmla="*/ 5352028 w 5352028"/>
              <a:gd name="connsiteY1" fmla="*/ 0 h 3816424"/>
              <a:gd name="connsiteX2" fmla="*/ 5352028 w 5352028"/>
              <a:gd name="connsiteY2" fmla="*/ 3816424 h 3816424"/>
              <a:gd name="connsiteX3" fmla="*/ 3105132 w 5352028"/>
              <a:gd name="connsiteY3" fmla="*/ 3814362 h 3816424"/>
              <a:gd name="connsiteX4" fmla="*/ 0 w 5352028"/>
              <a:gd name="connsiteY4" fmla="*/ 4123 h 3816424"/>
              <a:gd name="connsiteX0" fmla="*/ 0 w 5352028"/>
              <a:gd name="connsiteY0" fmla="*/ 4123 h 3821851"/>
              <a:gd name="connsiteX1" fmla="*/ 5352028 w 5352028"/>
              <a:gd name="connsiteY1" fmla="*/ 0 h 3821851"/>
              <a:gd name="connsiteX2" fmla="*/ 5352028 w 5352028"/>
              <a:gd name="connsiteY2" fmla="*/ 3816424 h 3821851"/>
              <a:gd name="connsiteX3" fmla="*/ 3242467 w 5352028"/>
              <a:gd name="connsiteY3" fmla="*/ 3821851 h 3821851"/>
              <a:gd name="connsiteX4" fmla="*/ 0 w 5352028"/>
              <a:gd name="connsiteY4" fmla="*/ 4123 h 3821851"/>
              <a:gd name="connsiteX0" fmla="*/ 0 w 5352028"/>
              <a:gd name="connsiteY0" fmla="*/ 4123 h 3821851"/>
              <a:gd name="connsiteX1" fmla="*/ 5352028 w 5352028"/>
              <a:gd name="connsiteY1" fmla="*/ 0 h 3821851"/>
              <a:gd name="connsiteX2" fmla="*/ 5352028 w 5352028"/>
              <a:gd name="connsiteY2" fmla="*/ 3816424 h 3821851"/>
              <a:gd name="connsiteX3" fmla="*/ 3428272 w 5352028"/>
              <a:gd name="connsiteY3" fmla="*/ 3821851 h 3821851"/>
              <a:gd name="connsiteX4" fmla="*/ 0 w 5352028"/>
              <a:gd name="connsiteY4" fmla="*/ 4123 h 3821851"/>
              <a:gd name="connsiteX0" fmla="*/ 0 w 5352028"/>
              <a:gd name="connsiteY0" fmla="*/ 4123 h 3829339"/>
              <a:gd name="connsiteX1" fmla="*/ 5352028 w 5352028"/>
              <a:gd name="connsiteY1" fmla="*/ 0 h 3829339"/>
              <a:gd name="connsiteX2" fmla="*/ 5352028 w 5352028"/>
              <a:gd name="connsiteY2" fmla="*/ 3816424 h 3829339"/>
              <a:gd name="connsiteX3" fmla="*/ 3589842 w 5352028"/>
              <a:gd name="connsiteY3" fmla="*/ 3829339 h 3829339"/>
              <a:gd name="connsiteX4" fmla="*/ 0 w 5352028"/>
              <a:gd name="connsiteY4" fmla="*/ 4123 h 3829339"/>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65126"/>
              <a:gd name="connsiteY0" fmla="*/ 0 h 3834765"/>
              <a:gd name="connsiteX1" fmla="*/ 5457048 w 5465126"/>
              <a:gd name="connsiteY1" fmla="*/ 3365 h 3834765"/>
              <a:gd name="connsiteX2" fmla="*/ 5465126 w 5465126"/>
              <a:gd name="connsiteY2" fmla="*/ 3834765 h 3834765"/>
              <a:gd name="connsiteX3" fmla="*/ 3694862 w 5465126"/>
              <a:gd name="connsiteY3" fmla="*/ 3832704 h 3834765"/>
              <a:gd name="connsiteX4" fmla="*/ 0 w 5465126"/>
              <a:gd name="connsiteY4" fmla="*/ 0 h 3834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126" h="3834765">
                <a:moveTo>
                  <a:pt x="0" y="0"/>
                </a:moveTo>
                <a:lnTo>
                  <a:pt x="5457048" y="3365"/>
                </a:lnTo>
                <a:cubicBezTo>
                  <a:pt x="5459741" y="1280498"/>
                  <a:pt x="5462433" y="2557632"/>
                  <a:pt x="5465126" y="3834765"/>
                </a:cubicBezTo>
                <a:lnTo>
                  <a:pt x="3694862" y="3832704"/>
                </a:lnTo>
                <a:lnTo>
                  <a:pt x="0" y="0"/>
                </a:lnTo>
                <a:close/>
              </a:path>
            </a:pathLst>
          </a:custGeom>
          <a:solidFill>
            <a:schemeClr val="bg1">
              <a:lumMod val="95000"/>
              <a:alpha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pic>
        <p:nvPicPr>
          <p:cNvPr id="13"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7724" b="81125"/>
          <a:stretch/>
        </p:blipFill>
        <p:spPr bwMode="auto">
          <a:xfrm>
            <a:off x="6574" y="1"/>
            <a:ext cx="219401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lvl1pPr>
              <a:defRPr lang="en-US" sz="2800" kern="1200" smtClean="0">
                <a:solidFill>
                  <a:schemeClr val="bg1"/>
                </a:solidFill>
                <a:latin typeface="Century Gothic" panose="020B0502020202020204" pitchFamily="34" charset="0"/>
                <a:ea typeface="+mj-ea"/>
                <a:cs typeface="+mj-cs"/>
              </a:defRPr>
            </a:lvl1pPr>
          </a:lstStyle>
          <a:p>
            <a:r>
              <a:rPr lang="en-US" dirty="0"/>
              <a:t>Click to edit Master title style</a:t>
            </a:r>
          </a:p>
        </p:txBody>
      </p:sp>
      <p:sp>
        <p:nvSpPr>
          <p:cNvPr id="32" name="Rectangle 31" hidden="1"/>
          <p:cNvSpPr/>
          <p:nvPr userDrawn="1"/>
        </p:nvSpPr>
        <p:spPr>
          <a:xfrm>
            <a:off x="0" y="0"/>
            <a:ext cx="9144000" cy="1196752"/>
          </a:xfrm>
          <a:prstGeom prst="rect">
            <a:avLst/>
          </a:prstGeom>
          <a:solidFill>
            <a:srgbClr val="B11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pic>
        <p:nvPicPr>
          <p:cNvPr id="33" name="Content Placeholder 5" hidden="1"/>
          <p:cNvPicPr>
            <a:picLocks noChangeAspect="1"/>
          </p:cNvPicPr>
          <p:nvPr userDrawn="1"/>
        </p:nvPicPr>
        <p:blipFill rotWithShape="1">
          <a:blip r:embed="rId3" cstate="print">
            <a:extLst>
              <a:ext uri="{28A0092B-C50C-407E-A947-70E740481C1C}">
                <a14:useLocalDpi xmlns:a14="http://schemas.microsoft.com/office/drawing/2010/main" val="0"/>
              </a:ext>
            </a:extLst>
          </a:blip>
          <a:srcRect t="43217" r="2688" b="24690"/>
          <a:stretch/>
        </p:blipFill>
        <p:spPr>
          <a:xfrm>
            <a:off x="-551" y="0"/>
            <a:ext cx="9144000" cy="1196752"/>
          </a:xfrm>
          <a:prstGeom prst="rect">
            <a:avLst/>
          </a:prstGeom>
        </p:spPr>
      </p:pic>
      <p:cxnSp>
        <p:nvCxnSpPr>
          <p:cNvPr id="35" name="Straight Connector 34"/>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Content Placeholder 2"/>
          <p:cNvSpPr>
            <a:spLocks noGrp="1"/>
          </p:cNvSpPr>
          <p:nvPr>
            <p:ph idx="1"/>
          </p:nvPr>
        </p:nvSpPr>
        <p:spPr>
          <a:xfrm>
            <a:off x="457200" y="1600200"/>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1"/>
          <p:cNvSpPr txBox="1">
            <a:spLocks/>
          </p:cNvSpPr>
          <p:nvPr userDrawn="1"/>
        </p:nvSpPr>
        <p:spPr>
          <a:xfrm>
            <a:off x="230832" y="6432678"/>
            <a:ext cx="8229600" cy="380698"/>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aseline="30000" dirty="0">
                <a:solidFill>
                  <a:schemeClr val="tx1">
                    <a:lumMod val="50000"/>
                    <a:lumOff val="50000"/>
                  </a:schemeClr>
                </a:solidFill>
                <a:latin typeface="Century Gothic" panose="020B0502020202020204" pitchFamily="34" charset="0"/>
                <a:ea typeface="Ebrima" panose="02000000000000000000" pitchFamily="2" charset="0"/>
                <a:cs typeface="Ebrima" panose="02000000000000000000" pitchFamily="2" charset="0"/>
              </a:rPr>
              <a:t>Credit Risk Assessment</a:t>
            </a:r>
          </a:p>
        </p:txBody>
      </p:sp>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70687" y="6445380"/>
            <a:ext cx="1705769" cy="265604"/>
          </a:xfrm>
          <a:prstGeom prst="rect">
            <a:avLst/>
          </a:prstGeom>
        </p:spPr>
      </p:pic>
      <p:sp>
        <p:nvSpPr>
          <p:cNvPr id="4" name="Rectangle 3"/>
          <p:cNvSpPr/>
          <p:nvPr userDrawn="1"/>
        </p:nvSpPr>
        <p:spPr>
          <a:xfrm>
            <a:off x="6787688" y="6432678"/>
            <a:ext cx="2032784" cy="380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973639" y="6445380"/>
            <a:ext cx="1699865" cy="265604"/>
          </a:xfrm>
          <a:prstGeom prst="rect">
            <a:avLst/>
          </a:prstGeom>
        </p:spPr>
      </p:pic>
      <p:pic>
        <p:nvPicPr>
          <p:cNvPr id="16" name="Picture 2"/>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64725" r="21356" b="20095"/>
          <a:stretch/>
        </p:blipFill>
        <p:spPr bwMode="auto">
          <a:xfrm>
            <a:off x="2987825" y="0"/>
            <a:ext cx="615617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1936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R7 Credit risk">
    <p:spTree>
      <p:nvGrpSpPr>
        <p:cNvPr id="1" name=""/>
        <p:cNvGrpSpPr/>
        <p:nvPr/>
      </p:nvGrpSpPr>
      <p:grpSpPr>
        <a:xfrm>
          <a:off x="0" y="0"/>
          <a:ext cx="0" cy="0"/>
          <a:chOff x="0" y="0"/>
          <a:chExt cx="0" cy="0"/>
        </a:xfrm>
      </p:grpSpPr>
      <p:sp>
        <p:nvSpPr>
          <p:cNvPr id="32" name="Rectangle 31"/>
          <p:cNvSpPr/>
          <p:nvPr userDrawn="1"/>
        </p:nvSpPr>
        <p:spPr>
          <a:xfrm>
            <a:off x="0" y="0"/>
            <a:ext cx="9144000" cy="1196752"/>
          </a:xfrm>
          <a:prstGeom prst="rect">
            <a:avLst/>
          </a:prstGeom>
          <a:solidFill>
            <a:srgbClr val="F68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sp>
        <p:nvSpPr>
          <p:cNvPr id="11" name="Rectangle 49"/>
          <p:cNvSpPr/>
          <p:nvPr userDrawn="1"/>
        </p:nvSpPr>
        <p:spPr>
          <a:xfrm rot="10800000">
            <a:off x="-10048" y="1188918"/>
            <a:ext cx="6797736" cy="5145803"/>
          </a:xfrm>
          <a:custGeom>
            <a:avLst/>
            <a:gdLst>
              <a:gd name="connsiteX0" fmla="*/ 0 w 9144000"/>
              <a:gd name="connsiteY0" fmla="*/ 0 h 3816424"/>
              <a:gd name="connsiteX1" fmla="*/ 9144000 w 9144000"/>
              <a:gd name="connsiteY1" fmla="*/ 0 h 3816424"/>
              <a:gd name="connsiteX2" fmla="*/ 9144000 w 9144000"/>
              <a:gd name="connsiteY2" fmla="*/ 3816424 h 3816424"/>
              <a:gd name="connsiteX3" fmla="*/ 0 w 9144000"/>
              <a:gd name="connsiteY3" fmla="*/ 3816424 h 3816424"/>
              <a:gd name="connsiteX4" fmla="*/ 0 w 9144000"/>
              <a:gd name="connsiteY4" fmla="*/ 0 h 3816424"/>
              <a:gd name="connsiteX0" fmla="*/ 0 w 9144000"/>
              <a:gd name="connsiteY0" fmla="*/ 0 h 3816424"/>
              <a:gd name="connsiteX1" fmla="*/ 9144000 w 9144000"/>
              <a:gd name="connsiteY1" fmla="*/ 0 h 3816424"/>
              <a:gd name="connsiteX2" fmla="*/ 9144000 w 9144000"/>
              <a:gd name="connsiteY2" fmla="*/ 3816424 h 3816424"/>
              <a:gd name="connsiteX3" fmla="*/ 6578825 w 9144000"/>
              <a:gd name="connsiteY3" fmla="*/ 3808331 h 3816424"/>
              <a:gd name="connsiteX4" fmla="*/ 0 w 9144000"/>
              <a:gd name="connsiteY4" fmla="*/ 0 h 3816424"/>
              <a:gd name="connsiteX0" fmla="*/ 0 w 5267915"/>
              <a:gd name="connsiteY0" fmla="*/ 16184 h 3816424"/>
              <a:gd name="connsiteX1" fmla="*/ 5267915 w 5267915"/>
              <a:gd name="connsiteY1" fmla="*/ 0 h 3816424"/>
              <a:gd name="connsiteX2" fmla="*/ 5267915 w 5267915"/>
              <a:gd name="connsiteY2" fmla="*/ 3816424 h 3816424"/>
              <a:gd name="connsiteX3" fmla="*/ 2702740 w 5267915"/>
              <a:gd name="connsiteY3" fmla="*/ 3808331 h 3816424"/>
              <a:gd name="connsiteX4" fmla="*/ 0 w 5267915"/>
              <a:gd name="connsiteY4" fmla="*/ 16184 h 3816424"/>
              <a:gd name="connsiteX0" fmla="*/ 0 w 5546134"/>
              <a:gd name="connsiteY0" fmla="*/ 10154 h 3816424"/>
              <a:gd name="connsiteX1" fmla="*/ 5546134 w 5546134"/>
              <a:gd name="connsiteY1" fmla="*/ 0 h 3816424"/>
              <a:gd name="connsiteX2" fmla="*/ 5546134 w 5546134"/>
              <a:gd name="connsiteY2" fmla="*/ 3816424 h 3816424"/>
              <a:gd name="connsiteX3" fmla="*/ 2980959 w 5546134"/>
              <a:gd name="connsiteY3" fmla="*/ 3808331 h 3816424"/>
              <a:gd name="connsiteX4" fmla="*/ 0 w 5546134"/>
              <a:gd name="connsiteY4" fmla="*/ 10154 h 3816424"/>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16424"/>
              <a:gd name="connsiteX1" fmla="*/ 5546134 w 5546134"/>
              <a:gd name="connsiteY1" fmla="*/ 0 h 3816424"/>
              <a:gd name="connsiteX2" fmla="*/ 5546134 w 5546134"/>
              <a:gd name="connsiteY2" fmla="*/ 3816424 h 3816424"/>
              <a:gd name="connsiteX3" fmla="*/ 2968019 w 5546134"/>
              <a:gd name="connsiteY3" fmla="*/ 3814362 h 3816424"/>
              <a:gd name="connsiteX4" fmla="*/ 0 w 5546134"/>
              <a:gd name="connsiteY4" fmla="*/ 10154 h 3816424"/>
              <a:gd name="connsiteX0" fmla="*/ 0 w 5345558"/>
              <a:gd name="connsiteY0" fmla="*/ 10154 h 3816424"/>
              <a:gd name="connsiteX1" fmla="*/ 5345558 w 5345558"/>
              <a:gd name="connsiteY1" fmla="*/ 0 h 3816424"/>
              <a:gd name="connsiteX2" fmla="*/ 5345558 w 5345558"/>
              <a:gd name="connsiteY2" fmla="*/ 3816424 h 3816424"/>
              <a:gd name="connsiteX3" fmla="*/ 2767443 w 5345558"/>
              <a:gd name="connsiteY3" fmla="*/ 3814362 h 3816424"/>
              <a:gd name="connsiteX4" fmla="*/ 0 w 5345558"/>
              <a:gd name="connsiteY4" fmla="*/ 10154 h 3816424"/>
              <a:gd name="connsiteX0" fmla="*/ 0 w 5352028"/>
              <a:gd name="connsiteY0" fmla="*/ 0 h 3818331"/>
              <a:gd name="connsiteX1" fmla="*/ 5352028 w 5352028"/>
              <a:gd name="connsiteY1" fmla="*/ 1907 h 3818331"/>
              <a:gd name="connsiteX2" fmla="*/ 5352028 w 5352028"/>
              <a:gd name="connsiteY2" fmla="*/ 3818331 h 3818331"/>
              <a:gd name="connsiteX3" fmla="*/ 2773913 w 5352028"/>
              <a:gd name="connsiteY3" fmla="*/ 3816269 h 3818331"/>
              <a:gd name="connsiteX4" fmla="*/ 0 w 5352028"/>
              <a:gd name="connsiteY4" fmla="*/ 0 h 3818331"/>
              <a:gd name="connsiteX0" fmla="*/ 0 w 5352028"/>
              <a:gd name="connsiteY0" fmla="*/ 4123 h 3816424"/>
              <a:gd name="connsiteX1" fmla="*/ 5352028 w 5352028"/>
              <a:gd name="connsiteY1" fmla="*/ 0 h 3816424"/>
              <a:gd name="connsiteX2" fmla="*/ 5352028 w 5352028"/>
              <a:gd name="connsiteY2" fmla="*/ 3816424 h 3816424"/>
              <a:gd name="connsiteX3" fmla="*/ 2773913 w 5352028"/>
              <a:gd name="connsiteY3" fmla="*/ 3814362 h 3816424"/>
              <a:gd name="connsiteX4" fmla="*/ 0 w 5352028"/>
              <a:gd name="connsiteY4" fmla="*/ 4123 h 3816424"/>
              <a:gd name="connsiteX0" fmla="*/ 0 w 5352028"/>
              <a:gd name="connsiteY0" fmla="*/ 4123 h 3816424"/>
              <a:gd name="connsiteX1" fmla="*/ 5352028 w 5352028"/>
              <a:gd name="connsiteY1" fmla="*/ 0 h 3816424"/>
              <a:gd name="connsiteX2" fmla="*/ 5352028 w 5352028"/>
              <a:gd name="connsiteY2" fmla="*/ 3816424 h 3816424"/>
              <a:gd name="connsiteX3" fmla="*/ 3105132 w 5352028"/>
              <a:gd name="connsiteY3" fmla="*/ 3814362 h 3816424"/>
              <a:gd name="connsiteX4" fmla="*/ 0 w 5352028"/>
              <a:gd name="connsiteY4" fmla="*/ 4123 h 3816424"/>
              <a:gd name="connsiteX0" fmla="*/ 0 w 5352028"/>
              <a:gd name="connsiteY0" fmla="*/ 4123 h 3821851"/>
              <a:gd name="connsiteX1" fmla="*/ 5352028 w 5352028"/>
              <a:gd name="connsiteY1" fmla="*/ 0 h 3821851"/>
              <a:gd name="connsiteX2" fmla="*/ 5352028 w 5352028"/>
              <a:gd name="connsiteY2" fmla="*/ 3816424 h 3821851"/>
              <a:gd name="connsiteX3" fmla="*/ 3242467 w 5352028"/>
              <a:gd name="connsiteY3" fmla="*/ 3821851 h 3821851"/>
              <a:gd name="connsiteX4" fmla="*/ 0 w 5352028"/>
              <a:gd name="connsiteY4" fmla="*/ 4123 h 3821851"/>
              <a:gd name="connsiteX0" fmla="*/ 0 w 5352028"/>
              <a:gd name="connsiteY0" fmla="*/ 4123 h 3821851"/>
              <a:gd name="connsiteX1" fmla="*/ 5352028 w 5352028"/>
              <a:gd name="connsiteY1" fmla="*/ 0 h 3821851"/>
              <a:gd name="connsiteX2" fmla="*/ 5352028 w 5352028"/>
              <a:gd name="connsiteY2" fmla="*/ 3816424 h 3821851"/>
              <a:gd name="connsiteX3" fmla="*/ 3428272 w 5352028"/>
              <a:gd name="connsiteY3" fmla="*/ 3821851 h 3821851"/>
              <a:gd name="connsiteX4" fmla="*/ 0 w 5352028"/>
              <a:gd name="connsiteY4" fmla="*/ 4123 h 3821851"/>
              <a:gd name="connsiteX0" fmla="*/ 0 w 5352028"/>
              <a:gd name="connsiteY0" fmla="*/ 4123 h 3829339"/>
              <a:gd name="connsiteX1" fmla="*/ 5352028 w 5352028"/>
              <a:gd name="connsiteY1" fmla="*/ 0 h 3829339"/>
              <a:gd name="connsiteX2" fmla="*/ 5352028 w 5352028"/>
              <a:gd name="connsiteY2" fmla="*/ 3816424 h 3829339"/>
              <a:gd name="connsiteX3" fmla="*/ 3589842 w 5352028"/>
              <a:gd name="connsiteY3" fmla="*/ 3829339 h 3829339"/>
              <a:gd name="connsiteX4" fmla="*/ 0 w 5352028"/>
              <a:gd name="connsiteY4" fmla="*/ 4123 h 3829339"/>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65126"/>
              <a:gd name="connsiteY0" fmla="*/ 0 h 3834765"/>
              <a:gd name="connsiteX1" fmla="*/ 5457048 w 5465126"/>
              <a:gd name="connsiteY1" fmla="*/ 3365 h 3834765"/>
              <a:gd name="connsiteX2" fmla="*/ 5465126 w 5465126"/>
              <a:gd name="connsiteY2" fmla="*/ 3834765 h 3834765"/>
              <a:gd name="connsiteX3" fmla="*/ 3694862 w 5465126"/>
              <a:gd name="connsiteY3" fmla="*/ 3832704 h 3834765"/>
              <a:gd name="connsiteX4" fmla="*/ 0 w 5465126"/>
              <a:gd name="connsiteY4" fmla="*/ 0 h 3834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126" h="3834765">
                <a:moveTo>
                  <a:pt x="0" y="0"/>
                </a:moveTo>
                <a:lnTo>
                  <a:pt x="5457048" y="3365"/>
                </a:lnTo>
                <a:cubicBezTo>
                  <a:pt x="5459741" y="1280498"/>
                  <a:pt x="5462433" y="2557632"/>
                  <a:pt x="5465126" y="3834765"/>
                </a:cubicBezTo>
                <a:lnTo>
                  <a:pt x="3694862" y="3832704"/>
                </a:lnTo>
                <a:lnTo>
                  <a:pt x="0" y="0"/>
                </a:lnTo>
                <a:close/>
              </a:path>
            </a:pathLst>
          </a:custGeom>
          <a:solidFill>
            <a:schemeClr val="bg1">
              <a:lumMod val="95000"/>
              <a:alpha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3"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7724" b="81125"/>
          <a:stretch/>
        </p:blipFill>
        <p:spPr bwMode="auto">
          <a:xfrm>
            <a:off x="6574" y="1"/>
            <a:ext cx="219401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lvl1pPr>
              <a:defRPr lang="en-US" sz="2800" kern="1200" smtClean="0">
                <a:solidFill>
                  <a:schemeClr val="bg1"/>
                </a:solidFill>
                <a:latin typeface="Century Gothic" panose="020B0502020202020204" pitchFamily="34" charset="0"/>
                <a:ea typeface="+mj-ea"/>
                <a:cs typeface="+mj-cs"/>
              </a:defRPr>
            </a:lvl1pPr>
          </a:lstStyle>
          <a:p>
            <a:r>
              <a:rPr lang="en-US" dirty="0"/>
              <a:t>Click to edit Master title style</a:t>
            </a:r>
          </a:p>
        </p:txBody>
      </p:sp>
      <p:pic>
        <p:nvPicPr>
          <p:cNvPr id="33" name="Content Placeholder 5" hidden="1"/>
          <p:cNvPicPr>
            <a:picLocks noChangeAspect="1"/>
          </p:cNvPicPr>
          <p:nvPr userDrawn="1"/>
        </p:nvPicPr>
        <p:blipFill rotWithShape="1">
          <a:blip r:embed="rId3" cstate="print">
            <a:extLst>
              <a:ext uri="{28A0092B-C50C-407E-A947-70E740481C1C}">
                <a14:useLocalDpi xmlns:a14="http://schemas.microsoft.com/office/drawing/2010/main" val="0"/>
              </a:ext>
            </a:extLst>
          </a:blip>
          <a:srcRect t="43217" r="2688" b="24690"/>
          <a:stretch/>
        </p:blipFill>
        <p:spPr>
          <a:xfrm>
            <a:off x="-551" y="0"/>
            <a:ext cx="9144000" cy="1196752"/>
          </a:xfrm>
          <a:prstGeom prst="rect">
            <a:avLst/>
          </a:prstGeom>
        </p:spPr>
      </p:pic>
      <p:cxnSp>
        <p:nvCxnSpPr>
          <p:cNvPr id="35" name="Straight Connector 34"/>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Content Placeholder 2"/>
          <p:cNvSpPr>
            <a:spLocks noGrp="1"/>
          </p:cNvSpPr>
          <p:nvPr>
            <p:ph idx="1"/>
          </p:nvPr>
        </p:nvSpPr>
        <p:spPr>
          <a:xfrm>
            <a:off x="457200" y="1600200"/>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1"/>
          <p:cNvSpPr txBox="1">
            <a:spLocks/>
          </p:cNvSpPr>
          <p:nvPr userDrawn="1"/>
        </p:nvSpPr>
        <p:spPr>
          <a:xfrm>
            <a:off x="230832" y="6432678"/>
            <a:ext cx="8229600" cy="380698"/>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aseline="30000" dirty="0">
                <a:solidFill>
                  <a:prstClr val="black">
                    <a:lumMod val="50000"/>
                    <a:lumOff val="50000"/>
                  </a:prstClr>
                </a:solidFill>
                <a:latin typeface="Century Gothic" panose="020B0502020202020204" pitchFamily="34" charset="0"/>
                <a:ea typeface="Ebrima" panose="02000000000000000000" pitchFamily="2" charset="0"/>
                <a:cs typeface="Ebrima" panose="02000000000000000000" pitchFamily="2" charset="0"/>
              </a:rPr>
              <a:t>Credit Risk Assessment</a:t>
            </a:r>
          </a:p>
        </p:txBody>
      </p:sp>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73639" y="6445380"/>
            <a:ext cx="1699865" cy="265604"/>
          </a:xfrm>
          <a:prstGeom prst="rect">
            <a:avLst/>
          </a:prstGeom>
        </p:spPr>
      </p:pic>
      <p:pic>
        <p:nvPicPr>
          <p:cNvPr id="12" name="Picture 2"/>
          <p:cNvPicPr>
            <a:picLocks noChangeAspect="1" noChangeArrowheads="1"/>
          </p:cNvPicPr>
          <p:nvPr userDrawn="1"/>
        </p:nvPicPr>
        <p:blipFill rotWithShape="1">
          <a:blip r:embed="rId5" cstate="print">
            <a:extLst>
              <a:ext uri="{28A0092B-C50C-407E-A947-70E740481C1C}">
                <a14:useLocalDpi xmlns:a14="http://schemas.microsoft.com/office/drawing/2010/main" val="0"/>
              </a:ext>
            </a:extLst>
          </a:blip>
          <a:srcRect t="64725" r="21356" b="20095"/>
          <a:stretch/>
        </p:blipFill>
        <p:spPr bwMode="auto">
          <a:xfrm>
            <a:off x="2987825" y="0"/>
            <a:ext cx="615617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2175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LVA-i">
    <p:spTree>
      <p:nvGrpSpPr>
        <p:cNvPr id="1" name=""/>
        <p:cNvGrpSpPr/>
        <p:nvPr/>
      </p:nvGrpSpPr>
      <p:grpSpPr>
        <a:xfrm>
          <a:off x="0" y="0"/>
          <a:ext cx="0" cy="0"/>
          <a:chOff x="0" y="0"/>
          <a:chExt cx="0" cy="0"/>
        </a:xfrm>
      </p:grpSpPr>
      <p:sp>
        <p:nvSpPr>
          <p:cNvPr id="11" name="Rectangle 49"/>
          <p:cNvSpPr/>
          <p:nvPr userDrawn="1"/>
        </p:nvSpPr>
        <p:spPr>
          <a:xfrm rot="10800000">
            <a:off x="-10048" y="1188918"/>
            <a:ext cx="6797736" cy="5145803"/>
          </a:xfrm>
          <a:custGeom>
            <a:avLst/>
            <a:gdLst>
              <a:gd name="connsiteX0" fmla="*/ 0 w 9144000"/>
              <a:gd name="connsiteY0" fmla="*/ 0 h 3816424"/>
              <a:gd name="connsiteX1" fmla="*/ 9144000 w 9144000"/>
              <a:gd name="connsiteY1" fmla="*/ 0 h 3816424"/>
              <a:gd name="connsiteX2" fmla="*/ 9144000 w 9144000"/>
              <a:gd name="connsiteY2" fmla="*/ 3816424 h 3816424"/>
              <a:gd name="connsiteX3" fmla="*/ 0 w 9144000"/>
              <a:gd name="connsiteY3" fmla="*/ 3816424 h 3816424"/>
              <a:gd name="connsiteX4" fmla="*/ 0 w 9144000"/>
              <a:gd name="connsiteY4" fmla="*/ 0 h 3816424"/>
              <a:gd name="connsiteX0" fmla="*/ 0 w 9144000"/>
              <a:gd name="connsiteY0" fmla="*/ 0 h 3816424"/>
              <a:gd name="connsiteX1" fmla="*/ 9144000 w 9144000"/>
              <a:gd name="connsiteY1" fmla="*/ 0 h 3816424"/>
              <a:gd name="connsiteX2" fmla="*/ 9144000 w 9144000"/>
              <a:gd name="connsiteY2" fmla="*/ 3816424 h 3816424"/>
              <a:gd name="connsiteX3" fmla="*/ 6578825 w 9144000"/>
              <a:gd name="connsiteY3" fmla="*/ 3808331 h 3816424"/>
              <a:gd name="connsiteX4" fmla="*/ 0 w 9144000"/>
              <a:gd name="connsiteY4" fmla="*/ 0 h 3816424"/>
              <a:gd name="connsiteX0" fmla="*/ 0 w 5267915"/>
              <a:gd name="connsiteY0" fmla="*/ 16184 h 3816424"/>
              <a:gd name="connsiteX1" fmla="*/ 5267915 w 5267915"/>
              <a:gd name="connsiteY1" fmla="*/ 0 h 3816424"/>
              <a:gd name="connsiteX2" fmla="*/ 5267915 w 5267915"/>
              <a:gd name="connsiteY2" fmla="*/ 3816424 h 3816424"/>
              <a:gd name="connsiteX3" fmla="*/ 2702740 w 5267915"/>
              <a:gd name="connsiteY3" fmla="*/ 3808331 h 3816424"/>
              <a:gd name="connsiteX4" fmla="*/ 0 w 5267915"/>
              <a:gd name="connsiteY4" fmla="*/ 16184 h 3816424"/>
              <a:gd name="connsiteX0" fmla="*/ 0 w 5546134"/>
              <a:gd name="connsiteY0" fmla="*/ 10154 h 3816424"/>
              <a:gd name="connsiteX1" fmla="*/ 5546134 w 5546134"/>
              <a:gd name="connsiteY1" fmla="*/ 0 h 3816424"/>
              <a:gd name="connsiteX2" fmla="*/ 5546134 w 5546134"/>
              <a:gd name="connsiteY2" fmla="*/ 3816424 h 3816424"/>
              <a:gd name="connsiteX3" fmla="*/ 2980959 w 5546134"/>
              <a:gd name="connsiteY3" fmla="*/ 3808331 h 3816424"/>
              <a:gd name="connsiteX4" fmla="*/ 0 w 5546134"/>
              <a:gd name="connsiteY4" fmla="*/ 10154 h 3816424"/>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16424"/>
              <a:gd name="connsiteX1" fmla="*/ 5546134 w 5546134"/>
              <a:gd name="connsiteY1" fmla="*/ 0 h 3816424"/>
              <a:gd name="connsiteX2" fmla="*/ 5546134 w 5546134"/>
              <a:gd name="connsiteY2" fmla="*/ 3816424 h 3816424"/>
              <a:gd name="connsiteX3" fmla="*/ 2968019 w 5546134"/>
              <a:gd name="connsiteY3" fmla="*/ 3814362 h 3816424"/>
              <a:gd name="connsiteX4" fmla="*/ 0 w 5546134"/>
              <a:gd name="connsiteY4" fmla="*/ 10154 h 3816424"/>
              <a:gd name="connsiteX0" fmla="*/ 0 w 5345558"/>
              <a:gd name="connsiteY0" fmla="*/ 10154 h 3816424"/>
              <a:gd name="connsiteX1" fmla="*/ 5345558 w 5345558"/>
              <a:gd name="connsiteY1" fmla="*/ 0 h 3816424"/>
              <a:gd name="connsiteX2" fmla="*/ 5345558 w 5345558"/>
              <a:gd name="connsiteY2" fmla="*/ 3816424 h 3816424"/>
              <a:gd name="connsiteX3" fmla="*/ 2767443 w 5345558"/>
              <a:gd name="connsiteY3" fmla="*/ 3814362 h 3816424"/>
              <a:gd name="connsiteX4" fmla="*/ 0 w 5345558"/>
              <a:gd name="connsiteY4" fmla="*/ 10154 h 3816424"/>
              <a:gd name="connsiteX0" fmla="*/ 0 w 5352028"/>
              <a:gd name="connsiteY0" fmla="*/ 0 h 3818331"/>
              <a:gd name="connsiteX1" fmla="*/ 5352028 w 5352028"/>
              <a:gd name="connsiteY1" fmla="*/ 1907 h 3818331"/>
              <a:gd name="connsiteX2" fmla="*/ 5352028 w 5352028"/>
              <a:gd name="connsiteY2" fmla="*/ 3818331 h 3818331"/>
              <a:gd name="connsiteX3" fmla="*/ 2773913 w 5352028"/>
              <a:gd name="connsiteY3" fmla="*/ 3816269 h 3818331"/>
              <a:gd name="connsiteX4" fmla="*/ 0 w 5352028"/>
              <a:gd name="connsiteY4" fmla="*/ 0 h 3818331"/>
              <a:gd name="connsiteX0" fmla="*/ 0 w 5352028"/>
              <a:gd name="connsiteY0" fmla="*/ 4123 h 3816424"/>
              <a:gd name="connsiteX1" fmla="*/ 5352028 w 5352028"/>
              <a:gd name="connsiteY1" fmla="*/ 0 h 3816424"/>
              <a:gd name="connsiteX2" fmla="*/ 5352028 w 5352028"/>
              <a:gd name="connsiteY2" fmla="*/ 3816424 h 3816424"/>
              <a:gd name="connsiteX3" fmla="*/ 2773913 w 5352028"/>
              <a:gd name="connsiteY3" fmla="*/ 3814362 h 3816424"/>
              <a:gd name="connsiteX4" fmla="*/ 0 w 5352028"/>
              <a:gd name="connsiteY4" fmla="*/ 4123 h 3816424"/>
              <a:gd name="connsiteX0" fmla="*/ 0 w 5352028"/>
              <a:gd name="connsiteY0" fmla="*/ 4123 h 3816424"/>
              <a:gd name="connsiteX1" fmla="*/ 5352028 w 5352028"/>
              <a:gd name="connsiteY1" fmla="*/ 0 h 3816424"/>
              <a:gd name="connsiteX2" fmla="*/ 5352028 w 5352028"/>
              <a:gd name="connsiteY2" fmla="*/ 3816424 h 3816424"/>
              <a:gd name="connsiteX3" fmla="*/ 3105132 w 5352028"/>
              <a:gd name="connsiteY3" fmla="*/ 3814362 h 3816424"/>
              <a:gd name="connsiteX4" fmla="*/ 0 w 5352028"/>
              <a:gd name="connsiteY4" fmla="*/ 4123 h 3816424"/>
              <a:gd name="connsiteX0" fmla="*/ 0 w 5352028"/>
              <a:gd name="connsiteY0" fmla="*/ 4123 h 3821851"/>
              <a:gd name="connsiteX1" fmla="*/ 5352028 w 5352028"/>
              <a:gd name="connsiteY1" fmla="*/ 0 h 3821851"/>
              <a:gd name="connsiteX2" fmla="*/ 5352028 w 5352028"/>
              <a:gd name="connsiteY2" fmla="*/ 3816424 h 3821851"/>
              <a:gd name="connsiteX3" fmla="*/ 3242467 w 5352028"/>
              <a:gd name="connsiteY3" fmla="*/ 3821851 h 3821851"/>
              <a:gd name="connsiteX4" fmla="*/ 0 w 5352028"/>
              <a:gd name="connsiteY4" fmla="*/ 4123 h 3821851"/>
              <a:gd name="connsiteX0" fmla="*/ 0 w 5352028"/>
              <a:gd name="connsiteY0" fmla="*/ 4123 h 3821851"/>
              <a:gd name="connsiteX1" fmla="*/ 5352028 w 5352028"/>
              <a:gd name="connsiteY1" fmla="*/ 0 h 3821851"/>
              <a:gd name="connsiteX2" fmla="*/ 5352028 w 5352028"/>
              <a:gd name="connsiteY2" fmla="*/ 3816424 h 3821851"/>
              <a:gd name="connsiteX3" fmla="*/ 3428272 w 5352028"/>
              <a:gd name="connsiteY3" fmla="*/ 3821851 h 3821851"/>
              <a:gd name="connsiteX4" fmla="*/ 0 w 5352028"/>
              <a:gd name="connsiteY4" fmla="*/ 4123 h 3821851"/>
              <a:gd name="connsiteX0" fmla="*/ 0 w 5352028"/>
              <a:gd name="connsiteY0" fmla="*/ 4123 h 3829339"/>
              <a:gd name="connsiteX1" fmla="*/ 5352028 w 5352028"/>
              <a:gd name="connsiteY1" fmla="*/ 0 h 3829339"/>
              <a:gd name="connsiteX2" fmla="*/ 5352028 w 5352028"/>
              <a:gd name="connsiteY2" fmla="*/ 3816424 h 3829339"/>
              <a:gd name="connsiteX3" fmla="*/ 3589842 w 5352028"/>
              <a:gd name="connsiteY3" fmla="*/ 3829339 h 3829339"/>
              <a:gd name="connsiteX4" fmla="*/ 0 w 5352028"/>
              <a:gd name="connsiteY4" fmla="*/ 4123 h 3829339"/>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65126"/>
              <a:gd name="connsiteY0" fmla="*/ 0 h 3834765"/>
              <a:gd name="connsiteX1" fmla="*/ 5457048 w 5465126"/>
              <a:gd name="connsiteY1" fmla="*/ 3365 h 3834765"/>
              <a:gd name="connsiteX2" fmla="*/ 5465126 w 5465126"/>
              <a:gd name="connsiteY2" fmla="*/ 3834765 h 3834765"/>
              <a:gd name="connsiteX3" fmla="*/ 3694862 w 5465126"/>
              <a:gd name="connsiteY3" fmla="*/ 3832704 h 3834765"/>
              <a:gd name="connsiteX4" fmla="*/ 0 w 5465126"/>
              <a:gd name="connsiteY4" fmla="*/ 0 h 3834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126" h="3834765">
                <a:moveTo>
                  <a:pt x="0" y="0"/>
                </a:moveTo>
                <a:lnTo>
                  <a:pt x="5457048" y="3365"/>
                </a:lnTo>
                <a:cubicBezTo>
                  <a:pt x="5459741" y="1280498"/>
                  <a:pt x="5462433" y="2557632"/>
                  <a:pt x="5465126" y="3834765"/>
                </a:cubicBezTo>
                <a:lnTo>
                  <a:pt x="3694862" y="3832704"/>
                </a:lnTo>
                <a:lnTo>
                  <a:pt x="0" y="0"/>
                </a:lnTo>
                <a:close/>
              </a:path>
            </a:pathLst>
          </a:custGeom>
          <a:solidFill>
            <a:schemeClr val="bg1">
              <a:lumMod val="95000"/>
              <a:alpha val="80000"/>
            </a:schemeClr>
          </a:solidFill>
          <a:ln w="9525">
            <a:noFill/>
            <a:round/>
            <a:headEnd/>
            <a:tailEnd/>
          </a:ln>
        </p:spPr>
        <p:txBody>
          <a:bodyPr vert="horz" wrap="square" lIns="91440" tIns="45720" rIns="91440" bIns="45720" numCol="1" anchor="t" anchorCtr="0" compatLnSpc="1">
            <a:prstTxWarp prst="textNoShape">
              <a:avLst/>
            </a:prstTxWarp>
          </a:bodyPr>
          <a:lstStyle/>
          <a:p>
            <a:pPr rtl="0"/>
            <a:endParaRPr lang="en-US" dirty="0">
              <a:solidFill>
                <a:schemeClr val="tx1"/>
              </a:solidFill>
            </a:endParaRP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0"/>
            <a:ext cx="9144000" cy="1196752"/>
          </a:xfrm>
          <a:prstGeom prst="rect">
            <a:avLst/>
          </a:prstGeom>
          <a:solidFill>
            <a:srgbClr val="8CC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pic>
        <p:nvPicPr>
          <p:cNvPr id="8" name="Content Placeholder 5" hidden="1"/>
          <p:cNvPicPr>
            <a:picLocks noChangeAspect="1"/>
          </p:cNvPicPr>
          <p:nvPr userDrawn="1"/>
        </p:nvPicPr>
        <p:blipFill rotWithShape="1">
          <a:blip r:embed="rId2" cstate="print">
            <a:extLst>
              <a:ext uri="{28A0092B-C50C-407E-A947-70E740481C1C}">
                <a14:useLocalDpi xmlns:a14="http://schemas.microsoft.com/office/drawing/2010/main" val="0"/>
              </a:ext>
            </a:extLst>
          </a:blip>
          <a:srcRect t="43217" r="2688" b="24690"/>
          <a:stretch/>
        </p:blipFill>
        <p:spPr>
          <a:xfrm>
            <a:off x="-551" y="0"/>
            <a:ext cx="9144000" cy="1196752"/>
          </a:xfrm>
          <a:prstGeom prst="rect">
            <a:avLst/>
          </a:prstGeom>
        </p:spPr>
      </p:pic>
      <p:pic>
        <p:nvPicPr>
          <p:cNvPr id="16" name="Picture 4"/>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67724" b="81125"/>
          <a:stretch/>
        </p:blipFill>
        <p:spPr bwMode="auto">
          <a:xfrm>
            <a:off x="6574" y="1"/>
            <a:ext cx="219401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Click to edit Master title style</a:t>
            </a:r>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36296" y="6494652"/>
            <a:ext cx="1644771" cy="246716"/>
          </a:xfrm>
          <a:prstGeom prst="rect">
            <a:avLst/>
          </a:prstGeom>
        </p:spPr>
      </p:pic>
      <p:sp>
        <p:nvSpPr>
          <p:cNvPr id="12" name="AutoShape 11"/>
          <p:cNvSpPr>
            <a:spLocks noChangeAspect="1" noChangeArrowheads="1" noTextEdit="1"/>
          </p:cNvSpPr>
          <p:nvPr/>
        </p:nvSpPr>
        <p:spPr bwMode="auto">
          <a:xfrm>
            <a:off x="8349504" y="620688"/>
            <a:ext cx="398960" cy="398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Title 1"/>
          <p:cNvSpPr txBox="1">
            <a:spLocks/>
          </p:cNvSpPr>
          <p:nvPr userDrawn="1"/>
        </p:nvSpPr>
        <p:spPr>
          <a:xfrm>
            <a:off x="230832" y="6432678"/>
            <a:ext cx="8229600" cy="38069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aseline="30000" dirty="0">
                <a:solidFill>
                  <a:srgbClr val="8CC541"/>
                </a:solidFill>
                <a:latin typeface="Century Gothic" panose="020B0502020202020204" pitchFamily="34" charset="0"/>
                <a:ea typeface="Ebrima" panose="02000000000000000000" pitchFamily="2" charset="0"/>
                <a:cs typeface="Ebrima" panose="02000000000000000000" pitchFamily="2" charset="0"/>
              </a:rPr>
              <a:t>Integrity Assessment</a:t>
            </a:r>
            <a:r>
              <a:rPr lang="en-US" sz="2000" dirty="0">
                <a:solidFill>
                  <a:srgbClr val="8CC541"/>
                </a:solidFill>
                <a:latin typeface="Century Gothic" panose="020B0502020202020204" pitchFamily="34" charset="0"/>
                <a:ea typeface="Ebrima" panose="02000000000000000000" pitchFamily="2" charset="0"/>
                <a:cs typeface="Ebrima" panose="02000000000000000000" pitchFamily="2" charset="0"/>
              </a:rPr>
              <a:t> </a:t>
            </a:r>
            <a:r>
              <a:rPr lang="en-US" sz="2000" baseline="30000" dirty="0">
                <a:solidFill>
                  <a:srgbClr val="8CC541"/>
                </a:solidFill>
                <a:latin typeface="Century Gothic" panose="020B0502020202020204" pitchFamily="34" charset="0"/>
                <a:ea typeface="Ebrima" panose="02000000000000000000" pitchFamily="2" charset="0"/>
                <a:cs typeface="Ebrima" panose="02000000000000000000" pitchFamily="2" charset="0"/>
              </a:rPr>
              <a:t>Systems for HR Screening</a:t>
            </a:r>
          </a:p>
        </p:txBody>
      </p:sp>
      <p:pic>
        <p:nvPicPr>
          <p:cNvPr id="4098" name="Picture 2"/>
          <p:cNvPicPr>
            <a:picLocks noChangeAspect="1" noChangeArrowheads="1"/>
          </p:cNvPicPr>
          <p:nvPr userDrawn="1"/>
        </p:nvPicPr>
        <p:blipFill rotWithShape="1">
          <a:blip r:embed="rId5" cstate="print">
            <a:extLst>
              <a:ext uri="{28A0092B-C50C-407E-A947-70E740481C1C}">
                <a14:useLocalDpi xmlns:a14="http://schemas.microsoft.com/office/drawing/2010/main" val="0"/>
              </a:ext>
            </a:extLst>
          </a:blip>
          <a:srcRect t="64725" r="21356" b="20095"/>
          <a:stretch/>
        </p:blipFill>
        <p:spPr bwMode="auto">
          <a:xfrm>
            <a:off x="2987825" y="0"/>
            <a:ext cx="615617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1405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QA5">
    <p:spTree>
      <p:nvGrpSpPr>
        <p:cNvPr id="1" name=""/>
        <p:cNvGrpSpPr/>
        <p:nvPr/>
      </p:nvGrpSpPr>
      <p:grpSpPr>
        <a:xfrm>
          <a:off x="0" y="0"/>
          <a:ext cx="0" cy="0"/>
          <a:chOff x="0" y="0"/>
          <a:chExt cx="0" cy="0"/>
        </a:xfrm>
      </p:grpSpPr>
      <p:sp>
        <p:nvSpPr>
          <p:cNvPr id="10" name="Rectangle 49"/>
          <p:cNvSpPr/>
          <p:nvPr userDrawn="1"/>
        </p:nvSpPr>
        <p:spPr>
          <a:xfrm rot="10800000">
            <a:off x="-10048" y="1188918"/>
            <a:ext cx="6797736" cy="5145803"/>
          </a:xfrm>
          <a:custGeom>
            <a:avLst/>
            <a:gdLst>
              <a:gd name="connsiteX0" fmla="*/ 0 w 9144000"/>
              <a:gd name="connsiteY0" fmla="*/ 0 h 3816424"/>
              <a:gd name="connsiteX1" fmla="*/ 9144000 w 9144000"/>
              <a:gd name="connsiteY1" fmla="*/ 0 h 3816424"/>
              <a:gd name="connsiteX2" fmla="*/ 9144000 w 9144000"/>
              <a:gd name="connsiteY2" fmla="*/ 3816424 h 3816424"/>
              <a:gd name="connsiteX3" fmla="*/ 0 w 9144000"/>
              <a:gd name="connsiteY3" fmla="*/ 3816424 h 3816424"/>
              <a:gd name="connsiteX4" fmla="*/ 0 w 9144000"/>
              <a:gd name="connsiteY4" fmla="*/ 0 h 3816424"/>
              <a:gd name="connsiteX0" fmla="*/ 0 w 9144000"/>
              <a:gd name="connsiteY0" fmla="*/ 0 h 3816424"/>
              <a:gd name="connsiteX1" fmla="*/ 9144000 w 9144000"/>
              <a:gd name="connsiteY1" fmla="*/ 0 h 3816424"/>
              <a:gd name="connsiteX2" fmla="*/ 9144000 w 9144000"/>
              <a:gd name="connsiteY2" fmla="*/ 3816424 h 3816424"/>
              <a:gd name="connsiteX3" fmla="*/ 6578825 w 9144000"/>
              <a:gd name="connsiteY3" fmla="*/ 3808331 h 3816424"/>
              <a:gd name="connsiteX4" fmla="*/ 0 w 9144000"/>
              <a:gd name="connsiteY4" fmla="*/ 0 h 3816424"/>
              <a:gd name="connsiteX0" fmla="*/ 0 w 5267915"/>
              <a:gd name="connsiteY0" fmla="*/ 16184 h 3816424"/>
              <a:gd name="connsiteX1" fmla="*/ 5267915 w 5267915"/>
              <a:gd name="connsiteY1" fmla="*/ 0 h 3816424"/>
              <a:gd name="connsiteX2" fmla="*/ 5267915 w 5267915"/>
              <a:gd name="connsiteY2" fmla="*/ 3816424 h 3816424"/>
              <a:gd name="connsiteX3" fmla="*/ 2702740 w 5267915"/>
              <a:gd name="connsiteY3" fmla="*/ 3808331 h 3816424"/>
              <a:gd name="connsiteX4" fmla="*/ 0 w 5267915"/>
              <a:gd name="connsiteY4" fmla="*/ 16184 h 3816424"/>
              <a:gd name="connsiteX0" fmla="*/ 0 w 5546134"/>
              <a:gd name="connsiteY0" fmla="*/ 10154 h 3816424"/>
              <a:gd name="connsiteX1" fmla="*/ 5546134 w 5546134"/>
              <a:gd name="connsiteY1" fmla="*/ 0 h 3816424"/>
              <a:gd name="connsiteX2" fmla="*/ 5546134 w 5546134"/>
              <a:gd name="connsiteY2" fmla="*/ 3816424 h 3816424"/>
              <a:gd name="connsiteX3" fmla="*/ 2980959 w 5546134"/>
              <a:gd name="connsiteY3" fmla="*/ 3808331 h 3816424"/>
              <a:gd name="connsiteX4" fmla="*/ 0 w 5546134"/>
              <a:gd name="connsiteY4" fmla="*/ 10154 h 3816424"/>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16424"/>
              <a:gd name="connsiteX1" fmla="*/ 5546134 w 5546134"/>
              <a:gd name="connsiteY1" fmla="*/ 0 h 3816424"/>
              <a:gd name="connsiteX2" fmla="*/ 5546134 w 5546134"/>
              <a:gd name="connsiteY2" fmla="*/ 3816424 h 3816424"/>
              <a:gd name="connsiteX3" fmla="*/ 2968019 w 5546134"/>
              <a:gd name="connsiteY3" fmla="*/ 3814362 h 3816424"/>
              <a:gd name="connsiteX4" fmla="*/ 0 w 5546134"/>
              <a:gd name="connsiteY4" fmla="*/ 10154 h 3816424"/>
              <a:gd name="connsiteX0" fmla="*/ 0 w 5345558"/>
              <a:gd name="connsiteY0" fmla="*/ 10154 h 3816424"/>
              <a:gd name="connsiteX1" fmla="*/ 5345558 w 5345558"/>
              <a:gd name="connsiteY1" fmla="*/ 0 h 3816424"/>
              <a:gd name="connsiteX2" fmla="*/ 5345558 w 5345558"/>
              <a:gd name="connsiteY2" fmla="*/ 3816424 h 3816424"/>
              <a:gd name="connsiteX3" fmla="*/ 2767443 w 5345558"/>
              <a:gd name="connsiteY3" fmla="*/ 3814362 h 3816424"/>
              <a:gd name="connsiteX4" fmla="*/ 0 w 5345558"/>
              <a:gd name="connsiteY4" fmla="*/ 10154 h 3816424"/>
              <a:gd name="connsiteX0" fmla="*/ 0 w 5352028"/>
              <a:gd name="connsiteY0" fmla="*/ 0 h 3818331"/>
              <a:gd name="connsiteX1" fmla="*/ 5352028 w 5352028"/>
              <a:gd name="connsiteY1" fmla="*/ 1907 h 3818331"/>
              <a:gd name="connsiteX2" fmla="*/ 5352028 w 5352028"/>
              <a:gd name="connsiteY2" fmla="*/ 3818331 h 3818331"/>
              <a:gd name="connsiteX3" fmla="*/ 2773913 w 5352028"/>
              <a:gd name="connsiteY3" fmla="*/ 3816269 h 3818331"/>
              <a:gd name="connsiteX4" fmla="*/ 0 w 5352028"/>
              <a:gd name="connsiteY4" fmla="*/ 0 h 3818331"/>
              <a:gd name="connsiteX0" fmla="*/ 0 w 5352028"/>
              <a:gd name="connsiteY0" fmla="*/ 4123 h 3816424"/>
              <a:gd name="connsiteX1" fmla="*/ 5352028 w 5352028"/>
              <a:gd name="connsiteY1" fmla="*/ 0 h 3816424"/>
              <a:gd name="connsiteX2" fmla="*/ 5352028 w 5352028"/>
              <a:gd name="connsiteY2" fmla="*/ 3816424 h 3816424"/>
              <a:gd name="connsiteX3" fmla="*/ 2773913 w 5352028"/>
              <a:gd name="connsiteY3" fmla="*/ 3814362 h 3816424"/>
              <a:gd name="connsiteX4" fmla="*/ 0 w 5352028"/>
              <a:gd name="connsiteY4" fmla="*/ 4123 h 3816424"/>
              <a:gd name="connsiteX0" fmla="*/ 0 w 5352028"/>
              <a:gd name="connsiteY0" fmla="*/ 4123 h 3816424"/>
              <a:gd name="connsiteX1" fmla="*/ 5352028 w 5352028"/>
              <a:gd name="connsiteY1" fmla="*/ 0 h 3816424"/>
              <a:gd name="connsiteX2" fmla="*/ 5352028 w 5352028"/>
              <a:gd name="connsiteY2" fmla="*/ 3816424 h 3816424"/>
              <a:gd name="connsiteX3" fmla="*/ 3105132 w 5352028"/>
              <a:gd name="connsiteY3" fmla="*/ 3814362 h 3816424"/>
              <a:gd name="connsiteX4" fmla="*/ 0 w 5352028"/>
              <a:gd name="connsiteY4" fmla="*/ 4123 h 3816424"/>
              <a:gd name="connsiteX0" fmla="*/ 0 w 5352028"/>
              <a:gd name="connsiteY0" fmla="*/ 4123 h 3821851"/>
              <a:gd name="connsiteX1" fmla="*/ 5352028 w 5352028"/>
              <a:gd name="connsiteY1" fmla="*/ 0 h 3821851"/>
              <a:gd name="connsiteX2" fmla="*/ 5352028 w 5352028"/>
              <a:gd name="connsiteY2" fmla="*/ 3816424 h 3821851"/>
              <a:gd name="connsiteX3" fmla="*/ 3242467 w 5352028"/>
              <a:gd name="connsiteY3" fmla="*/ 3821851 h 3821851"/>
              <a:gd name="connsiteX4" fmla="*/ 0 w 5352028"/>
              <a:gd name="connsiteY4" fmla="*/ 4123 h 3821851"/>
              <a:gd name="connsiteX0" fmla="*/ 0 w 5352028"/>
              <a:gd name="connsiteY0" fmla="*/ 4123 h 3821851"/>
              <a:gd name="connsiteX1" fmla="*/ 5352028 w 5352028"/>
              <a:gd name="connsiteY1" fmla="*/ 0 h 3821851"/>
              <a:gd name="connsiteX2" fmla="*/ 5352028 w 5352028"/>
              <a:gd name="connsiteY2" fmla="*/ 3816424 h 3821851"/>
              <a:gd name="connsiteX3" fmla="*/ 3428272 w 5352028"/>
              <a:gd name="connsiteY3" fmla="*/ 3821851 h 3821851"/>
              <a:gd name="connsiteX4" fmla="*/ 0 w 5352028"/>
              <a:gd name="connsiteY4" fmla="*/ 4123 h 3821851"/>
              <a:gd name="connsiteX0" fmla="*/ 0 w 5352028"/>
              <a:gd name="connsiteY0" fmla="*/ 4123 h 3829339"/>
              <a:gd name="connsiteX1" fmla="*/ 5352028 w 5352028"/>
              <a:gd name="connsiteY1" fmla="*/ 0 h 3829339"/>
              <a:gd name="connsiteX2" fmla="*/ 5352028 w 5352028"/>
              <a:gd name="connsiteY2" fmla="*/ 3816424 h 3829339"/>
              <a:gd name="connsiteX3" fmla="*/ 3589842 w 5352028"/>
              <a:gd name="connsiteY3" fmla="*/ 3829339 h 3829339"/>
              <a:gd name="connsiteX4" fmla="*/ 0 w 5352028"/>
              <a:gd name="connsiteY4" fmla="*/ 4123 h 3829339"/>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65126"/>
              <a:gd name="connsiteY0" fmla="*/ 0 h 3834765"/>
              <a:gd name="connsiteX1" fmla="*/ 5457048 w 5465126"/>
              <a:gd name="connsiteY1" fmla="*/ 3365 h 3834765"/>
              <a:gd name="connsiteX2" fmla="*/ 5465126 w 5465126"/>
              <a:gd name="connsiteY2" fmla="*/ 3834765 h 3834765"/>
              <a:gd name="connsiteX3" fmla="*/ 3694862 w 5465126"/>
              <a:gd name="connsiteY3" fmla="*/ 3832704 h 3834765"/>
              <a:gd name="connsiteX4" fmla="*/ 0 w 5465126"/>
              <a:gd name="connsiteY4" fmla="*/ 0 h 3834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126" h="3834765">
                <a:moveTo>
                  <a:pt x="0" y="0"/>
                </a:moveTo>
                <a:lnTo>
                  <a:pt x="5457048" y="3365"/>
                </a:lnTo>
                <a:cubicBezTo>
                  <a:pt x="5459741" y="1280498"/>
                  <a:pt x="5462433" y="2557632"/>
                  <a:pt x="5465126" y="3834765"/>
                </a:cubicBezTo>
                <a:lnTo>
                  <a:pt x="3694862" y="3832704"/>
                </a:lnTo>
                <a:lnTo>
                  <a:pt x="0" y="0"/>
                </a:lnTo>
                <a:close/>
              </a:path>
            </a:pathLst>
          </a:custGeom>
          <a:solidFill>
            <a:schemeClr val="bg1">
              <a:lumMod val="95000"/>
              <a:alpha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0" y="0"/>
            <a:ext cx="9144000" cy="1196752"/>
          </a:xfrm>
          <a:prstGeom prst="rect">
            <a:avLst/>
          </a:prstGeom>
          <a:solidFill>
            <a:srgbClr val="03A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pic>
        <p:nvPicPr>
          <p:cNvPr id="14"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7724" b="81125"/>
          <a:stretch/>
        </p:blipFill>
        <p:spPr bwMode="auto">
          <a:xfrm>
            <a:off x="6574" y="1"/>
            <a:ext cx="219401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Click to edit Master title style</a:t>
            </a:r>
          </a:p>
        </p:txBody>
      </p:sp>
      <p:cxnSp>
        <p:nvCxnSpPr>
          <p:cNvPr id="8" name="Straight Connector 7"/>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5484" y="6494652"/>
            <a:ext cx="1606395" cy="246716"/>
          </a:xfrm>
          <a:prstGeom prst="rect">
            <a:avLst/>
          </a:prstGeom>
        </p:spPr>
      </p:pic>
      <p:sp>
        <p:nvSpPr>
          <p:cNvPr id="12" name="Title 1"/>
          <p:cNvSpPr txBox="1">
            <a:spLocks/>
          </p:cNvSpPr>
          <p:nvPr userDrawn="1"/>
        </p:nvSpPr>
        <p:spPr>
          <a:xfrm>
            <a:off x="230832" y="6432678"/>
            <a:ext cx="8229600" cy="380698"/>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aseline="30000" dirty="0">
                <a:solidFill>
                  <a:srgbClr val="03A78D"/>
                </a:solidFill>
                <a:latin typeface="Century Gothic" panose="020B0502020202020204" pitchFamily="34" charset="0"/>
                <a:ea typeface="Ebrima" panose="02000000000000000000" pitchFamily="2" charset="0"/>
                <a:cs typeface="Ebrima" panose="02000000000000000000" pitchFamily="2" charset="0"/>
              </a:rPr>
              <a:t>Call Center  Quality Assurance</a:t>
            </a:r>
          </a:p>
        </p:txBody>
      </p:sp>
      <p:pic>
        <p:nvPicPr>
          <p:cNvPr id="29" name="Picture 2"/>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t="64725" r="21356" b="20095"/>
          <a:stretch/>
        </p:blipFill>
        <p:spPr bwMode="auto">
          <a:xfrm>
            <a:off x="2987825" y="0"/>
            <a:ext cx="615617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8471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RA7">
    <p:spTree>
      <p:nvGrpSpPr>
        <p:cNvPr id="1" name=""/>
        <p:cNvGrpSpPr/>
        <p:nvPr/>
      </p:nvGrpSpPr>
      <p:grpSpPr>
        <a:xfrm>
          <a:off x="0" y="0"/>
          <a:ext cx="0" cy="0"/>
          <a:chOff x="0" y="0"/>
          <a:chExt cx="0" cy="0"/>
        </a:xfrm>
      </p:grpSpPr>
      <p:sp>
        <p:nvSpPr>
          <p:cNvPr id="10" name="Rectangle 49"/>
          <p:cNvSpPr/>
          <p:nvPr userDrawn="1"/>
        </p:nvSpPr>
        <p:spPr>
          <a:xfrm rot="10800000">
            <a:off x="-10048" y="-2915"/>
            <a:ext cx="6797736" cy="6337635"/>
          </a:xfrm>
          <a:custGeom>
            <a:avLst/>
            <a:gdLst>
              <a:gd name="connsiteX0" fmla="*/ 0 w 9144000"/>
              <a:gd name="connsiteY0" fmla="*/ 0 h 3816424"/>
              <a:gd name="connsiteX1" fmla="*/ 9144000 w 9144000"/>
              <a:gd name="connsiteY1" fmla="*/ 0 h 3816424"/>
              <a:gd name="connsiteX2" fmla="*/ 9144000 w 9144000"/>
              <a:gd name="connsiteY2" fmla="*/ 3816424 h 3816424"/>
              <a:gd name="connsiteX3" fmla="*/ 0 w 9144000"/>
              <a:gd name="connsiteY3" fmla="*/ 3816424 h 3816424"/>
              <a:gd name="connsiteX4" fmla="*/ 0 w 9144000"/>
              <a:gd name="connsiteY4" fmla="*/ 0 h 3816424"/>
              <a:gd name="connsiteX0" fmla="*/ 0 w 9144000"/>
              <a:gd name="connsiteY0" fmla="*/ 0 h 3816424"/>
              <a:gd name="connsiteX1" fmla="*/ 9144000 w 9144000"/>
              <a:gd name="connsiteY1" fmla="*/ 0 h 3816424"/>
              <a:gd name="connsiteX2" fmla="*/ 9144000 w 9144000"/>
              <a:gd name="connsiteY2" fmla="*/ 3816424 h 3816424"/>
              <a:gd name="connsiteX3" fmla="*/ 6578825 w 9144000"/>
              <a:gd name="connsiteY3" fmla="*/ 3808331 h 3816424"/>
              <a:gd name="connsiteX4" fmla="*/ 0 w 9144000"/>
              <a:gd name="connsiteY4" fmla="*/ 0 h 3816424"/>
              <a:gd name="connsiteX0" fmla="*/ 0 w 5267915"/>
              <a:gd name="connsiteY0" fmla="*/ 16184 h 3816424"/>
              <a:gd name="connsiteX1" fmla="*/ 5267915 w 5267915"/>
              <a:gd name="connsiteY1" fmla="*/ 0 h 3816424"/>
              <a:gd name="connsiteX2" fmla="*/ 5267915 w 5267915"/>
              <a:gd name="connsiteY2" fmla="*/ 3816424 h 3816424"/>
              <a:gd name="connsiteX3" fmla="*/ 2702740 w 5267915"/>
              <a:gd name="connsiteY3" fmla="*/ 3808331 h 3816424"/>
              <a:gd name="connsiteX4" fmla="*/ 0 w 5267915"/>
              <a:gd name="connsiteY4" fmla="*/ 16184 h 3816424"/>
              <a:gd name="connsiteX0" fmla="*/ 0 w 5546134"/>
              <a:gd name="connsiteY0" fmla="*/ 10154 h 3816424"/>
              <a:gd name="connsiteX1" fmla="*/ 5546134 w 5546134"/>
              <a:gd name="connsiteY1" fmla="*/ 0 h 3816424"/>
              <a:gd name="connsiteX2" fmla="*/ 5546134 w 5546134"/>
              <a:gd name="connsiteY2" fmla="*/ 3816424 h 3816424"/>
              <a:gd name="connsiteX3" fmla="*/ 2980959 w 5546134"/>
              <a:gd name="connsiteY3" fmla="*/ 3808331 h 3816424"/>
              <a:gd name="connsiteX4" fmla="*/ 0 w 5546134"/>
              <a:gd name="connsiteY4" fmla="*/ 10154 h 3816424"/>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16424"/>
              <a:gd name="connsiteX1" fmla="*/ 5546134 w 5546134"/>
              <a:gd name="connsiteY1" fmla="*/ 0 h 3816424"/>
              <a:gd name="connsiteX2" fmla="*/ 5546134 w 5546134"/>
              <a:gd name="connsiteY2" fmla="*/ 3816424 h 3816424"/>
              <a:gd name="connsiteX3" fmla="*/ 2968019 w 5546134"/>
              <a:gd name="connsiteY3" fmla="*/ 3814362 h 3816424"/>
              <a:gd name="connsiteX4" fmla="*/ 0 w 5546134"/>
              <a:gd name="connsiteY4" fmla="*/ 10154 h 3816424"/>
              <a:gd name="connsiteX0" fmla="*/ 0 w 5345558"/>
              <a:gd name="connsiteY0" fmla="*/ 10154 h 3816424"/>
              <a:gd name="connsiteX1" fmla="*/ 5345558 w 5345558"/>
              <a:gd name="connsiteY1" fmla="*/ 0 h 3816424"/>
              <a:gd name="connsiteX2" fmla="*/ 5345558 w 5345558"/>
              <a:gd name="connsiteY2" fmla="*/ 3816424 h 3816424"/>
              <a:gd name="connsiteX3" fmla="*/ 2767443 w 5345558"/>
              <a:gd name="connsiteY3" fmla="*/ 3814362 h 3816424"/>
              <a:gd name="connsiteX4" fmla="*/ 0 w 5345558"/>
              <a:gd name="connsiteY4" fmla="*/ 10154 h 3816424"/>
              <a:gd name="connsiteX0" fmla="*/ 0 w 5352028"/>
              <a:gd name="connsiteY0" fmla="*/ 0 h 3818331"/>
              <a:gd name="connsiteX1" fmla="*/ 5352028 w 5352028"/>
              <a:gd name="connsiteY1" fmla="*/ 1907 h 3818331"/>
              <a:gd name="connsiteX2" fmla="*/ 5352028 w 5352028"/>
              <a:gd name="connsiteY2" fmla="*/ 3818331 h 3818331"/>
              <a:gd name="connsiteX3" fmla="*/ 2773913 w 5352028"/>
              <a:gd name="connsiteY3" fmla="*/ 3816269 h 3818331"/>
              <a:gd name="connsiteX4" fmla="*/ 0 w 5352028"/>
              <a:gd name="connsiteY4" fmla="*/ 0 h 3818331"/>
              <a:gd name="connsiteX0" fmla="*/ 0 w 5352028"/>
              <a:gd name="connsiteY0" fmla="*/ 4123 h 3816424"/>
              <a:gd name="connsiteX1" fmla="*/ 5352028 w 5352028"/>
              <a:gd name="connsiteY1" fmla="*/ 0 h 3816424"/>
              <a:gd name="connsiteX2" fmla="*/ 5352028 w 5352028"/>
              <a:gd name="connsiteY2" fmla="*/ 3816424 h 3816424"/>
              <a:gd name="connsiteX3" fmla="*/ 2773913 w 5352028"/>
              <a:gd name="connsiteY3" fmla="*/ 3814362 h 3816424"/>
              <a:gd name="connsiteX4" fmla="*/ 0 w 5352028"/>
              <a:gd name="connsiteY4" fmla="*/ 4123 h 3816424"/>
              <a:gd name="connsiteX0" fmla="*/ 0 w 5352028"/>
              <a:gd name="connsiteY0" fmla="*/ 4123 h 3816424"/>
              <a:gd name="connsiteX1" fmla="*/ 5352028 w 5352028"/>
              <a:gd name="connsiteY1" fmla="*/ 0 h 3816424"/>
              <a:gd name="connsiteX2" fmla="*/ 5352028 w 5352028"/>
              <a:gd name="connsiteY2" fmla="*/ 3816424 h 3816424"/>
              <a:gd name="connsiteX3" fmla="*/ 3105132 w 5352028"/>
              <a:gd name="connsiteY3" fmla="*/ 3814362 h 3816424"/>
              <a:gd name="connsiteX4" fmla="*/ 0 w 5352028"/>
              <a:gd name="connsiteY4" fmla="*/ 4123 h 3816424"/>
              <a:gd name="connsiteX0" fmla="*/ 0 w 5352028"/>
              <a:gd name="connsiteY0" fmla="*/ 4123 h 3821851"/>
              <a:gd name="connsiteX1" fmla="*/ 5352028 w 5352028"/>
              <a:gd name="connsiteY1" fmla="*/ 0 h 3821851"/>
              <a:gd name="connsiteX2" fmla="*/ 5352028 w 5352028"/>
              <a:gd name="connsiteY2" fmla="*/ 3816424 h 3821851"/>
              <a:gd name="connsiteX3" fmla="*/ 3242467 w 5352028"/>
              <a:gd name="connsiteY3" fmla="*/ 3821851 h 3821851"/>
              <a:gd name="connsiteX4" fmla="*/ 0 w 5352028"/>
              <a:gd name="connsiteY4" fmla="*/ 4123 h 3821851"/>
              <a:gd name="connsiteX0" fmla="*/ 0 w 5352028"/>
              <a:gd name="connsiteY0" fmla="*/ 4123 h 3821851"/>
              <a:gd name="connsiteX1" fmla="*/ 5352028 w 5352028"/>
              <a:gd name="connsiteY1" fmla="*/ 0 h 3821851"/>
              <a:gd name="connsiteX2" fmla="*/ 5352028 w 5352028"/>
              <a:gd name="connsiteY2" fmla="*/ 3816424 h 3821851"/>
              <a:gd name="connsiteX3" fmla="*/ 3428272 w 5352028"/>
              <a:gd name="connsiteY3" fmla="*/ 3821851 h 3821851"/>
              <a:gd name="connsiteX4" fmla="*/ 0 w 5352028"/>
              <a:gd name="connsiteY4" fmla="*/ 4123 h 3821851"/>
              <a:gd name="connsiteX0" fmla="*/ 0 w 5352028"/>
              <a:gd name="connsiteY0" fmla="*/ 4123 h 3829339"/>
              <a:gd name="connsiteX1" fmla="*/ 5352028 w 5352028"/>
              <a:gd name="connsiteY1" fmla="*/ 0 h 3829339"/>
              <a:gd name="connsiteX2" fmla="*/ 5352028 w 5352028"/>
              <a:gd name="connsiteY2" fmla="*/ 3816424 h 3829339"/>
              <a:gd name="connsiteX3" fmla="*/ 3589842 w 5352028"/>
              <a:gd name="connsiteY3" fmla="*/ 3829339 h 3829339"/>
              <a:gd name="connsiteX4" fmla="*/ 0 w 5352028"/>
              <a:gd name="connsiteY4" fmla="*/ 4123 h 3829339"/>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65126"/>
              <a:gd name="connsiteY0" fmla="*/ 0 h 3834765"/>
              <a:gd name="connsiteX1" fmla="*/ 5457048 w 5465126"/>
              <a:gd name="connsiteY1" fmla="*/ 3365 h 3834765"/>
              <a:gd name="connsiteX2" fmla="*/ 5465126 w 5465126"/>
              <a:gd name="connsiteY2" fmla="*/ 3834765 h 3834765"/>
              <a:gd name="connsiteX3" fmla="*/ 3694862 w 5465126"/>
              <a:gd name="connsiteY3" fmla="*/ 3832704 h 3834765"/>
              <a:gd name="connsiteX4" fmla="*/ 0 w 5465126"/>
              <a:gd name="connsiteY4" fmla="*/ 0 h 3834765"/>
              <a:gd name="connsiteX0" fmla="*/ 0 w 5465126"/>
              <a:gd name="connsiteY0" fmla="*/ 0 h 4746271"/>
              <a:gd name="connsiteX1" fmla="*/ 5457048 w 5465126"/>
              <a:gd name="connsiteY1" fmla="*/ 3365 h 4746271"/>
              <a:gd name="connsiteX2" fmla="*/ 5465126 w 5465126"/>
              <a:gd name="connsiteY2" fmla="*/ 3834765 h 4746271"/>
              <a:gd name="connsiteX3" fmla="*/ 4559262 w 5465126"/>
              <a:gd name="connsiteY3" fmla="*/ 4746271 h 4746271"/>
              <a:gd name="connsiteX4" fmla="*/ 0 w 5465126"/>
              <a:gd name="connsiteY4" fmla="*/ 0 h 4746271"/>
              <a:gd name="connsiteX0" fmla="*/ 0 w 5465126"/>
              <a:gd name="connsiteY0" fmla="*/ 0 h 4746271"/>
              <a:gd name="connsiteX1" fmla="*/ 5457048 w 5465126"/>
              <a:gd name="connsiteY1" fmla="*/ 3365 h 4746271"/>
              <a:gd name="connsiteX2" fmla="*/ 5465126 w 5465126"/>
              <a:gd name="connsiteY2" fmla="*/ 4725868 h 4746271"/>
              <a:gd name="connsiteX3" fmla="*/ 4559262 w 5465126"/>
              <a:gd name="connsiteY3" fmla="*/ 4746271 h 4746271"/>
              <a:gd name="connsiteX4" fmla="*/ 0 w 5465126"/>
              <a:gd name="connsiteY4" fmla="*/ 0 h 4746271"/>
              <a:gd name="connsiteX0" fmla="*/ 0 w 5465126"/>
              <a:gd name="connsiteY0" fmla="*/ 0 h 4748454"/>
              <a:gd name="connsiteX1" fmla="*/ 5457048 w 5465126"/>
              <a:gd name="connsiteY1" fmla="*/ 3365 h 4748454"/>
              <a:gd name="connsiteX2" fmla="*/ 5465126 w 5465126"/>
              <a:gd name="connsiteY2" fmla="*/ 4748454 h 4748454"/>
              <a:gd name="connsiteX3" fmla="*/ 4559262 w 5465126"/>
              <a:gd name="connsiteY3" fmla="*/ 4746271 h 4748454"/>
              <a:gd name="connsiteX4" fmla="*/ 0 w 5465126"/>
              <a:gd name="connsiteY4" fmla="*/ 0 h 4748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126" h="4748454">
                <a:moveTo>
                  <a:pt x="0" y="0"/>
                </a:moveTo>
                <a:lnTo>
                  <a:pt x="5457048" y="3365"/>
                </a:lnTo>
                <a:cubicBezTo>
                  <a:pt x="5459741" y="1280498"/>
                  <a:pt x="5462433" y="3471321"/>
                  <a:pt x="5465126" y="4748454"/>
                </a:cubicBezTo>
                <a:lnTo>
                  <a:pt x="4559262" y="4746271"/>
                </a:lnTo>
                <a:lnTo>
                  <a:pt x="0" y="0"/>
                </a:lnTo>
                <a:close/>
              </a:path>
            </a:pathLst>
          </a:custGeom>
          <a:solidFill>
            <a:schemeClr val="bg1">
              <a:lumMod val="95000"/>
              <a:alpha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3" name="Rectangle 12"/>
          <p:cNvSpPr/>
          <p:nvPr userDrawn="1"/>
        </p:nvSpPr>
        <p:spPr>
          <a:xfrm>
            <a:off x="0" y="0"/>
            <a:ext cx="9144000" cy="1196752"/>
          </a:xfrm>
          <a:prstGeom prst="rect">
            <a:avLst/>
          </a:prstGeom>
          <a:solidFill>
            <a:srgbClr val="EBB5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8"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7724" b="81125"/>
          <a:stretch/>
        </p:blipFill>
        <p:spPr bwMode="auto">
          <a:xfrm>
            <a:off x="6574" y="1"/>
            <a:ext cx="219401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a:t>Click to edit Master title style</a:t>
            </a:r>
          </a:p>
        </p:txBody>
      </p:sp>
      <p:cxnSp>
        <p:nvCxnSpPr>
          <p:cNvPr id="15" name="Straight Connector 14"/>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932" y="6494652"/>
            <a:ext cx="1573499" cy="246716"/>
          </a:xfrm>
          <a:prstGeom prst="rect">
            <a:avLst/>
          </a:prstGeom>
        </p:spPr>
      </p:pic>
      <p:sp>
        <p:nvSpPr>
          <p:cNvPr id="20" name="Title 1"/>
          <p:cNvSpPr txBox="1">
            <a:spLocks/>
          </p:cNvSpPr>
          <p:nvPr userDrawn="1"/>
        </p:nvSpPr>
        <p:spPr>
          <a:xfrm>
            <a:off x="230832" y="6432678"/>
            <a:ext cx="8229600" cy="380698"/>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aseline="30000" dirty="0">
                <a:solidFill>
                  <a:srgbClr val="EBB53B"/>
                </a:solidFill>
                <a:latin typeface="Century Gothic" panose="020B0502020202020204" pitchFamily="34" charset="0"/>
                <a:ea typeface="Ebrima" panose="02000000000000000000" pitchFamily="2" charset="0"/>
                <a:cs typeface="Ebrima" panose="02000000000000000000" pitchFamily="2" charset="0"/>
              </a:rPr>
              <a:t>Insurance Fraud Detection</a:t>
            </a:r>
          </a:p>
        </p:txBody>
      </p:sp>
      <p:pic>
        <p:nvPicPr>
          <p:cNvPr id="29" name="Picture 2"/>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t="64725" r="21356" b="20095"/>
          <a:stretch/>
        </p:blipFill>
        <p:spPr bwMode="auto">
          <a:xfrm>
            <a:off x="2987825" y="0"/>
            <a:ext cx="615617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3987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CA1">
    <p:spTree>
      <p:nvGrpSpPr>
        <p:cNvPr id="1" name=""/>
        <p:cNvGrpSpPr/>
        <p:nvPr/>
      </p:nvGrpSpPr>
      <p:grpSpPr>
        <a:xfrm>
          <a:off x="0" y="0"/>
          <a:ext cx="0" cy="0"/>
          <a:chOff x="0" y="0"/>
          <a:chExt cx="0" cy="0"/>
        </a:xfrm>
      </p:grpSpPr>
      <p:sp>
        <p:nvSpPr>
          <p:cNvPr id="13" name="Rectangle 49"/>
          <p:cNvSpPr/>
          <p:nvPr userDrawn="1"/>
        </p:nvSpPr>
        <p:spPr>
          <a:xfrm rot="10800000">
            <a:off x="-10048" y="1188918"/>
            <a:ext cx="6797736" cy="5145803"/>
          </a:xfrm>
          <a:custGeom>
            <a:avLst/>
            <a:gdLst>
              <a:gd name="connsiteX0" fmla="*/ 0 w 9144000"/>
              <a:gd name="connsiteY0" fmla="*/ 0 h 3816424"/>
              <a:gd name="connsiteX1" fmla="*/ 9144000 w 9144000"/>
              <a:gd name="connsiteY1" fmla="*/ 0 h 3816424"/>
              <a:gd name="connsiteX2" fmla="*/ 9144000 w 9144000"/>
              <a:gd name="connsiteY2" fmla="*/ 3816424 h 3816424"/>
              <a:gd name="connsiteX3" fmla="*/ 0 w 9144000"/>
              <a:gd name="connsiteY3" fmla="*/ 3816424 h 3816424"/>
              <a:gd name="connsiteX4" fmla="*/ 0 w 9144000"/>
              <a:gd name="connsiteY4" fmla="*/ 0 h 3816424"/>
              <a:gd name="connsiteX0" fmla="*/ 0 w 9144000"/>
              <a:gd name="connsiteY0" fmla="*/ 0 h 3816424"/>
              <a:gd name="connsiteX1" fmla="*/ 9144000 w 9144000"/>
              <a:gd name="connsiteY1" fmla="*/ 0 h 3816424"/>
              <a:gd name="connsiteX2" fmla="*/ 9144000 w 9144000"/>
              <a:gd name="connsiteY2" fmla="*/ 3816424 h 3816424"/>
              <a:gd name="connsiteX3" fmla="*/ 6578825 w 9144000"/>
              <a:gd name="connsiteY3" fmla="*/ 3808331 h 3816424"/>
              <a:gd name="connsiteX4" fmla="*/ 0 w 9144000"/>
              <a:gd name="connsiteY4" fmla="*/ 0 h 3816424"/>
              <a:gd name="connsiteX0" fmla="*/ 0 w 5267915"/>
              <a:gd name="connsiteY0" fmla="*/ 16184 h 3816424"/>
              <a:gd name="connsiteX1" fmla="*/ 5267915 w 5267915"/>
              <a:gd name="connsiteY1" fmla="*/ 0 h 3816424"/>
              <a:gd name="connsiteX2" fmla="*/ 5267915 w 5267915"/>
              <a:gd name="connsiteY2" fmla="*/ 3816424 h 3816424"/>
              <a:gd name="connsiteX3" fmla="*/ 2702740 w 5267915"/>
              <a:gd name="connsiteY3" fmla="*/ 3808331 h 3816424"/>
              <a:gd name="connsiteX4" fmla="*/ 0 w 5267915"/>
              <a:gd name="connsiteY4" fmla="*/ 16184 h 3816424"/>
              <a:gd name="connsiteX0" fmla="*/ 0 w 5546134"/>
              <a:gd name="connsiteY0" fmla="*/ 10154 h 3816424"/>
              <a:gd name="connsiteX1" fmla="*/ 5546134 w 5546134"/>
              <a:gd name="connsiteY1" fmla="*/ 0 h 3816424"/>
              <a:gd name="connsiteX2" fmla="*/ 5546134 w 5546134"/>
              <a:gd name="connsiteY2" fmla="*/ 3816424 h 3816424"/>
              <a:gd name="connsiteX3" fmla="*/ 2980959 w 5546134"/>
              <a:gd name="connsiteY3" fmla="*/ 3808331 h 3816424"/>
              <a:gd name="connsiteX4" fmla="*/ 0 w 5546134"/>
              <a:gd name="connsiteY4" fmla="*/ 10154 h 3816424"/>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16424"/>
              <a:gd name="connsiteX1" fmla="*/ 5546134 w 5546134"/>
              <a:gd name="connsiteY1" fmla="*/ 0 h 3816424"/>
              <a:gd name="connsiteX2" fmla="*/ 5546134 w 5546134"/>
              <a:gd name="connsiteY2" fmla="*/ 3816424 h 3816424"/>
              <a:gd name="connsiteX3" fmla="*/ 2968019 w 5546134"/>
              <a:gd name="connsiteY3" fmla="*/ 3814362 h 3816424"/>
              <a:gd name="connsiteX4" fmla="*/ 0 w 5546134"/>
              <a:gd name="connsiteY4" fmla="*/ 10154 h 3816424"/>
              <a:gd name="connsiteX0" fmla="*/ 0 w 5345558"/>
              <a:gd name="connsiteY0" fmla="*/ 10154 h 3816424"/>
              <a:gd name="connsiteX1" fmla="*/ 5345558 w 5345558"/>
              <a:gd name="connsiteY1" fmla="*/ 0 h 3816424"/>
              <a:gd name="connsiteX2" fmla="*/ 5345558 w 5345558"/>
              <a:gd name="connsiteY2" fmla="*/ 3816424 h 3816424"/>
              <a:gd name="connsiteX3" fmla="*/ 2767443 w 5345558"/>
              <a:gd name="connsiteY3" fmla="*/ 3814362 h 3816424"/>
              <a:gd name="connsiteX4" fmla="*/ 0 w 5345558"/>
              <a:gd name="connsiteY4" fmla="*/ 10154 h 3816424"/>
              <a:gd name="connsiteX0" fmla="*/ 0 w 5352028"/>
              <a:gd name="connsiteY0" fmla="*/ 0 h 3818331"/>
              <a:gd name="connsiteX1" fmla="*/ 5352028 w 5352028"/>
              <a:gd name="connsiteY1" fmla="*/ 1907 h 3818331"/>
              <a:gd name="connsiteX2" fmla="*/ 5352028 w 5352028"/>
              <a:gd name="connsiteY2" fmla="*/ 3818331 h 3818331"/>
              <a:gd name="connsiteX3" fmla="*/ 2773913 w 5352028"/>
              <a:gd name="connsiteY3" fmla="*/ 3816269 h 3818331"/>
              <a:gd name="connsiteX4" fmla="*/ 0 w 5352028"/>
              <a:gd name="connsiteY4" fmla="*/ 0 h 3818331"/>
              <a:gd name="connsiteX0" fmla="*/ 0 w 5352028"/>
              <a:gd name="connsiteY0" fmla="*/ 4123 h 3816424"/>
              <a:gd name="connsiteX1" fmla="*/ 5352028 w 5352028"/>
              <a:gd name="connsiteY1" fmla="*/ 0 h 3816424"/>
              <a:gd name="connsiteX2" fmla="*/ 5352028 w 5352028"/>
              <a:gd name="connsiteY2" fmla="*/ 3816424 h 3816424"/>
              <a:gd name="connsiteX3" fmla="*/ 2773913 w 5352028"/>
              <a:gd name="connsiteY3" fmla="*/ 3814362 h 3816424"/>
              <a:gd name="connsiteX4" fmla="*/ 0 w 5352028"/>
              <a:gd name="connsiteY4" fmla="*/ 4123 h 3816424"/>
              <a:gd name="connsiteX0" fmla="*/ 0 w 5352028"/>
              <a:gd name="connsiteY0" fmla="*/ 4123 h 3816424"/>
              <a:gd name="connsiteX1" fmla="*/ 5352028 w 5352028"/>
              <a:gd name="connsiteY1" fmla="*/ 0 h 3816424"/>
              <a:gd name="connsiteX2" fmla="*/ 5352028 w 5352028"/>
              <a:gd name="connsiteY2" fmla="*/ 3816424 h 3816424"/>
              <a:gd name="connsiteX3" fmla="*/ 3105132 w 5352028"/>
              <a:gd name="connsiteY3" fmla="*/ 3814362 h 3816424"/>
              <a:gd name="connsiteX4" fmla="*/ 0 w 5352028"/>
              <a:gd name="connsiteY4" fmla="*/ 4123 h 3816424"/>
              <a:gd name="connsiteX0" fmla="*/ 0 w 5352028"/>
              <a:gd name="connsiteY0" fmla="*/ 4123 h 3821851"/>
              <a:gd name="connsiteX1" fmla="*/ 5352028 w 5352028"/>
              <a:gd name="connsiteY1" fmla="*/ 0 h 3821851"/>
              <a:gd name="connsiteX2" fmla="*/ 5352028 w 5352028"/>
              <a:gd name="connsiteY2" fmla="*/ 3816424 h 3821851"/>
              <a:gd name="connsiteX3" fmla="*/ 3242467 w 5352028"/>
              <a:gd name="connsiteY3" fmla="*/ 3821851 h 3821851"/>
              <a:gd name="connsiteX4" fmla="*/ 0 w 5352028"/>
              <a:gd name="connsiteY4" fmla="*/ 4123 h 3821851"/>
              <a:gd name="connsiteX0" fmla="*/ 0 w 5352028"/>
              <a:gd name="connsiteY0" fmla="*/ 4123 h 3821851"/>
              <a:gd name="connsiteX1" fmla="*/ 5352028 w 5352028"/>
              <a:gd name="connsiteY1" fmla="*/ 0 h 3821851"/>
              <a:gd name="connsiteX2" fmla="*/ 5352028 w 5352028"/>
              <a:gd name="connsiteY2" fmla="*/ 3816424 h 3821851"/>
              <a:gd name="connsiteX3" fmla="*/ 3428272 w 5352028"/>
              <a:gd name="connsiteY3" fmla="*/ 3821851 h 3821851"/>
              <a:gd name="connsiteX4" fmla="*/ 0 w 5352028"/>
              <a:gd name="connsiteY4" fmla="*/ 4123 h 3821851"/>
              <a:gd name="connsiteX0" fmla="*/ 0 w 5352028"/>
              <a:gd name="connsiteY0" fmla="*/ 4123 h 3829339"/>
              <a:gd name="connsiteX1" fmla="*/ 5352028 w 5352028"/>
              <a:gd name="connsiteY1" fmla="*/ 0 h 3829339"/>
              <a:gd name="connsiteX2" fmla="*/ 5352028 w 5352028"/>
              <a:gd name="connsiteY2" fmla="*/ 3816424 h 3829339"/>
              <a:gd name="connsiteX3" fmla="*/ 3589842 w 5352028"/>
              <a:gd name="connsiteY3" fmla="*/ 3829339 h 3829339"/>
              <a:gd name="connsiteX4" fmla="*/ 0 w 5352028"/>
              <a:gd name="connsiteY4" fmla="*/ 4123 h 3829339"/>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65126"/>
              <a:gd name="connsiteY0" fmla="*/ 0 h 3834765"/>
              <a:gd name="connsiteX1" fmla="*/ 5457048 w 5465126"/>
              <a:gd name="connsiteY1" fmla="*/ 3365 h 3834765"/>
              <a:gd name="connsiteX2" fmla="*/ 5465126 w 5465126"/>
              <a:gd name="connsiteY2" fmla="*/ 3834765 h 3834765"/>
              <a:gd name="connsiteX3" fmla="*/ 3694862 w 5465126"/>
              <a:gd name="connsiteY3" fmla="*/ 3832704 h 3834765"/>
              <a:gd name="connsiteX4" fmla="*/ 0 w 5465126"/>
              <a:gd name="connsiteY4" fmla="*/ 0 h 3834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126" h="3834765">
                <a:moveTo>
                  <a:pt x="0" y="0"/>
                </a:moveTo>
                <a:lnTo>
                  <a:pt x="5457048" y="3365"/>
                </a:lnTo>
                <a:cubicBezTo>
                  <a:pt x="5459741" y="1280498"/>
                  <a:pt x="5462433" y="2557632"/>
                  <a:pt x="5465126" y="3834765"/>
                </a:cubicBezTo>
                <a:lnTo>
                  <a:pt x="3694862" y="3832704"/>
                </a:lnTo>
                <a:lnTo>
                  <a:pt x="0" y="0"/>
                </a:lnTo>
                <a:close/>
              </a:path>
            </a:pathLst>
          </a:custGeom>
          <a:solidFill>
            <a:schemeClr val="bg1">
              <a:lumMod val="95000"/>
              <a:alpha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0"/>
            <a:ext cx="9144000" cy="1196752"/>
          </a:xfrm>
          <a:prstGeom prst="rect">
            <a:avLst/>
          </a:prstGeom>
          <a:solidFill>
            <a:srgbClr val="EE8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pic>
        <p:nvPicPr>
          <p:cNvPr id="16"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7724" b="81125"/>
          <a:stretch/>
        </p:blipFill>
        <p:spPr bwMode="auto">
          <a:xfrm>
            <a:off x="6574" y="1"/>
            <a:ext cx="219401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Click to edit Master title style</a:t>
            </a:r>
          </a:p>
        </p:txBody>
      </p:sp>
      <p:cxnSp>
        <p:nvCxnSpPr>
          <p:cNvPr id="22" name="Straight Connector 21"/>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932" y="6504537"/>
            <a:ext cx="1573499" cy="226946"/>
          </a:xfrm>
          <a:prstGeom prst="rect">
            <a:avLst/>
          </a:prstGeom>
        </p:spPr>
      </p:pic>
      <p:sp>
        <p:nvSpPr>
          <p:cNvPr id="24" name="Title 1"/>
          <p:cNvSpPr txBox="1">
            <a:spLocks/>
          </p:cNvSpPr>
          <p:nvPr userDrawn="1"/>
        </p:nvSpPr>
        <p:spPr>
          <a:xfrm>
            <a:off x="230832" y="6432678"/>
            <a:ext cx="8229600" cy="380698"/>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aseline="30000" dirty="0">
                <a:solidFill>
                  <a:srgbClr val="EE8424"/>
                </a:solidFill>
                <a:latin typeface="Century Gothic" panose="020B0502020202020204" pitchFamily="34" charset="0"/>
                <a:ea typeface="Ebrima" panose="02000000000000000000" pitchFamily="2" charset="0"/>
                <a:cs typeface="Ebrima" panose="02000000000000000000" pitchFamily="2" charset="0"/>
              </a:rPr>
              <a:t>Lawful Interception Analysis</a:t>
            </a:r>
          </a:p>
        </p:txBody>
      </p:sp>
      <p:pic>
        <p:nvPicPr>
          <p:cNvPr id="30" name="Picture 2"/>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t="64725" r="21356" b="20095"/>
          <a:stretch/>
        </p:blipFill>
        <p:spPr bwMode="auto">
          <a:xfrm>
            <a:off x="2987825" y="0"/>
            <a:ext cx="615617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124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LVA 6.50">
    <p:spTree>
      <p:nvGrpSpPr>
        <p:cNvPr id="1" name=""/>
        <p:cNvGrpSpPr/>
        <p:nvPr/>
      </p:nvGrpSpPr>
      <p:grpSpPr>
        <a:xfrm>
          <a:off x="0" y="0"/>
          <a:ext cx="0" cy="0"/>
          <a:chOff x="0" y="0"/>
          <a:chExt cx="0" cy="0"/>
        </a:xfrm>
      </p:grpSpPr>
      <p:sp>
        <p:nvSpPr>
          <p:cNvPr id="11" name="Rectangle 49"/>
          <p:cNvSpPr/>
          <p:nvPr userDrawn="1"/>
        </p:nvSpPr>
        <p:spPr>
          <a:xfrm rot="10800000">
            <a:off x="-10048" y="1188918"/>
            <a:ext cx="6797736" cy="5145803"/>
          </a:xfrm>
          <a:custGeom>
            <a:avLst/>
            <a:gdLst>
              <a:gd name="connsiteX0" fmla="*/ 0 w 9144000"/>
              <a:gd name="connsiteY0" fmla="*/ 0 h 3816424"/>
              <a:gd name="connsiteX1" fmla="*/ 9144000 w 9144000"/>
              <a:gd name="connsiteY1" fmla="*/ 0 h 3816424"/>
              <a:gd name="connsiteX2" fmla="*/ 9144000 w 9144000"/>
              <a:gd name="connsiteY2" fmla="*/ 3816424 h 3816424"/>
              <a:gd name="connsiteX3" fmla="*/ 0 w 9144000"/>
              <a:gd name="connsiteY3" fmla="*/ 3816424 h 3816424"/>
              <a:gd name="connsiteX4" fmla="*/ 0 w 9144000"/>
              <a:gd name="connsiteY4" fmla="*/ 0 h 3816424"/>
              <a:gd name="connsiteX0" fmla="*/ 0 w 9144000"/>
              <a:gd name="connsiteY0" fmla="*/ 0 h 3816424"/>
              <a:gd name="connsiteX1" fmla="*/ 9144000 w 9144000"/>
              <a:gd name="connsiteY1" fmla="*/ 0 h 3816424"/>
              <a:gd name="connsiteX2" fmla="*/ 9144000 w 9144000"/>
              <a:gd name="connsiteY2" fmla="*/ 3816424 h 3816424"/>
              <a:gd name="connsiteX3" fmla="*/ 6578825 w 9144000"/>
              <a:gd name="connsiteY3" fmla="*/ 3808331 h 3816424"/>
              <a:gd name="connsiteX4" fmla="*/ 0 w 9144000"/>
              <a:gd name="connsiteY4" fmla="*/ 0 h 3816424"/>
              <a:gd name="connsiteX0" fmla="*/ 0 w 5267915"/>
              <a:gd name="connsiteY0" fmla="*/ 16184 h 3816424"/>
              <a:gd name="connsiteX1" fmla="*/ 5267915 w 5267915"/>
              <a:gd name="connsiteY1" fmla="*/ 0 h 3816424"/>
              <a:gd name="connsiteX2" fmla="*/ 5267915 w 5267915"/>
              <a:gd name="connsiteY2" fmla="*/ 3816424 h 3816424"/>
              <a:gd name="connsiteX3" fmla="*/ 2702740 w 5267915"/>
              <a:gd name="connsiteY3" fmla="*/ 3808331 h 3816424"/>
              <a:gd name="connsiteX4" fmla="*/ 0 w 5267915"/>
              <a:gd name="connsiteY4" fmla="*/ 16184 h 3816424"/>
              <a:gd name="connsiteX0" fmla="*/ 0 w 5546134"/>
              <a:gd name="connsiteY0" fmla="*/ 10154 h 3816424"/>
              <a:gd name="connsiteX1" fmla="*/ 5546134 w 5546134"/>
              <a:gd name="connsiteY1" fmla="*/ 0 h 3816424"/>
              <a:gd name="connsiteX2" fmla="*/ 5546134 w 5546134"/>
              <a:gd name="connsiteY2" fmla="*/ 3816424 h 3816424"/>
              <a:gd name="connsiteX3" fmla="*/ 2980959 w 5546134"/>
              <a:gd name="connsiteY3" fmla="*/ 3808331 h 3816424"/>
              <a:gd name="connsiteX4" fmla="*/ 0 w 5546134"/>
              <a:gd name="connsiteY4" fmla="*/ 10154 h 3816424"/>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16424"/>
              <a:gd name="connsiteX1" fmla="*/ 5546134 w 5546134"/>
              <a:gd name="connsiteY1" fmla="*/ 0 h 3816424"/>
              <a:gd name="connsiteX2" fmla="*/ 5546134 w 5546134"/>
              <a:gd name="connsiteY2" fmla="*/ 3816424 h 3816424"/>
              <a:gd name="connsiteX3" fmla="*/ 2968019 w 5546134"/>
              <a:gd name="connsiteY3" fmla="*/ 3814362 h 3816424"/>
              <a:gd name="connsiteX4" fmla="*/ 0 w 5546134"/>
              <a:gd name="connsiteY4" fmla="*/ 10154 h 3816424"/>
              <a:gd name="connsiteX0" fmla="*/ 0 w 5345558"/>
              <a:gd name="connsiteY0" fmla="*/ 10154 h 3816424"/>
              <a:gd name="connsiteX1" fmla="*/ 5345558 w 5345558"/>
              <a:gd name="connsiteY1" fmla="*/ 0 h 3816424"/>
              <a:gd name="connsiteX2" fmla="*/ 5345558 w 5345558"/>
              <a:gd name="connsiteY2" fmla="*/ 3816424 h 3816424"/>
              <a:gd name="connsiteX3" fmla="*/ 2767443 w 5345558"/>
              <a:gd name="connsiteY3" fmla="*/ 3814362 h 3816424"/>
              <a:gd name="connsiteX4" fmla="*/ 0 w 5345558"/>
              <a:gd name="connsiteY4" fmla="*/ 10154 h 3816424"/>
              <a:gd name="connsiteX0" fmla="*/ 0 w 5352028"/>
              <a:gd name="connsiteY0" fmla="*/ 0 h 3818331"/>
              <a:gd name="connsiteX1" fmla="*/ 5352028 w 5352028"/>
              <a:gd name="connsiteY1" fmla="*/ 1907 h 3818331"/>
              <a:gd name="connsiteX2" fmla="*/ 5352028 w 5352028"/>
              <a:gd name="connsiteY2" fmla="*/ 3818331 h 3818331"/>
              <a:gd name="connsiteX3" fmla="*/ 2773913 w 5352028"/>
              <a:gd name="connsiteY3" fmla="*/ 3816269 h 3818331"/>
              <a:gd name="connsiteX4" fmla="*/ 0 w 5352028"/>
              <a:gd name="connsiteY4" fmla="*/ 0 h 3818331"/>
              <a:gd name="connsiteX0" fmla="*/ 0 w 5352028"/>
              <a:gd name="connsiteY0" fmla="*/ 4123 h 3816424"/>
              <a:gd name="connsiteX1" fmla="*/ 5352028 w 5352028"/>
              <a:gd name="connsiteY1" fmla="*/ 0 h 3816424"/>
              <a:gd name="connsiteX2" fmla="*/ 5352028 w 5352028"/>
              <a:gd name="connsiteY2" fmla="*/ 3816424 h 3816424"/>
              <a:gd name="connsiteX3" fmla="*/ 2773913 w 5352028"/>
              <a:gd name="connsiteY3" fmla="*/ 3814362 h 3816424"/>
              <a:gd name="connsiteX4" fmla="*/ 0 w 5352028"/>
              <a:gd name="connsiteY4" fmla="*/ 4123 h 3816424"/>
              <a:gd name="connsiteX0" fmla="*/ 0 w 5352028"/>
              <a:gd name="connsiteY0" fmla="*/ 4123 h 3816424"/>
              <a:gd name="connsiteX1" fmla="*/ 5352028 w 5352028"/>
              <a:gd name="connsiteY1" fmla="*/ 0 h 3816424"/>
              <a:gd name="connsiteX2" fmla="*/ 5352028 w 5352028"/>
              <a:gd name="connsiteY2" fmla="*/ 3816424 h 3816424"/>
              <a:gd name="connsiteX3" fmla="*/ 3105132 w 5352028"/>
              <a:gd name="connsiteY3" fmla="*/ 3814362 h 3816424"/>
              <a:gd name="connsiteX4" fmla="*/ 0 w 5352028"/>
              <a:gd name="connsiteY4" fmla="*/ 4123 h 3816424"/>
              <a:gd name="connsiteX0" fmla="*/ 0 w 5352028"/>
              <a:gd name="connsiteY0" fmla="*/ 4123 h 3821851"/>
              <a:gd name="connsiteX1" fmla="*/ 5352028 w 5352028"/>
              <a:gd name="connsiteY1" fmla="*/ 0 h 3821851"/>
              <a:gd name="connsiteX2" fmla="*/ 5352028 w 5352028"/>
              <a:gd name="connsiteY2" fmla="*/ 3816424 h 3821851"/>
              <a:gd name="connsiteX3" fmla="*/ 3242467 w 5352028"/>
              <a:gd name="connsiteY3" fmla="*/ 3821851 h 3821851"/>
              <a:gd name="connsiteX4" fmla="*/ 0 w 5352028"/>
              <a:gd name="connsiteY4" fmla="*/ 4123 h 3821851"/>
              <a:gd name="connsiteX0" fmla="*/ 0 w 5352028"/>
              <a:gd name="connsiteY0" fmla="*/ 4123 h 3821851"/>
              <a:gd name="connsiteX1" fmla="*/ 5352028 w 5352028"/>
              <a:gd name="connsiteY1" fmla="*/ 0 h 3821851"/>
              <a:gd name="connsiteX2" fmla="*/ 5352028 w 5352028"/>
              <a:gd name="connsiteY2" fmla="*/ 3816424 h 3821851"/>
              <a:gd name="connsiteX3" fmla="*/ 3428272 w 5352028"/>
              <a:gd name="connsiteY3" fmla="*/ 3821851 h 3821851"/>
              <a:gd name="connsiteX4" fmla="*/ 0 w 5352028"/>
              <a:gd name="connsiteY4" fmla="*/ 4123 h 3821851"/>
              <a:gd name="connsiteX0" fmla="*/ 0 w 5352028"/>
              <a:gd name="connsiteY0" fmla="*/ 4123 h 3829339"/>
              <a:gd name="connsiteX1" fmla="*/ 5352028 w 5352028"/>
              <a:gd name="connsiteY1" fmla="*/ 0 h 3829339"/>
              <a:gd name="connsiteX2" fmla="*/ 5352028 w 5352028"/>
              <a:gd name="connsiteY2" fmla="*/ 3816424 h 3829339"/>
              <a:gd name="connsiteX3" fmla="*/ 3589842 w 5352028"/>
              <a:gd name="connsiteY3" fmla="*/ 3829339 h 3829339"/>
              <a:gd name="connsiteX4" fmla="*/ 0 w 5352028"/>
              <a:gd name="connsiteY4" fmla="*/ 4123 h 3829339"/>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65126"/>
              <a:gd name="connsiteY0" fmla="*/ 0 h 3834765"/>
              <a:gd name="connsiteX1" fmla="*/ 5457048 w 5465126"/>
              <a:gd name="connsiteY1" fmla="*/ 3365 h 3834765"/>
              <a:gd name="connsiteX2" fmla="*/ 5465126 w 5465126"/>
              <a:gd name="connsiteY2" fmla="*/ 3834765 h 3834765"/>
              <a:gd name="connsiteX3" fmla="*/ 3694862 w 5465126"/>
              <a:gd name="connsiteY3" fmla="*/ 3832704 h 3834765"/>
              <a:gd name="connsiteX4" fmla="*/ 0 w 5465126"/>
              <a:gd name="connsiteY4" fmla="*/ 0 h 3834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126" h="3834765">
                <a:moveTo>
                  <a:pt x="0" y="0"/>
                </a:moveTo>
                <a:lnTo>
                  <a:pt x="5457048" y="3365"/>
                </a:lnTo>
                <a:cubicBezTo>
                  <a:pt x="5459741" y="1280498"/>
                  <a:pt x="5462433" y="2557632"/>
                  <a:pt x="5465126" y="3834765"/>
                </a:cubicBezTo>
                <a:lnTo>
                  <a:pt x="3694862" y="3832704"/>
                </a:lnTo>
                <a:lnTo>
                  <a:pt x="0" y="0"/>
                </a:lnTo>
                <a:close/>
              </a:path>
            </a:pathLst>
          </a:custGeom>
          <a:solidFill>
            <a:schemeClr val="bg1">
              <a:lumMod val="95000"/>
              <a:alpha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p:cNvSpPr/>
          <p:nvPr userDrawn="1"/>
        </p:nvSpPr>
        <p:spPr>
          <a:xfrm>
            <a:off x="0" y="0"/>
            <a:ext cx="9144000" cy="1196752"/>
          </a:xfrm>
          <a:prstGeom prst="rect">
            <a:avLst/>
          </a:prstGeom>
          <a:solidFill>
            <a:srgbClr val="F15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pic>
        <p:nvPicPr>
          <p:cNvPr id="14"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7724" b="81125"/>
          <a:stretch/>
        </p:blipFill>
        <p:spPr bwMode="auto">
          <a:xfrm>
            <a:off x="6574" y="1"/>
            <a:ext cx="219401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Click to edit Master title style</a:t>
            </a:r>
          </a:p>
        </p:txBody>
      </p:sp>
      <p:cxnSp>
        <p:nvCxnSpPr>
          <p:cNvPr id="16" name="Straight Connector 15"/>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16538" y="6493116"/>
            <a:ext cx="1903934" cy="249787"/>
          </a:xfrm>
          <a:prstGeom prst="rect">
            <a:avLst/>
          </a:prstGeom>
        </p:spPr>
      </p:pic>
      <p:sp>
        <p:nvSpPr>
          <p:cNvPr id="18" name="Title 1"/>
          <p:cNvSpPr txBox="1">
            <a:spLocks/>
          </p:cNvSpPr>
          <p:nvPr userDrawn="1"/>
        </p:nvSpPr>
        <p:spPr>
          <a:xfrm>
            <a:off x="230832" y="6432678"/>
            <a:ext cx="8229600" cy="380698"/>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aseline="30000" dirty="0">
                <a:solidFill>
                  <a:srgbClr val="F15925"/>
                </a:solidFill>
                <a:latin typeface="Century Gothic" panose="020B0502020202020204" pitchFamily="34" charset="0"/>
                <a:ea typeface="Ebrima" panose="02000000000000000000" pitchFamily="2" charset="0"/>
                <a:cs typeface="Ebrima" panose="02000000000000000000" pitchFamily="2" charset="0"/>
              </a:rPr>
              <a:t>Investigation Focus Tool</a:t>
            </a:r>
          </a:p>
        </p:txBody>
      </p:sp>
      <p:pic>
        <p:nvPicPr>
          <p:cNvPr id="29" name="Picture 2"/>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t="64725" r="21356" b="20095"/>
          <a:stretch/>
        </p:blipFill>
        <p:spPr bwMode="auto">
          <a:xfrm>
            <a:off x="2987825" y="0"/>
            <a:ext cx="615617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9516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Sense-c">
    <p:spTree>
      <p:nvGrpSpPr>
        <p:cNvPr id="1" name=""/>
        <p:cNvGrpSpPr/>
        <p:nvPr/>
      </p:nvGrpSpPr>
      <p:grpSpPr>
        <a:xfrm>
          <a:off x="0" y="0"/>
          <a:ext cx="0" cy="0"/>
          <a:chOff x="0" y="0"/>
          <a:chExt cx="0" cy="0"/>
        </a:xfrm>
      </p:grpSpPr>
      <p:sp>
        <p:nvSpPr>
          <p:cNvPr id="11" name="Rectangle 49"/>
          <p:cNvSpPr/>
          <p:nvPr userDrawn="1"/>
        </p:nvSpPr>
        <p:spPr>
          <a:xfrm rot="10800000">
            <a:off x="-10048" y="1188918"/>
            <a:ext cx="6797736" cy="5145803"/>
          </a:xfrm>
          <a:custGeom>
            <a:avLst/>
            <a:gdLst>
              <a:gd name="connsiteX0" fmla="*/ 0 w 9144000"/>
              <a:gd name="connsiteY0" fmla="*/ 0 h 3816424"/>
              <a:gd name="connsiteX1" fmla="*/ 9144000 w 9144000"/>
              <a:gd name="connsiteY1" fmla="*/ 0 h 3816424"/>
              <a:gd name="connsiteX2" fmla="*/ 9144000 w 9144000"/>
              <a:gd name="connsiteY2" fmla="*/ 3816424 h 3816424"/>
              <a:gd name="connsiteX3" fmla="*/ 0 w 9144000"/>
              <a:gd name="connsiteY3" fmla="*/ 3816424 h 3816424"/>
              <a:gd name="connsiteX4" fmla="*/ 0 w 9144000"/>
              <a:gd name="connsiteY4" fmla="*/ 0 h 3816424"/>
              <a:gd name="connsiteX0" fmla="*/ 0 w 9144000"/>
              <a:gd name="connsiteY0" fmla="*/ 0 h 3816424"/>
              <a:gd name="connsiteX1" fmla="*/ 9144000 w 9144000"/>
              <a:gd name="connsiteY1" fmla="*/ 0 h 3816424"/>
              <a:gd name="connsiteX2" fmla="*/ 9144000 w 9144000"/>
              <a:gd name="connsiteY2" fmla="*/ 3816424 h 3816424"/>
              <a:gd name="connsiteX3" fmla="*/ 6578825 w 9144000"/>
              <a:gd name="connsiteY3" fmla="*/ 3808331 h 3816424"/>
              <a:gd name="connsiteX4" fmla="*/ 0 w 9144000"/>
              <a:gd name="connsiteY4" fmla="*/ 0 h 3816424"/>
              <a:gd name="connsiteX0" fmla="*/ 0 w 5267915"/>
              <a:gd name="connsiteY0" fmla="*/ 16184 h 3816424"/>
              <a:gd name="connsiteX1" fmla="*/ 5267915 w 5267915"/>
              <a:gd name="connsiteY1" fmla="*/ 0 h 3816424"/>
              <a:gd name="connsiteX2" fmla="*/ 5267915 w 5267915"/>
              <a:gd name="connsiteY2" fmla="*/ 3816424 h 3816424"/>
              <a:gd name="connsiteX3" fmla="*/ 2702740 w 5267915"/>
              <a:gd name="connsiteY3" fmla="*/ 3808331 h 3816424"/>
              <a:gd name="connsiteX4" fmla="*/ 0 w 5267915"/>
              <a:gd name="connsiteY4" fmla="*/ 16184 h 3816424"/>
              <a:gd name="connsiteX0" fmla="*/ 0 w 5546134"/>
              <a:gd name="connsiteY0" fmla="*/ 10154 h 3816424"/>
              <a:gd name="connsiteX1" fmla="*/ 5546134 w 5546134"/>
              <a:gd name="connsiteY1" fmla="*/ 0 h 3816424"/>
              <a:gd name="connsiteX2" fmla="*/ 5546134 w 5546134"/>
              <a:gd name="connsiteY2" fmla="*/ 3816424 h 3816424"/>
              <a:gd name="connsiteX3" fmla="*/ 2980959 w 5546134"/>
              <a:gd name="connsiteY3" fmla="*/ 3808331 h 3816424"/>
              <a:gd name="connsiteX4" fmla="*/ 0 w 5546134"/>
              <a:gd name="connsiteY4" fmla="*/ 10154 h 3816424"/>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16424"/>
              <a:gd name="connsiteX1" fmla="*/ 5546134 w 5546134"/>
              <a:gd name="connsiteY1" fmla="*/ 0 h 3816424"/>
              <a:gd name="connsiteX2" fmla="*/ 5546134 w 5546134"/>
              <a:gd name="connsiteY2" fmla="*/ 3816424 h 3816424"/>
              <a:gd name="connsiteX3" fmla="*/ 2968019 w 5546134"/>
              <a:gd name="connsiteY3" fmla="*/ 3814362 h 3816424"/>
              <a:gd name="connsiteX4" fmla="*/ 0 w 5546134"/>
              <a:gd name="connsiteY4" fmla="*/ 10154 h 3816424"/>
              <a:gd name="connsiteX0" fmla="*/ 0 w 5345558"/>
              <a:gd name="connsiteY0" fmla="*/ 10154 h 3816424"/>
              <a:gd name="connsiteX1" fmla="*/ 5345558 w 5345558"/>
              <a:gd name="connsiteY1" fmla="*/ 0 h 3816424"/>
              <a:gd name="connsiteX2" fmla="*/ 5345558 w 5345558"/>
              <a:gd name="connsiteY2" fmla="*/ 3816424 h 3816424"/>
              <a:gd name="connsiteX3" fmla="*/ 2767443 w 5345558"/>
              <a:gd name="connsiteY3" fmla="*/ 3814362 h 3816424"/>
              <a:gd name="connsiteX4" fmla="*/ 0 w 5345558"/>
              <a:gd name="connsiteY4" fmla="*/ 10154 h 3816424"/>
              <a:gd name="connsiteX0" fmla="*/ 0 w 5352028"/>
              <a:gd name="connsiteY0" fmla="*/ 0 h 3818331"/>
              <a:gd name="connsiteX1" fmla="*/ 5352028 w 5352028"/>
              <a:gd name="connsiteY1" fmla="*/ 1907 h 3818331"/>
              <a:gd name="connsiteX2" fmla="*/ 5352028 w 5352028"/>
              <a:gd name="connsiteY2" fmla="*/ 3818331 h 3818331"/>
              <a:gd name="connsiteX3" fmla="*/ 2773913 w 5352028"/>
              <a:gd name="connsiteY3" fmla="*/ 3816269 h 3818331"/>
              <a:gd name="connsiteX4" fmla="*/ 0 w 5352028"/>
              <a:gd name="connsiteY4" fmla="*/ 0 h 3818331"/>
              <a:gd name="connsiteX0" fmla="*/ 0 w 5352028"/>
              <a:gd name="connsiteY0" fmla="*/ 4123 h 3816424"/>
              <a:gd name="connsiteX1" fmla="*/ 5352028 w 5352028"/>
              <a:gd name="connsiteY1" fmla="*/ 0 h 3816424"/>
              <a:gd name="connsiteX2" fmla="*/ 5352028 w 5352028"/>
              <a:gd name="connsiteY2" fmla="*/ 3816424 h 3816424"/>
              <a:gd name="connsiteX3" fmla="*/ 2773913 w 5352028"/>
              <a:gd name="connsiteY3" fmla="*/ 3814362 h 3816424"/>
              <a:gd name="connsiteX4" fmla="*/ 0 w 5352028"/>
              <a:gd name="connsiteY4" fmla="*/ 4123 h 3816424"/>
              <a:gd name="connsiteX0" fmla="*/ 0 w 5352028"/>
              <a:gd name="connsiteY0" fmla="*/ 4123 h 3816424"/>
              <a:gd name="connsiteX1" fmla="*/ 5352028 w 5352028"/>
              <a:gd name="connsiteY1" fmla="*/ 0 h 3816424"/>
              <a:gd name="connsiteX2" fmla="*/ 5352028 w 5352028"/>
              <a:gd name="connsiteY2" fmla="*/ 3816424 h 3816424"/>
              <a:gd name="connsiteX3" fmla="*/ 3105132 w 5352028"/>
              <a:gd name="connsiteY3" fmla="*/ 3814362 h 3816424"/>
              <a:gd name="connsiteX4" fmla="*/ 0 w 5352028"/>
              <a:gd name="connsiteY4" fmla="*/ 4123 h 3816424"/>
              <a:gd name="connsiteX0" fmla="*/ 0 w 5352028"/>
              <a:gd name="connsiteY0" fmla="*/ 4123 h 3821851"/>
              <a:gd name="connsiteX1" fmla="*/ 5352028 w 5352028"/>
              <a:gd name="connsiteY1" fmla="*/ 0 h 3821851"/>
              <a:gd name="connsiteX2" fmla="*/ 5352028 w 5352028"/>
              <a:gd name="connsiteY2" fmla="*/ 3816424 h 3821851"/>
              <a:gd name="connsiteX3" fmla="*/ 3242467 w 5352028"/>
              <a:gd name="connsiteY3" fmla="*/ 3821851 h 3821851"/>
              <a:gd name="connsiteX4" fmla="*/ 0 w 5352028"/>
              <a:gd name="connsiteY4" fmla="*/ 4123 h 3821851"/>
              <a:gd name="connsiteX0" fmla="*/ 0 w 5352028"/>
              <a:gd name="connsiteY0" fmla="*/ 4123 h 3821851"/>
              <a:gd name="connsiteX1" fmla="*/ 5352028 w 5352028"/>
              <a:gd name="connsiteY1" fmla="*/ 0 h 3821851"/>
              <a:gd name="connsiteX2" fmla="*/ 5352028 w 5352028"/>
              <a:gd name="connsiteY2" fmla="*/ 3816424 h 3821851"/>
              <a:gd name="connsiteX3" fmla="*/ 3428272 w 5352028"/>
              <a:gd name="connsiteY3" fmla="*/ 3821851 h 3821851"/>
              <a:gd name="connsiteX4" fmla="*/ 0 w 5352028"/>
              <a:gd name="connsiteY4" fmla="*/ 4123 h 3821851"/>
              <a:gd name="connsiteX0" fmla="*/ 0 w 5352028"/>
              <a:gd name="connsiteY0" fmla="*/ 4123 h 3829339"/>
              <a:gd name="connsiteX1" fmla="*/ 5352028 w 5352028"/>
              <a:gd name="connsiteY1" fmla="*/ 0 h 3829339"/>
              <a:gd name="connsiteX2" fmla="*/ 5352028 w 5352028"/>
              <a:gd name="connsiteY2" fmla="*/ 3816424 h 3829339"/>
              <a:gd name="connsiteX3" fmla="*/ 3589842 w 5352028"/>
              <a:gd name="connsiteY3" fmla="*/ 3829339 h 3829339"/>
              <a:gd name="connsiteX4" fmla="*/ 0 w 5352028"/>
              <a:gd name="connsiteY4" fmla="*/ 4123 h 3829339"/>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65126"/>
              <a:gd name="connsiteY0" fmla="*/ 0 h 3834765"/>
              <a:gd name="connsiteX1" fmla="*/ 5457048 w 5465126"/>
              <a:gd name="connsiteY1" fmla="*/ 3365 h 3834765"/>
              <a:gd name="connsiteX2" fmla="*/ 5465126 w 5465126"/>
              <a:gd name="connsiteY2" fmla="*/ 3834765 h 3834765"/>
              <a:gd name="connsiteX3" fmla="*/ 3694862 w 5465126"/>
              <a:gd name="connsiteY3" fmla="*/ 3832704 h 3834765"/>
              <a:gd name="connsiteX4" fmla="*/ 0 w 5465126"/>
              <a:gd name="connsiteY4" fmla="*/ 0 h 3834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126" h="3834765">
                <a:moveTo>
                  <a:pt x="0" y="0"/>
                </a:moveTo>
                <a:lnTo>
                  <a:pt x="5457048" y="3365"/>
                </a:lnTo>
                <a:cubicBezTo>
                  <a:pt x="5459741" y="1280498"/>
                  <a:pt x="5462433" y="2557632"/>
                  <a:pt x="5465126" y="3834765"/>
                </a:cubicBezTo>
                <a:lnTo>
                  <a:pt x="3694862" y="3832704"/>
                </a:lnTo>
                <a:lnTo>
                  <a:pt x="0" y="0"/>
                </a:lnTo>
                <a:close/>
              </a:path>
            </a:pathLst>
          </a:custGeom>
          <a:solidFill>
            <a:schemeClr val="bg1">
              <a:lumMod val="95000"/>
              <a:alpha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 name="Content Placeholder 2"/>
          <p:cNvSpPr>
            <a:spLocks noGrp="1"/>
          </p:cNvSpPr>
          <p:nvPr>
            <p:ph idx="1"/>
          </p:nvPr>
        </p:nvSpPr>
        <p:spPr/>
        <p:txBody>
          <a:bodyPr/>
          <a:lstStyle>
            <a:lvl1pPr marL="0" indent="0" algn="l">
              <a:buFontTx/>
              <a:buNone/>
              <a:defRPr sz="240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defRPr>
            </a:lvl1pPr>
            <a:lvl2pPr marL="457200" indent="0" algn="l">
              <a:buFontTx/>
              <a:buNone/>
              <a:defRPr sz="180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defRPr>
            </a:lvl2pPr>
            <a:lvl3pPr marL="914400" indent="0" algn="l">
              <a:buFontTx/>
              <a:buNone/>
              <a:defRPr sz="180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defRPr>
            </a:lvl3pPr>
            <a:lvl4pPr marL="1371600" indent="0" algn="l">
              <a:buFontTx/>
              <a:buNone/>
              <a:defRPr sz="180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defRPr>
            </a:lvl4pPr>
            <a:lvl5pPr marL="1828800" indent="0" algn="l">
              <a:buFontTx/>
              <a:buNone/>
              <a:defRPr sz="180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Rectangle 12"/>
          <p:cNvSpPr/>
          <p:nvPr userDrawn="1"/>
        </p:nvSpPr>
        <p:spPr>
          <a:xfrm>
            <a:off x="0" y="0"/>
            <a:ext cx="9144000" cy="1196752"/>
          </a:xfrm>
          <a:prstGeom prst="rect">
            <a:avLst/>
          </a:prstGeom>
          <a:solidFill>
            <a:srgbClr val="399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pic>
        <p:nvPicPr>
          <p:cNvPr id="14"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7724" b="81125"/>
          <a:stretch/>
        </p:blipFill>
        <p:spPr bwMode="auto">
          <a:xfrm>
            <a:off x="6574" y="1"/>
            <a:ext cx="219401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Click to edit Master title style</a:t>
            </a:r>
          </a:p>
        </p:txBody>
      </p:sp>
      <p:cxnSp>
        <p:nvCxnSpPr>
          <p:cNvPr id="16" name="Straight Connector 15"/>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19315" y="6493116"/>
            <a:ext cx="1898381" cy="249787"/>
          </a:xfrm>
          <a:prstGeom prst="rect">
            <a:avLst/>
          </a:prstGeom>
        </p:spPr>
      </p:pic>
      <p:sp>
        <p:nvSpPr>
          <p:cNvPr id="18" name="Title 1"/>
          <p:cNvSpPr txBox="1">
            <a:spLocks/>
          </p:cNvSpPr>
          <p:nvPr userDrawn="1"/>
        </p:nvSpPr>
        <p:spPr>
          <a:xfrm>
            <a:off x="230832" y="6432678"/>
            <a:ext cx="8229600" cy="380698"/>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aseline="30000" dirty="0">
                <a:solidFill>
                  <a:srgbClr val="3993B8"/>
                </a:solidFill>
                <a:latin typeface="Century Gothic" panose="020B0502020202020204" pitchFamily="34" charset="0"/>
                <a:ea typeface="Ebrima" panose="02000000000000000000" pitchFamily="2" charset="0"/>
                <a:cs typeface="Ebrima" panose="02000000000000000000" pitchFamily="2" charset="0"/>
              </a:rPr>
              <a:t>Market Research Platform</a:t>
            </a:r>
          </a:p>
        </p:txBody>
      </p:sp>
      <p:pic>
        <p:nvPicPr>
          <p:cNvPr id="29" name="Picture 2"/>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t="64725" r="21356" b="20095"/>
          <a:stretch/>
        </p:blipFill>
        <p:spPr bwMode="auto">
          <a:xfrm>
            <a:off x="2987825" y="0"/>
            <a:ext cx="615617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1413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EDP">
    <p:spTree>
      <p:nvGrpSpPr>
        <p:cNvPr id="1" name=""/>
        <p:cNvGrpSpPr/>
        <p:nvPr/>
      </p:nvGrpSpPr>
      <p:grpSpPr>
        <a:xfrm>
          <a:off x="0" y="0"/>
          <a:ext cx="0" cy="0"/>
          <a:chOff x="0" y="0"/>
          <a:chExt cx="0" cy="0"/>
        </a:xfrm>
      </p:grpSpPr>
      <p:sp>
        <p:nvSpPr>
          <p:cNvPr id="11" name="Rectangle 49"/>
          <p:cNvSpPr/>
          <p:nvPr userDrawn="1"/>
        </p:nvSpPr>
        <p:spPr>
          <a:xfrm rot="10800000">
            <a:off x="-10048" y="1188918"/>
            <a:ext cx="6797736" cy="5145803"/>
          </a:xfrm>
          <a:custGeom>
            <a:avLst/>
            <a:gdLst>
              <a:gd name="connsiteX0" fmla="*/ 0 w 9144000"/>
              <a:gd name="connsiteY0" fmla="*/ 0 h 3816424"/>
              <a:gd name="connsiteX1" fmla="*/ 9144000 w 9144000"/>
              <a:gd name="connsiteY1" fmla="*/ 0 h 3816424"/>
              <a:gd name="connsiteX2" fmla="*/ 9144000 w 9144000"/>
              <a:gd name="connsiteY2" fmla="*/ 3816424 h 3816424"/>
              <a:gd name="connsiteX3" fmla="*/ 0 w 9144000"/>
              <a:gd name="connsiteY3" fmla="*/ 3816424 h 3816424"/>
              <a:gd name="connsiteX4" fmla="*/ 0 w 9144000"/>
              <a:gd name="connsiteY4" fmla="*/ 0 h 3816424"/>
              <a:gd name="connsiteX0" fmla="*/ 0 w 9144000"/>
              <a:gd name="connsiteY0" fmla="*/ 0 h 3816424"/>
              <a:gd name="connsiteX1" fmla="*/ 9144000 w 9144000"/>
              <a:gd name="connsiteY1" fmla="*/ 0 h 3816424"/>
              <a:gd name="connsiteX2" fmla="*/ 9144000 w 9144000"/>
              <a:gd name="connsiteY2" fmla="*/ 3816424 h 3816424"/>
              <a:gd name="connsiteX3" fmla="*/ 6578825 w 9144000"/>
              <a:gd name="connsiteY3" fmla="*/ 3808331 h 3816424"/>
              <a:gd name="connsiteX4" fmla="*/ 0 w 9144000"/>
              <a:gd name="connsiteY4" fmla="*/ 0 h 3816424"/>
              <a:gd name="connsiteX0" fmla="*/ 0 w 5267915"/>
              <a:gd name="connsiteY0" fmla="*/ 16184 h 3816424"/>
              <a:gd name="connsiteX1" fmla="*/ 5267915 w 5267915"/>
              <a:gd name="connsiteY1" fmla="*/ 0 h 3816424"/>
              <a:gd name="connsiteX2" fmla="*/ 5267915 w 5267915"/>
              <a:gd name="connsiteY2" fmla="*/ 3816424 h 3816424"/>
              <a:gd name="connsiteX3" fmla="*/ 2702740 w 5267915"/>
              <a:gd name="connsiteY3" fmla="*/ 3808331 h 3816424"/>
              <a:gd name="connsiteX4" fmla="*/ 0 w 5267915"/>
              <a:gd name="connsiteY4" fmla="*/ 16184 h 3816424"/>
              <a:gd name="connsiteX0" fmla="*/ 0 w 5546134"/>
              <a:gd name="connsiteY0" fmla="*/ 10154 h 3816424"/>
              <a:gd name="connsiteX1" fmla="*/ 5546134 w 5546134"/>
              <a:gd name="connsiteY1" fmla="*/ 0 h 3816424"/>
              <a:gd name="connsiteX2" fmla="*/ 5546134 w 5546134"/>
              <a:gd name="connsiteY2" fmla="*/ 3816424 h 3816424"/>
              <a:gd name="connsiteX3" fmla="*/ 2980959 w 5546134"/>
              <a:gd name="connsiteY3" fmla="*/ 3808331 h 3816424"/>
              <a:gd name="connsiteX4" fmla="*/ 0 w 5546134"/>
              <a:gd name="connsiteY4" fmla="*/ 10154 h 3816424"/>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16424"/>
              <a:gd name="connsiteX1" fmla="*/ 5546134 w 5546134"/>
              <a:gd name="connsiteY1" fmla="*/ 0 h 3816424"/>
              <a:gd name="connsiteX2" fmla="*/ 5546134 w 5546134"/>
              <a:gd name="connsiteY2" fmla="*/ 3816424 h 3816424"/>
              <a:gd name="connsiteX3" fmla="*/ 2968019 w 5546134"/>
              <a:gd name="connsiteY3" fmla="*/ 3814362 h 3816424"/>
              <a:gd name="connsiteX4" fmla="*/ 0 w 5546134"/>
              <a:gd name="connsiteY4" fmla="*/ 10154 h 3816424"/>
              <a:gd name="connsiteX0" fmla="*/ 0 w 5345558"/>
              <a:gd name="connsiteY0" fmla="*/ 10154 h 3816424"/>
              <a:gd name="connsiteX1" fmla="*/ 5345558 w 5345558"/>
              <a:gd name="connsiteY1" fmla="*/ 0 h 3816424"/>
              <a:gd name="connsiteX2" fmla="*/ 5345558 w 5345558"/>
              <a:gd name="connsiteY2" fmla="*/ 3816424 h 3816424"/>
              <a:gd name="connsiteX3" fmla="*/ 2767443 w 5345558"/>
              <a:gd name="connsiteY3" fmla="*/ 3814362 h 3816424"/>
              <a:gd name="connsiteX4" fmla="*/ 0 w 5345558"/>
              <a:gd name="connsiteY4" fmla="*/ 10154 h 3816424"/>
              <a:gd name="connsiteX0" fmla="*/ 0 w 5352028"/>
              <a:gd name="connsiteY0" fmla="*/ 0 h 3818331"/>
              <a:gd name="connsiteX1" fmla="*/ 5352028 w 5352028"/>
              <a:gd name="connsiteY1" fmla="*/ 1907 h 3818331"/>
              <a:gd name="connsiteX2" fmla="*/ 5352028 w 5352028"/>
              <a:gd name="connsiteY2" fmla="*/ 3818331 h 3818331"/>
              <a:gd name="connsiteX3" fmla="*/ 2773913 w 5352028"/>
              <a:gd name="connsiteY3" fmla="*/ 3816269 h 3818331"/>
              <a:gd name="connsiteX4" fmla="*/ 0 w 5352028"/>
              <a:gd name="connsiteY4" fmla="*/ 0 h 3818331"/>
              <a:gd name="connsiteX0" fmla="*/ 0 w 5352028"/>
              <a:gd name="connsiteY0" fmla="*/ 4123 h 3816424"/>
              <a:gd name="connsiteX1" fmla="*/ 5352028 w 5352028"/>
              <a:gd name="connsiteY1" fmla="*/ 0 h 3816424"/>
              <a:gd name="connsiteX2" fmla="*/ 5352028 w 5352028"/>
              <a:gd name="connsiteY2" fmla="*/ 3816424 h 3816424"/>
              <a:gd name="connsiteX3" fmla="*/ 2773913 w 5352028"/>
              <a:gd name="connsiteY3" fmla="*/ 3814362 h 3816424"/>
              <a:gd name="connsiteX4" fmla="*/ 0 w 5352028"/>
              <a:gd name="connsiteY4" fmla="*/ 4123 h 3816424"/>
              <a:gd name="connsiteX0" fmla="*/ 0 w 5352028"/>
              <a:gd name="connsiteY0" fmla="*/ 4123 h 3816424"/>
              <a:gd name="connsiteX1" fmla="*/ 5352028 w 5352028"/>
              <a:gd name="connsiteY1" fmla="*/ 0 h 3816424"/>
              <a:gd name="connsiteX2" fmla="*/ 5352028 w 5352028"/>
              <a:gd name="connsiteY2" fmla="*/ 3816424 h 3816424"/>
              <a:gd name="connsiteX3" fmla="*/ 3105132 w 5352028"/>
              <a:gd name="connsiteY3" fmla="*/ 3814362 h 3816424"/>
              <a:gd name="connsiteX4" fmla="*/ 0 w 5352028"/>
              <a:gd name="connsiteY4" fmla="*/ 4123 h 3816424"/>
              <a:gd name="connsiteX0" fmla="*/ 0 w 5352028"/>
              <a:gd name="connsiteY0" fmla="*/ 4123 h 3821851"/>
              <a:gd name="connsiteX1" fmla="*/ 5352028 w 5352028"/>
              <a:gd name="connsiteY1" fmla="*/ 0 h 3821851"/>
              <a:gd name="connsiteX2" fmla="*/ 5352028 w 5352028"/>
              <a:gd name="connsiteY2" fmla="*/ 3816424 h 3821851"/>
              <a:gd name="connsiteX3" fmla="*/ 3242467 w 5352028"/>
              <a:gd name="connsiteY3" fmla="*/ 3821851 h 3821851"/>
              <a:gd name="connsiteX4" fmla="*/ 0 w 5352028"/>
              <a:gd name="connsiteY4" fmla="*/ 4123 h 3821851"/>
              <a:gd name="connsiteX0" fmla="*/ 0 w 5352028"/>
              <a:gd name="connsiteY0" fmla="*/ 4123 h 3821851"/>
              <a:gd name="connsiteX1" fmla="*/ 5352028 w 5352028"/>
              <a:gd name="connsiteY1" fmla="*/ 0 h 3821851"/>
              <a:gd name="connsiteX2" fmla="*/ 5352028 w 5352028"/>
              <a:gd name="connsiteY2" fmla="*/ 3816424 h 3821851"/>
              <a:gd name="connsiteX3" fmla="*/ 3428272 w 5352028"/>
              <a:gd name="connsiteY3" fmla="*/ 3821851 h 3821851"/>
              <a:gd name="connsiteX4" fmla="*/ 0 w 5352028"/>
              <a:gd name="connsiteY4" fmla="*/ 4123 h 3821851"/>
              <a:gd name="connsiteX0" fmla="*/ 0 w 5352028"/>
              <a:gd name="connsiteY0" fmla="*/ 4123 h 3829339"/>
              <a:gd name="connsiteX1" fmla="*/ 5352028 w 5352028"/>
              <a:gd name="connsiteY1" fmla="*/ 0 h 3829339"/>
              <a:gd name="connsiteX2" fmla="*/ 5352028 w 5352028"/>
              <a:gd name="connsiteY2" fmla="*/ 3816424 h 3829339"/>
              <a:gd name="connsiteX3" fmla="*/ 3589842 w 5352028"/>
              <a:gd name="connsiteY3" fmla="*/ 3829339 h 3829339"/>
              <a:gd name="connsiteX4" fmla="*/ 0 w 5352028"/>
              <a:gd name="connsiteY4" fmla="*/ 4123 h 3829339"/>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65126"/>
              <a:gd name="connsiteY0" fmla="*/ 0 h 3834765"/>
              <a:gd name="connsiteX1" fmla="*/ 5457048 w 5465126"/>
              <a:gd name="connsiteY1" fmla="*/ 3365 h 3834765"/>
              <a:gd name="connsiteX2" fmla="*/ 5465126 w 5465126"/>
              <a:gd name="connsiteY2" fmla="*/ 3834765 h 3834765"/>
              <a:gd name="connsiteX3" fmla="*/ 3694862 w 5465126"/>
              <a:gd name="connsiteY3" fmla="*/ 3832704 h 3834765"/>
              <a:gd name="connsiteX4" fmla="*/ 0 w 5465126"/>
              <a:gd name="connsiteY4" fmla="*/ 0 h 3834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126" h="3834765">
                <a:moveTo>
                  <a:pt x="0" y="0"/>
                </a:moveTo>
                <a:lnTo>
                  <a:pt x="5457048" y="3365"/>
                </a:lnTo>
                <a:cubicBezTo>
                  <a:pt x="5459741" y="1280498"/>
                  <a:pt x="5462433" y="2557632"/>
                  <a:pt x="5465126" y="3834765"/>
                </a:cubicBezTo>
                <a:lnTo>
                  <a:pt x="3694862" y="3832704"/>
                </a:lnTo>
                <a:lnTo>
                  <a:pt x="0" y="0"/>
                </a:lnTo>
                <a:close/>
              </a:path>
            </a:pathLst>
          </a:custGeom>
          <a:solidFill>
            <a:schemeClr val="bg1">
              <a:lumMod val="95000"/>
              <a:alpha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p:cNvSpPr/>
          <p:nvPr userDrawn="1"/>
        </p:nvSpPr>
        <p:spPr>
          <a:xfrm>
            <a:off x="0" y="0"/>
            <a:ext cx="9144000" cy="1196752"/>
          </a:xfrm>
          <a:prstGeom prst="rect">
            <a:avLst/>
          </a:prstGeom>
          <a:solidFill>
            <a:srgbClr val="B76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pic>
        <p:nvPicPr>
          <p:cNvPr id="14"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7724" b="81125"/>
          <a:stretch/>
        </p:blipFill>
        <p:spPr bwMode="auto">
          <a:xfrm>
            <a:off x="6574" y="1"/>
            <a:ext cx="219401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Click to edit Master title style</a:t>
            </a:r>
          </a:p>
        </p:txBody>
      </p:sp>
      <p:cxnSp>
        <p:nvCxnSpPr>
          <p:cNvPr id="16" name="Straight Connector 15"/>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29"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64725" r="21356" b="20095"/>
          <a:stretch/>
        </p:blipFill>
        <p:spPr bwMode="auto">
          <a:xfrm>
            <a:off x="2987825" y="0"/>
            <a:ext cx="615617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le 1"/>
          <p:cNvSpPr txBox="1">
            <a:spLocks/>
          </p:cNvSpPr>
          <p:nvPr userDrawn="1"/>
        </p:nvSpPr>
        <p:spPr>
          <a:xfrm>
            <a:off x="230832" y="6432678"/>
            <a:ext cx="8229600" cy="380698"/>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aseline="30000" dirty="0">
                <a:solidFill>
                  <a:srgbClr val="B769AA"/>
                </a:solidFill>
                <a:latin typeface="Century Gothic" panose="020B0502020202020204" pitchFamily="34" charset="0"/>
                <a:ea typeface="Ebrima" panose="02000000000000000000" pitchFamily="2" charset="0"/>
                <a:cs typeface="Ebrima" panose="02000000000000000000" pitchFamily="2" charset="0"/>
              </a:rPr>
              <a:t>Personal Use &amp; Entertainment</a:t>
            </a:r>
          </a:p>
        </p:txBody>
      </p:sp>
      <p:grpSp>
        <p:nvGrpSpPr>
          <p:cNvPr id="15" name="Group 14"/>
          <p:cNvGrpSpPr/>
          <p:nvPr userDrawn="1"/>
        </p:nvGrpSpPr>
        <p:grpSpPr>
          <a:xfrm>
            <a:off x="7204480" y="6474602"/>
            <a:ext cx="1907621" cy="276999"/>
            <a:chOff x="7204480" y="6474602"/>
            <a:chExt cx="1907621" cy="276999"/>
          </a:xfrm>
        </p:grpSpPr>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04480" y="6494652"/>
              <a:ext cx="1644771" cy="246716"/>
            </a:xfrm>
            <a:prstGeom prst="rect">
              <a:avLst/>
            </a:prstGeom>
          </p:spPr>
        </p:pic>
        <p:sp>
          <p:nvSpPr>
            <p:cNvPr id="20" name="TextBox 19"/>
            <p:cNvSpPr txBox="1"/>
            <p:nvPr userDrawn="1"/>
          </p:nvSpPr>
          <p:spPr>
            <a:xfrm>
              <a:off x="8375784" y="6474602"/>
              <a:ext cx="736317" cy="276999"/>
            </a:xfrm>
            <a:prstGeom prst="rect">
              <a:avLst/>
            </a:prstGeom>
            <a:solidFill>
              <a:schemeClr val="bg1"/>
            </a:solidFill>
          </p:spPr>
          <p:txBody>
            <a:bodyPr wrap="square" rtlCol="0">
              <a:spAutoFit/>
            </a:bodyPr>
            <a:lstStyle/>
            <a:p>
              <a:pPr algn="l"/>
              <a:r>
                <a:rPr lang="en-US" sz="1200" b="1" dirty="0">
                  <a:solidFill>
                    <a:srgbClr val="B769AA"/>
                  </a:solidFill>
                  <a:latin typeface="Ebrima" panose="02000000000000000000" pitchFamily="2" charset="0"/>
                  <a:ea typeface="Ebrima" panose="02000000000000000000" pitchFamily="2" charset="0"/>
                  <a:cs typeface="Ebrima" panose="02000000000000000000" pitchFamily="2" charset="0"/>
                </a:rPr>
                <a:t>NE</a:t>
              </a:r>
            </a:p>
          </p:txBody>
        </p:sp>
      </p:grpSp>
    </p:spTree>
    <p:extLst>
      <p:ext uri="{BB962C8B-B14F-4D97-AF65-F5344CB8AC3E}">
        <p14:creationId xmlns:p14="http://schemas.microsoft.com/office/powerpoint/2010/main" val="4003105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LVA-i CR">
    <p:spTree>
      <p:nvGrpSpPr>
        <p:cNvPr id="1" name=""/>
        <p:cNvGrpSpPr/>
        <p:nvPr/>
      </p:nvGrpSpPr>
      <p:grpSpPr>
        <a:xfrm>
          <a:off x="0" y="0"/>
          <a:ext cx="0" cy="0"/>
          <a:chOff x="0" y="0"/>
          <a:chExt cx="0" cy="0"/>
        </a:xfrm>
      </p:grpSpPr>
      <p:sp>
        <p:nvSpPr>
          <p:cNvPr id="11" name="Rectangle 49"/>
          <p:cNvSpPr/>
          <p:nvPr userDrawn="1"/>
        </p:nvSpPr>
        <p:spPr>
          <a:xfrm rot="10800000">
            <a:off x="-10048" y="1188918"/>
            <a:ext cx="6797736" cy="5145803"/>
          </a:xfrm>
          <a:custGeom>
            <a:avLst/>
            <a:gdLst>
              <a:gd name="connsiteX0" fmla="*/ 0 w 9144000"/>
              <a:gd name="connsiteY0" fmla="*/ 0 h 3816424"/>
              <a:gd name="connsiteX1" fmla="*/ 9144000 w 9144000"/>
              <a:gd name="connsiteY1" fmla="*/ 0 h 3816424"/>
              <a:gd name="connsiteX2" fmla="*/ 9144000 w 9144000"/>
              <a:gd name="connsiteY2" fmla="*/ 3816424 h 3816424"/>
              <a:gd name="connsiteX3" fmla="*/ 0 w 9144000"/>
              <a:gd name="connsiteY3" fmla="*/ 3816424 h 3816424"/>
              <a:gd name="connsiteX4" fmla="*/ 0 w 9144000"/>
              <a:gd name="connsiteY4" fmla="*/ 0 h 3816424"/>
              <a:gd name="connsiteX0" fmla="*/ 0 w 9144000"/>
              <a:gd name="connsiteY0" fmla="*/ 0 h 3816424"/>
              <a:gd name="connsiteX1" fmla="*/ 9144000 w 9144000"/>
              <a:gd name="connsiteY1" fmla="*/ 0 h 3816424"/>
              <a:gd name="connsiteX2" fmla="*/ 9144000 w 9144000"/>
              <a:gd name="connsiteY2" fmla="*/ 3816424 h 3816424"/>
              <a:gd name="connsiteX3" fmla="*/ 6578825 w 9144000"/>
              <a:gd name="connsiteY3" fmla="*/ 3808331 h 3816424"/>
              <a:gd name="connsiteX4" fmla="*/ 0 w 9144000"/>
              <a:gd name="connsiteY4" fmla="*/ 0 h 3816424"/>
              <a:gd name="connsiteX0" fmla="*/ 0 w 5267915"/>
              <a:gd name="connsiteY0" fmla="*/ 16184 h 3816424"/>
              <a:gd name="connsiteX1" fmla="*/ 5267915 w 5267915"/>
              <a:gd name="connsiteY1" fmla="*/ 0 h 3816424"/>
              <a:gd name="connsiteX2" fmla="*/ 5267915 w 5267915"/>
              <a:gd name="connsiteY2" fmla="*/ 3816424 h 3816424"/>
              <a:gd name="connsiteX3" fmla="*/ 2702740 w 5267915"/>
              <a:gd name="connsiteY3" fmla="*/ 3808331 h 3816424"/>
              <a:gd name="connsiteX4" fmla="*/ 0 w 5267915"/>
              <a:gd name="connsiteY4" fmla="*/ 16184 h 3816424"/>
              <a:gd name="connsiteX0" fmla="*/ 0 w 5546134"/>
              <a:gd name="connsiteY0" fmla="*/ 10154 h 3816424"/>
              <a:gd name="connsiteX1" fmla="*/ 5546134 w 5546134"/>
              <a:gd name="connsiteY1" fmla="*/ 0 h 3816424"/>
              <a:gd name="connsiteX2" fmla="*/ 5546134 w 5546134"/>
              <a:gd name="connsiteY2" fmla="*/ 3816424 h 3816424"/>
              <a:gd name="connsiteX3" fmla="*/ 2980959 w 5546134"/>
              <a:gd name="connsiteY3" fmla="*/ 3808331 h 3816424"/>
              <a:gd name="connsiteX4" fmla="*/ 0 w 5546134"/>
              <a:gd name="connsiteY4" fmla="*/ 10154 h 3816424"/>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16424"/>
              <a:gd name="connsiteX1" fmla="*/ 5546134 w 5546134"/>
              <a:gd name="connsiteY1" fmla="*/ 0 h 3816424"/>
              <a:gd name="connsiteX2" fmla="*/ 5546134 w 5546134"/>
              <a:gd name="connsiteY2" fmla="*/ 3816424 h 3816424"/>
              <a:gd name="connsiteX3" fmla="*/ 2968019 w 5546134"/>
              <a:gd name="connsiteY3" fmla="*/ 3814362 h 3816424"/>
              <a:gd name="connsiteX4" fmla="*/ 0 w 5546134"/>
              <a:gd name="connsiteY4" fmla="*/ 10154 h 3816424"/>
              <a:gd name="connsiteX0" fmla="*/ 0 w 5345558"/>
              <a:gd name="connsiteY0" fmla="*/ 10154 h 3816424"/>
              <a:gd name="connsiteX1" fmla="*/ 5345558 w 5345558"/>
              <a:gd name="connsiteY1" fmla="*/ 0 h 3816424"/>
              <a:gd name="connsiteX2" fmla="*/ 5345558 w 5345558"/>
              <a:gd name="connsiteY2" fmla="*/ 3816424 h 3816424"/>
              <a:gd name="connsiteX3" fmla="*/ 2767443 w 5345558"/>
              <a:gd name="connsiteY3" fmla="*/ 3814362 h 3816424"/>
              <a:gd name="connsiteX4" fmla="*/ 0 w 5345558"/>
              <a:gd name="connsiteY4" fmla="*/ 10154 h 3816424"/>
              <a:gd name="connsiteX0" fmla="*/ 0 w 5352028"/>
              <a:gd name="connsiteY0" fmla="*/ 0 h 3818331"/>
              <a:gd name="connsiteX1" fmla="*/ 5352028 w 5352028"/>
              <a:gd name="connsiteY1" fmla="*/ 1907 h 3818331"/>
              <a:gd name="connsiteX2" fmla="*/ 5352028 w 5352028"/>
              <a:gd name="connsiteY2" fmla="*/ 3818331 h 3818331"/>
              <a:gd name="connsiteX3" fmla="*/ 2773913 w 5352028"/>
              <a:gd name="connsiteY3" fmla="*/ 3816269 h 3818331"/>
              <a:gd name="connsiteX4" fmla="*/ 0 w 5352028"/>
              <a:gd name="connsiteY4" fmla="*/ 0 h 3818331"/>
              <a:gd name="connsiteX0" fmla="*/ 0 w 5352028"/>
              <a:gd name="connsiteY0" fmla="*/ 4123 h 3816424"/>
              <a:gd name="connsiteX1" fmla="*/ 5352028 w 5352028"/>
              <a:gd name="connsiteY1" fmla="*/ 0 h 3816424"/>
              <a:gd name="connsiteX2" fmla="*/ 5352028 w 5352028"/>
              <a:gd name="connsiteY2" fmla="*/ 3816424 h 3816424"/>
              <a:gd name="connsiteX3" fmla="*/ 2773913 w 5352028"/>
              <a:gd name="connsiteY3" fmla="*/ 3814362 h 3816424"/>
              <a:gd name="connsiteX4" fmla="*/ 0 w 5352028"/>
              <a:gd name="connsiteY4" fmla="*/ 4123 h 3816424"/>
              <a:gd name="connsiteX0" fmla="*/ 0 w 5352028"/>
              <a:gd name="connsiteY0" fmla="*/ 4123 h 3816424"/>
              <a:gd name="connsiteX1" fmla="*/ 5352028 w 5352028"/>
              <a:gd name="connsiteY1" fmla="*/ 0 h 3816424"/>
              <a:gd name="connsiteX2" fmla="*/ 5352028 w 5352028"/>
              <a:gd name="connsiteY2" fmla="*/ 3816424 h 3816424"/>
              <a:gd name="connsiteX3" fmla="*/ 3105132 w 5352028"/>
              <a:gd name="connsiteY3" fmla="*/ 3814362 h 3816424"/>
              <a:gd name="connsiteX4" fmla="*/ 0 w 5352028"/>
              <a:gd name="connsiteY4" fmla="*/ 4123 h 3816424"/>
              <a:gd name="connsiteX0" fmla="*/ 0 w 5352028"/>
              <a:gd name="connsiteY0" fmla="*/ 4123 h 3821851"/>
              <a:gd name="connsiteX1" fmla="*/ 5352028 w 5352028"/>
              <a:gd name="connsiteY1" fmla="*/ 0 h 3821851"/>
              <a:gd name="connsiteX2" fmla="*/ 5352028 w 5352028"/>
              <a:gd name="connsiteY2" fmla="*/ 3816424 h 3821851"/>
              <a:gd name="connsiteX3" fmla="*/ 3242467 w 5352028"/>
              <a:gd name="connsiteY3" fmla="*/ 3821851 h 3821851"/>
              <a:gd name="connsiteX4" fmla="*/ 0 w 5352028"/>
              <a:gd name="connsiteY4" fmla="*/ 4123 h 3821851"/>
              <a:gd name="connsiteX0" fmla="*/ 0 w 5352028"/>
              <a:gd name="connsiteY0" fmla="*/ 4123 h 3821851"/>
              <a:gd name="connsiteX1" fmla="*/ 5352028 w 5352028"/>
              <a:gd name="connsiteY1" fmla="*/ 0 h 3821851"/>
              <a:gd name="connsiteX2" fmla="*/ 5352028 w 5352028"/>
              <a:gd name="connsiteY2" fmla="*/ 3816424 h 3821851"/>
              <a:gd name="connsiteX3" fmla="*/ 3428272 w 5352028"/>
              <a:gd name="connsiteY3" fmla="*/ 3821851 h 3821851"/>
              <a:gd name="connsiteX4" fmla="*/ 0 w 5352028"/>
              <a:gd name="connsiteY4" fmla="*/ 4123 h 3821851"/>
              <a:gd name="connsiteX0" fmla="*/ 0 w 5352028"/>
              <a:gd name="connsiteY0" fmla="*/ 4123 h 3829339"/>
              <a:gd name="connsiteX1" fmla="*/ 5352028 w 5352028"/>
              <a:gd name="connsiteY1" fmla="*/ 0 h 3829339"/>
              <a:gd name="connsiteX2" fmla="*/ 5352028 w 5352028"/>
              <a:gd name="connsiteY2" fmla="*/ 3816424 h 3829339"/>
              <a:gd name="connsiteX3" fmla="*/ 3589842 w 5352028"/>
              <a:gd name="connsiteY3" fmla="*/ 3829339 h 3829339"/>
              <a:gd name="connsiteX4" fmla="*/ 0 w 5352028"/>
              <a:gd name="connsiteY4" fmla="*/ 4123 h 3829339"/>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65126"/>
              <a:gd name="connsiteY0" fmla="*/ 0 h 3834765"/>
              <a:gd name="connsiteX1" fmla="*/ 5457048 w 5465126"/>
              <a:gd name="connsiteY1" fmla="*/ 3365 h 3834765"/>
              <a:gd name="connsiteX2" fmla="*/ 5465126 w 5465126"/>
              <a:gd name="connsiteY2" fmla="*/ 3834765 h 3834765"/>
              <a:gd name="connsiteX3" fmla="*/ 3694862 w 5465126"/>
              <a:gd name="connsiteY3" fmla="*/ 3832704 h 3834765"/>
              <a:gd name="connsiteX4" fmla="*/ 0 w 5465126"/>
              <a:gd name="connsiteY4" fmla="*/ 0 h 3834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126" h="3834765">
                <a:moveTo>
                  <a:pt x="0" y="0"/>
                </a:moveTo>
                <a:lnTo>
                  <a:pt x="5457048" y="3365"/>
                </a:lnTo>
                <a:cubicBezTo>
                  <a:pt x="5459741" y="1280498"/>
                  <a:pt x="5462433" y="2557632"/>
                  <a:pt x="5465126" y="3834765"/>
                </a:cubicBezTo>
                <a:lnTo>
                  <a:pt x="3694862" y="3832704"/>
                </a:lnTo>
                <a:lnTo>
                  <a:pt x="0" y="0"/>
                </a:lnTo>
                <a:close/>
              </a:path>
            </a:pathLst>
          </a:custGeom>
          <a:solidFill>
            <a:schemeClr val="bg1">
              <a:lumMod val="95000"/>
              <a:alpha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p:cNvSpPr/>
          <p:nvPr userDrawn="1"/>
        </p:nvSpPr>
        <p:spPr>
          <a:xfrm>
            <a:off x="0" y="0"/>
            <a:ext cx="9144000" cy="1196752"/>
          </a:xfrm>
          <a:prstGeom prst="rect">
            <a:avLst/>
          </a:prstGeom>
          <a:solidFill>
            <a:srgbClr val="E3CB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pic>
        <p:nvPicPr>
          <p:cNvPr id="14"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7724" b="81125"/>
          <a:stretch/>
        </p:blipFill>
        <p:spPr bwMode="auto">
          <a:xfrm>
            <a:off x="6574" y="1"/>
            <a:ext cx="219401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Click to edit Master title style</a:t>
            </a:r>
          </a:p>
        </p:txBody>
      </p:sp>
      <p:cxnSp>
        <p:nvCxnSpPr>
          <p:cNvPr id="16" name="Straight Connector 15"/>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Title 1"/>
          <p:cNvSpPr txBox="1">
            <a:spLocks/>
          </p:cNvSpPr>
          <p:nvPr userDrawn="1"/>
        </p:nvSpPr>
        <p:spPr>
          <a:xfrm>
            <a:off x="230832" y="6432678"/>
            <a:ext cx="8229600" cy="380698"/>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aseline="30000" dirty="0">
                <a:solidFill>
                  <a:schemeClr val="tx1">
                    <a:lumMod val="50000"/>
                    <a:lumOff val="50000"/>
                  </a:schemeClr>
                </a:solidFill>
                <a:latin typeface="Century Gothic" panose="020B0502020202020204" pitchFamily="34" charset="0"/>
                <a:ea typeface="Ebrima" panose="02000000000000000000" pitchFamily="2" charset="0"/>
                <a:cs typeface="Ebrima" panose="02000000000000000000" pitchFamily="2" charset="0"/>
              </a:rPr>
              <a:t>Credit Risk Assessment</a:t>
            </a:r>
          </a:p>
        </p:txBody>
      </p:sp>
      <p:pic>
        <p:nvPicPr>
          <p:cNvPr id="29"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64725" r="21356" b="20095"/>
          <a:stretch/>
        </p:blipFill>
        <p:spPr bwMode="auto">
          <a:xfrm>
            <a:off x="2987825" y="0"/>
            <a:ext cx="615617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p:cNvGrpSpPr/>
          <p:nvPr userDrawn="1"/>
        </p:nvGrpSpPr>
        <p:grpSpPr>
          <a:xfrm>
            <a:off x="7204480" y="6474602"/>
            <a:ext cx="1907621" cy="276999"/>
            <a:chOff x="7204480" y="6474602"/>
            <a:chExt cx="1907621" cy="276999"/>
          </a:xfrm>
        </p:grpSpPr>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04480" y="6494652"/>
              <a:ext cx="1644771" cy="246716"/>
            </a:xfrm>
            <a:prstGeom prst="rect">
              <a:avLst/>
            </a:prstGeom>
          </p:spPr>
        </p:pic>
        <p:sp>
          <p:nvSpPr>
            <p:cNvPr id="4" name="TextBox 3"/>
            <p:cNvSpPr txBox="1"/>
            <p:nvPr userDrawn="1"/>
          </p:nvSpPr>
          <p:spPr>
            <a:xfrm>
              <a:off x="8375784" y="6474602"/>
              <a:ext cx="736317" cy="276999"/>
            </a:xfrm>
            <a:prstGeom prst="rect">
              <a:avLst/>
            </a:prstGeom>
            <a:solidFill>
              <a:schemeClr val="bg1"/>
            </a:solidFill>
          </p:spPr>
          <p:txBody>
            <a:bodyPr wrap="square" rtlCol="0">
              <a:spAutoFit/>
            </a:bodyPr>
            <a:lstStyle/>
            <a:p>
              <a:pPr algn="l"/>
              <a:r>
                <a:rPr lang="en-US" sz="1200" b="1" dirty="0">
                  <a:solidFill>
                    <a:srgbClr val="E3CB17"/>
                  </a:solidFill>
                  <a:latin typeface="Ebrima" panose="02000000000000000000" pitchFamily="2" charset="0"/>
                  <a:ea typeface="Ebrima" panose="02000000000000000000" pitchFamily="2" charset="0"/>
                  <a:cs typeface="Ebrima" panose="02000000000000000000" pitchFamily="2" charset="0"/>
                </a:rPr>
                <a:t>CR7</a:t>
              </a:r>
            </a:p>
          </p:txBody>
        </p:sp>
      </p:grpSp>
    </p:spTree>
    <p:extLst>
      <p:ext uri="{BB962C8B-B14F-4D97-AF65-F5344CB8AC3E}">
        <p14:creationId xmlns:p14="http://schemas.microsoft.com/office/powerpoint/2010/main" val="1650969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Nemesysco General">
    <p:spTree>
      <p:nvGrpSpPr>
        <p:cNvPr id="1" name=""/>
        <p:cNvGrpSpPr/>
        <p:nvPr/>
      </p:nvGrpSpPr>
      <p:grpSpPr>
        <a:xfrm>
          <a:off x="0" y="0"/>
          <a:ext cx="0" cy="0"/>
          <a:chOff x="0" y="0"/>
          <a:chExt cx="0" cy="0"/>
        </a:xfrm>
      </p:grpSpPr>
      <p:sp>
        <p:nvSpPr>
          <p:cNvPr id="11" name="Rectangle 49"/>
          <p:cNvSpPr/>
          <p:nvPr userDrawn="1"/>
        </p:nvSpPr>
        <p:spPr>
          <a:xfrm rot="10800000">
            <a:off x="-10048" y="1188918"/>
            <a:ext cx="6797736" cy="5145803"/>
          </a:xfrm>
          <a:custGeom>
            <a:avLst/>
            <a:gdLst>
              <a:gd name="connsiteX0" fmla="*/ 0 w 9144000"/>
              <a:gd name="connsiteY0" fmla="*/ 0 h 3816424"/>
              <a:gd name="connsiteX1" fmla="*/ 9144000 w 9144000"/>
              <a:gd name="connsiteY1" fmla="*/ 0 h 3816424"/>
              <a:gd name="connsiteX2" fmla="*/ 9144000 w 9144000"/>
              <a:gd name="connsiteY2" fmla="*/ 3816424 h 3816424"/>
              <a:gd name="connsiteX3" fmla="*/ 0 w 9144000"/>
              <a:gd name="connsiteY3" fmla="*/ 3816424 h 3816424"/>
              <a:gd name="connsiteX4" fmla="*/ 0 w 9144000"/>
              <a:gd name="connsiteY4" fmla="*/ 0 h 3816424"/>
              <a:gd name="connsiteX0" fmla="*/ 0 w 9144000"/>
              <a:gd name="connsiteY0" fmla="*/ 0 h 3816424"/>
              <a:gd name="connsiteX1" fmla="*/ 9144000 w 9144000"/>
              <a:gd name="connsiteY1" fmla="*/ 0 h 3816424"/>
              <a:gd name="connsiteX2" fmla="*/ 9144000 w 9144000"/>
              <a:gd name="connsiteY2" fmla="*/ 3816424 h 3816424"/>
              <a:gd name="connsiteX3" fmla="*/ 6578825 w 9144000"/>
              <a:gd name="connsiteY3" fmla="*/ 3808331 h 3816424"/>
              <a:gd name="connsiteX4" fmla="*/ 0 w 9144000"/>
              <a:gd name="connsiteY4" fmla="*/ 0 h 3816424"/>
              <a:gd name="connsiteX0" fmla="*/ 0 w 5267915"/>
              <a:gd name="connsiteY0" fmla="*/ 16184 h 3816424"/>
              <a:gd name="connsiteX1" fmla="*/ 5267915 w 5267915"/>
              <a:gd name="connsiteY1" fmla="*/ 0 h 3816424"/>
              <a:gd name="connsiteX2" fmla="*/ 5267915 w 5267915"/>
              <a:gd name="connsiteY2" fmla="*/ 3816424 h 3816424"/>
              <a:gd name="connsiteX3" fmla="*/ 2702740 w 5267915"/>
              <a:gd name="connsiteY3" fmla="*/ 3808331 h 3816424"/>
              <a:gd name="connsiteX4" fmla="*/ 0 w 5267915"/>
              <a:gd name="connsiteY4" fmla="*/ 16184 h 3816424"/>
              <a:gd name="connsiteX0" fmla="*/ 0 w 5546134"/>
              <a:gd name="connsiteY0" fmla="*/ 10154 h 3816424"/>
              <a:gd name="connsiteX1" fmla="*/ 5546134 w 5546134"/>
              <a:gd name="connsiteY1" fmla="*/ 0 h 3816424"/>
              <a:gd name="connsiteX2" fmla="*/ 5546134 w 5546134"/>
              <a:gd name="connsiteY2" fmla="*/ 3816424 h 3816424"/>
              <a:gd name="connsiteX3" fmla="*/ 2980959 w 5546134"/>
              <a:gd name="connsiteY3" fmla="*/ 3808331 h 3816424"/>
              <a:gd name="connsiteX4" fmla="*/ 0 w 5546134"/>
              <a:gd name="connsiteY4" fmla="*/ 10154 h 3816424"/>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16424"/>
              <a:gd name="connsiteX1" fmla="*/ 5546134 w 5546134"/>
              <a:gd name="connsiteY1" fmla="*/ 0 h 3816424"/>
              <a:gd name="connsiteX2" fmla="*/ 5546134 w 5546134"/>
              <a:gd name="connsiteY2" fmla="*/ 3816424 h 3816424"/>
              <a:gd name="connsiteX3" fmla="*/ 2968019 w 5546134"/>
              <a:gd name="connsiteY3" fmla="*/ 3814362 h 3816424"/>
              <a:gd name="connsiteX4" fmla="*/ 0 w 5546134"/>
              <a:gd name="connsiteY4" fmla="*/ 10154 h 3816424"/>
              <a:gd name="connsiteX0" fmla="*/ 0 w 5345558"/>
              <a:gd name="connsiteY0" fmla="*/ 10154 h 3816424"/>
              <a:gd name="connsiteX1" fmla="*/ 5345558 w 5345558"/>
              <a:gd name="connsiteY1" fmla="*/ 0 h 3816424"/>
              <a:gd name="connsiteX2" fmla="*/ 5345558 w 5345558"/>
              <a:gd name="connsiteY2" fmla="*/ 3816424 h 3816424"/>
              <a:gd name="connsiteX3" fmla="*/ 2767443 w 5345558"/>
              <a:gd name="connsiteY3" fmla="*/ 3814362 h 3816424"/>
              <a:gd name="connsiteX4" fmla="*/ 0 w 5345558"/>
              <a:gd name="connsiteY4" fmla="*/ 10154 h 3816424"/>
              <a:gd name="connsiteX0" fmla="*/ 0 w 5352028"/>
              <a:gd name="connsiteY0" fmla="*/ 0 h 3818331"/>
              <a:gd name="connsiteX1" fmla="*/ 5352028 w 5352028"/>
              <a:gd name="connsiteY1" fmla="*/ 1907 h 3818331"/>
              <a:gd name="connsiteX2" fmla="*/ 5352028 w 5352028"/>
              <a:gd name="connsiteY2" fmla="*/ 3818331 h 3818331"/>
              <a:gd name="connsiteX3" fmla="*/ 2773913 w 5352028"/>
              <a:gd name="connsiteY3" fmla="*/ 3816269 h 3818331"/>
              <a:gd name="connsiteX4" fmla="*/ 0 w 5352028"/>
              <a:gd name="connsiteY4" fmla="*/ 0 h 3818331"/>
              <a:gd name="connsiteX0" fmla="*/ 0 w 5352028"/>
              <a:gd name="connsiteY0" fmla="*/ 4123 h 3816424"/>
              <a:gd name="connsiteX1" fmla="*/ 5352028 w 5352028"/>
              <a:gd name="connsiteY1" fmla="*/ 0 h 3816424"/>
              <a:gd name="connsiteX2" fmla="*/ 5352028 w 5352028"/>
              <a:gd name="connsiteY2" fmla="*/ 3816424 h 3816424"/>
              <a:gd name="connsiteX3" fmla="*/ 2773913 w 5352028"/>
              <a:gd name="connsiteY3" fmla="*/ 3814362 h 3816424"/>
              <a:gd name="connsiteX4" fmla="*/ 0 w 5352028"/>
              <a:gd name="connsiteY4" fmla="*/ 4123 h 3816424"/>
              <a:gd name="connsiteX0" fmla="*/ 0 w 5352028"/>
              <a:gd name="connsiteY0" fmla="*/ 4123 h 3816424"/>
              <a:gd name="connsiteX1" fmla="*/ 5352028 w 5352028"/>
              <a:gd name="connsiteY1" fmla="*/ 0 h 3816424"/>
              <a:gd name="connsiteX2" fmla="*/ 5352028 w 5352028"/>
              <a:gd name="connsiteY2" fmla="*/ 3816424 h 3816424"/>
              <a:gd name="connsiteX3" fmla="*/ 3105132 w 5352028"/>
              <a:gd name="connsiteY3" fmla="*/ 3814362 h 3816424"/>
              <a:gd name="connsiteX4" fmla="*/ 0 w 5352028"/>
              <a:gd name="connsiteY4" fmla="*/ 4123 h 3816424"/>
              <a:gd name="connsiteX0" fmla="*/ 0 w 5352028"/>
              <a:gd name="connsiteY0" fmla="*/ 4123 h 3821851"/>
              <a:gd name="connsiteX1" fmla="*/ 5352028 w 5352028"/>
              <a:gd name="connsiteY1" fmla="*/ 0 h 3821851"/>
              <a:gd name="connsiteX2" fmla="*/ 5352028 w 5352028"/>
              <a:gd name="connsiteY2" fmla="*/ 3816424 h 3821851"/>
              <a:gd name="connsiteX3" fmla="*/ 3242467 w 5352028"/>
              <a:gd name="connsiteY3" fmla="*/ 3821851 h 3821851"/>
              <a:gd name="connsiteX4" fmla="*/ 0 w 5352028"/>
              <a:gd name="connsiteY4" fmla="*/ 4123 h 3821851"/>
              <a:gd name="connsiteX0" fmla="*/ 0 w 5352028"/>
              <a:gd name="connsiteY0" fmla="*/ 4123 h 3821851"/>
              <a:gd name="connsiteX1" fmla="*/ 5352028 w 5352028"/>
              <a:gd name="connsiteY1" fmla="*/ 0 h 3821851"/>
              <a:gd name="connsiteX2" fmla="*/ 5352028 w 5352028"/>
              <a:gd name="connsiteY2" fmla="*/ 3816424 h 3821851"/>
              <a:gd name="connsiteX3" fmla="*/ 3428272 w 5352028"/>
              <a:gd name="connsiteY3" fmla="*/ 3821851 h 3821851"/>
              <a:gd name="connsiteX4" fmla="*/ 0 w 5352028"/>
              <a:gd name="connsiteY4" fmla="*/ 4123 h 3821851"/>
              <a:gd name="connsiteX0" fmla="*/ 0 w 5352028"/>
              <a:gd name="connsiteY0" fmla="*/ 4123 h 3829339"/>
              <a:gd name="connsiteX1" fmla="*/ 5352028 w 5352028"/>
              <a:gd name="connsiteY1" fmla="*/ 0 h 3829339"/>
              <a:gd name="connsiteX2" fmla="*/ 5352028 w 5352028"/>
              <a:gd name="connsiteY2" fmla="*/ 3816424 h 3829339"/>
              <a:gd name="connsiteX3" fmla="*/ 3589842 w 5352028"/>
              <a:gd name="connsiteY3" fmla="*/ 3829339 h 3829339"/>
              <a:gd name="connsiteX4" fmla="*/ 0 w 5352028"/>
              <a:gd name="connsiteY4" fmla="*/ 4123 h 3829339"/>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65126"/>
              <a:gd name="connsiteY0" fmla="*/ 0 h 3834765"/>
              <a:gd name="connsiteX1" fmla="*/ 5457048 w 5465126"/>
              <a:gd name="connsiteY1" fmla="*/ 3365 h 3834765"/>
              <a:gd name="connsiteX2" fmla="*/ 5465126 w 5465126"/>
              <a:gd name="connsiteY2" fmla="*/ 3834765 h 3834765"/>
              <a:gd name="connsiteX3" fmla="*/ 3694862 w 5465126"/>
              <a:gd name="connsiteY3" fmla="*/ 3832704 h 3834765"/>
              <a:gd name="connsiteX4" fmla="*/ 0 w 5465126"/>
              <a:gd name="connsiteY4" fmla="*/ 0 h 3834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126" h="3834765">
                <a:moveTo>
                  <a:pt x="0" y="0"/>
                </a:moveTo>
                <a:lnTo>
                  <a:pt x="5457048" y="3365"/>
                </a:lnTo>
                <a:cubicBezTo>
                  <a:pt x="5459741" y="1280498"/>
                  <a:pt x="5462433" y="2557632"/>
                  <a:pt x="5465126" y="3834765"/>
                </a:cubicBezTo>
                <a:lnTo>
                  <a:pt x="3694862" y="3832704"/>
                </a:lnTo>
                <a:lnTo>
                  <a:pt x="0" y="0"/>
                </a:lnTo>
                <a:close/>
              </a:path>
            </a:pathLst>
          </a:custGeom>
          <a:solidFill>
            <a:schemeClr val="bg1">
              <a:lumMod val="95000"/>
              <a:alpha val="46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p:cNvSpPr/>
          <p:nvPr userDrawn="1"/>
        </p:nvSpPr>
        <p:spPr>
          <a:xfrm>
            <a:off x="0" y="0"/>
            <a:ext cx="9144000" cy="119675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pic>
        <p:nvPicPr>
          <p:cNvPr id="14"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7724" b="81125"/>
          <a:stretch/>
        </p:blipFill>
        <p:spPr bwMode="auto">
          <a:xfrm>
            <a:off x="6574" y="1"/>
            <a:ext cx="219401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a:t>Click to edit Master title style</a:t>
            </a:r>
          </a:p>
        </p:txBody>
      </p:sp>
      <p:cxnSp>
        <p:nvCxnSpPr>
          <p:cNvPr id="16" name="Straight Connector 15"/>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25" name="Picture 24"/>
          <p:cNvPicPr>
            <a:picLocks noChangeAspect="1"/>
          </p:cNvPicPr>
          <p:nvPr userDrawn="1"/>
        </p:nvPicPr>
        <p:blipFill rotWithShape="1">
          <a:blip r:embed="rId3" cstate="print">
            <a:extLst>
              <a:ext uri="{28A0092B-C50C-407E-A947-70E740481C1C}">
                <a14:useLocalDpi xmlns:a14="http://schemas.microsoft.com/office/drawing/2010/main" val="0"/>
              </a:ext>
            </a:extLst>
          </a:blip>
          <a:srcRect b="24382"/>
          <a:stretch/>
        </p:blipFill>
        <p:spPr>
          <a:xfrm>
            <a:off x="7397883" y="6453336"/>
            <a:ext cx="1321595" cy="303054"/>
          </a:xfrm>
          <a:prstGeom prst="rect">
            <a:avLst/>
          </a:prstGeom>
        </p:spPr>
      </p:pic>
      <p:sp>
        <p:nvSpPr>
          <p:cNvPr id="26" name="Title 1"/>
          <p:cNvSpPr txBox="1">
            <a:spLocks/>
          </p:cNvSpPr>
          <p:nvPr userDrawn="1"/>
        </p:nvSpPr>
        <p:spPr>
          <a:xfrm>
            <a:off x="230832" y="6432678"/>
            <a:ext cx="8229600" cy="380698"/>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aseline="30000" dirty="0">
                <a:solidFill>
                  <a:schemeClr val="tx1">
                    <a:lumMod val="50000"/>
                    <a:lumOff val="50000"/>
                  </a:schemeClr>
                </a:solidFill>
                <a:latin typeface="Century Gothic" panose="020B0502020202020204" pitchFamily="34" charset="0"/>
                <a:ea typeface="Ebrima" panose="02000000000000000000" pitchFamily="2" charset="0"/>
                <a:cs typeface="Ebrima" panose="02000000000000000000" pitchFamily="2" charset="0"/>
              </a:rPr>
              <a:t>Voice Analysis Technologies</a:t>
            </a:r>
          </a:p>
        </p:txBody>
      </p:sp>
      <p:pic>
        <p:nvPicPr>
          <p:cNvPr id="29" name="Picture 2"/>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t="64725" r="21356" b="20095"/>
          <a:stretch/>
        </p:blipFill>
        <p:spPr bwMode="auto">
          <a:xfrm>
            <a:off x="2987825" y="0"/>
            <a:ext cx="615617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80489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7724" b="81125"/>
          <a:stretch/>
        </p:blipFill>
        <p:spPr bwMode="auto">
          <a:xfrm>
            <a:off x="6574" y="1"/>
            <a:ext cx="219401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FE09770-0B34-4798-8630-0D085E23D44D}" type="datetimeFigureOut">
              <a:rPr lang="en-US" smtClean="0"/>
              <a:pPr/>
              <a:t>11/25/2016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839C454-3EB6-4DDC-B464-6C4C77D4BDAA}" type="slidenum">
              <a:rPr lang="en-US" smtClean="0"/>
              <a:pPr/>
              <a:t>‹#›</a:t>
            </a:fld>
            <a:endParaRPr lang="en-US"/>
          </a:p>
        </p:txBody>
      </p:sp>
    </p:spTree>
    <p:extLst>
      <p:ext uri="{BB962C8B-B14F-4D97-AF65-F5344CB8AC3E}">
        <p14:creationId xmlns:p14="http://schemas.microsoft.com/office/powerpoint/2010/main" val="1203386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FE09770-0B34-4798-8630-0D085E23D44D}" type="datetimeFigureOut">
              <a:rPr lang="en-US" smtClean="0"/>
              <a:pPr/>
              <a:t>11/25/2016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839C454-3EB6-4DDC-B464-6C4C77D4BDAA}" type="slidenum">
              <a:rPr lang="en-US" smtClean="0"/>
              <a:pPr/>
              <a:t>‹#›</a:t>
            </a:fld>
            <a:endParaRPr lang="en-US"/>
          </a:p>
        </p:txBody>
      </p:sp>
    </p:spTree>
    <p:extLst>
      <p:ext uri="{BB962C8B-B14F-4D97-AF65-F5344CB8AC3E}">
        <p14:creationId xmlns:p14="http://schemas.microsoft.com/office/powerpoint/2010/main" val="915971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DFE09770-0B34-4798-8630-0D085E23D44D}" type="datetimeFigureOut">
              <a:rPr lang="en-US" smtClean="0"/>
              <a:pPr/>
              <a:t>11/25/2016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A839C454-3EB6-4DDC-B464-6C4C77D4BDAA}" type="slidenum">
              <a:rPr lang="en-US" smtClean="0"/>
              <a:pPr/>
              <a:t>‹#›</a:t>
            </a:fld>
            <a:endParaRPr lang="en-US"/>
          </a:p>
        </p:txBody>
      </p:sp>
      <p:grpSp>
        <p:nvGrpSpPr>
          <p:cNvPr id="10" name="Group 9"/>
          <p:cNvGrpSpPr/>
          <p:nvPr userDrawn="1"/>
        </p:nvGrpSpPr>
        <p:grpSpPr>
          <a:xfrm>
            <a:off x="3478425" y="215719"/>
            <a:ext cx="3661136" cy="3689616"/>
            <a:chOff x="7365080" y="-182459"/>
            <a:chExt cx="951337" cy="958736"/>
          </a:xfrm>
        </p:grpSpPr>
        <p:grpSp>
          <p:nvGrpSpPr>
            <p:cNvPr id="11" name="Group 4"/>
            <p:cNvGrpSpPr>
              <a:grpSpLocks noChangeAspect="1"/>
            </p:cNvGrpSpPr>
            <p:nvPr/>
          </p:nvGrpSpPr>
          <p:grpSpPr bwMode="auto">
            <a:xfrm rot="5400000">
              <a:off x="7361381" y="-178760"/>
              <a:ext cx="958736" cy="951337"/>
              <a:chOff x="2336" y="3022"/>
              <a:chExt cx="907" cy="900"/>
            </a:xfrm>
          </p:grpSpPr>
          <p:sp>
            <p:nvSpPr>
              <p:cNvPr id="25"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rgbClr val="FFFFFF">
                    <a:alpha val="62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55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5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31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22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2" name="Group 11"/>
            <p:cNvGrpSpPr/>
            <p:nvPr userDrawn="1"/>
          </p:nvGrpSpPr>
          <p:grpSpPr>
            <a:xfrm>
              <a:off x="7607807" y="-42493"/>
              <a:ext cx="569885" cy="755858"/>
              <a:chOff x="7591987" y="-39670"/>
              <a:chExt cx="569885" cy="755858"/>
            </a:xfrm>
          </p:grpSpPr>
          <p:grpSp>
            <p:nvGrpSpPr>
              <p:cNvPr id="13" name="Group 12"/>
              <p:cNvGrpSpPr/>
              <p:nvPr/>
            </p:nvGrpSpPr>
            <p:grpSpPr>
              <a:xfrm rot="5400000">
                <a:off x="7502254" y="57123"/>
                <a:ext cx="754771" cy="563360"/>
                <a:chOff x="4874196" y="5312197"/>
                <a:chExt cx="1101725" cy="822325"/>
              </a:xfrm>
            </p:grpSpPr>
            <p:sp>
              <p:nvSpPr>
                <p:cNvPr id="21"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3"/>
                <p:cNvSpPr>
                  <a:spLocks noEditPoints="1"/>
                </p:cNvSpPr>
                <p:nvPr/>
              </p:nvSpPr>
              <p:spPr bwMode="auto">
                <a:xfrm>
                  <a:off x="4892031" y="5803247"/>
                  <a:ext cx="882045" cy="319360"/>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4"/>
                <p:cNvSpPr>
                  <a:spLocks/>
                </p:cNvSpPr>
                <p:nvPr/>
              </p:nvSpPr>
              <p:spPr bwMode="auto">
                <a:xfrm>
                  <a:off x="5361559" y="5362763"/>
                  <a:ext cx="60091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5"/>
                <p:cNvSpPr>
                  <a:spLocks/>
                </p:cNvSpPr>
                <p:nvPr/>
              </p:nvSpPr>
              <p:spPr bwMode="auto">
                <a:xfrm>
                  <a:off x="5056759" y="5326477"/>
                  <a:ext cx="312738" cy="479431"/>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 name="connsiteX0" fmla="*/ 3708 w 10359"/>
                    <a:gd name="connsiteY0" fmla="*/ 0 h 10140"/>
                    <a:gd name="connsiteX1" fmla="*/ 0 w 10359"/>
                    <a:gd name="connsiteY1" fmla="*/ 2273 h 10140"/>
                    <a:gd name="connsiteX2" fmla="*/ 10359 w 10359"/>
                    <a:gd name="connsiteY2" fmla="*/ 10140 h 10140"/>
                    <a:gd name="connsiteX3" fmla="*/ 10358 w 10359"/>
                    <a:gd name="connsiteY3" fmla="*/ 9994 h 10140"/>
                    <a:gd name="connsiteX4" fmla="*/ 3708 w 10359"/>
                    <a:gd name="connsiteY4" fmla="*/ 0 h 10140"/>
                    <a:gd name="connsiteX0" fmla="*/ 3761 w 10359"/>
                    <a:gd name="connsiteY0" fmla="*/ 0 h 10276"/>
                    <a:gd name="connsiteX1" fmla="*/ 0 w 10359"/>
                    <a:gd name="connsiteY1" fmla="*/ 2409 h 10276"/>
                    <a:gd name="connsiteX2" fmla="*/ 10359 w 10359"/>
                    <a:gd name="connsiteY2" fmla="*/ 10276 h 10276"/>
                    <a:gd name="connsiteX3" fmla="*/ 10358 w 10359"/>
                    <a:gd name="connsiteY3" fmla="*/ 10130 h 10276"/>
                    <a:gd name="connsiteX4" fmla="*/ 3761 w 10359"/>
                    <a:gd name="connsiteY4" fmla="*/ 0 h 10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276">
                      <a:moveTo>
                        <a:pt x="3761" y="0"/>
                      </a:moveTo>
                      <a:lnTo>
                        <a:pt x="0" y="2409"/>
                      </a:lnTo>
                      <a:lnTo>
                        <a:pt x="10359" y="10276"/>
                      </a:lnTo>
                      <a:cubicBezTo>
                        <a:pt x="10359" y="10227"/>
                        <a:pt x="10358" y="10179"/>
                        <a:pt x="10358" y="10130"/>
                      </a:cubicBezTo>
                      <a:lnTo>
                        <a:pt x="3761"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 name="Group 26"/>
              <p:cNvGrpSpPr>
                <a:grpSpLocks noChangeAspect="1"/>
              </p:cNvGrpSpPr>
              <p:nvPr/>
            </p:nvGrpSpPr>
            <p:grpSpPr bwMode="auto">
              <a:xfrm rot="5400000">
                <a:off x="7499544" y="52773"/>
                <a:ext cx="754771" cy="569885"/>
                <a:chOff x="2482" y="3156"/>
                <a:chExt cx="694" cy="524"/>
              </a:xfrm>
            </p:grpSpPr>
            <p:sp>
              <p:nvSpPr>
                <p:cNvPr id="15"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7"/>
                <p:cNvSpPr>
                  <a:spLocks/>
                </p:cNvSpPr>
                <p:nvPr/>
              </p:nvSpPr>
              <p:spPr bwMode="auto">
                <a:xfrm>
                  <a:off x="2661" y="3468"/>
                  <a:ext cx="129" cy="201"/>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 name="connsiteX0" fmla="*/ 11374 w 11374"/>
                    <a:gd name="connsiteY0" fmla="*/ 0 h 10519"/>
                    <a:gd name="connsiteX1" fmla="*/ 4 w 11374"/>
                    <a:gd name="connsiteY1" fmla="*/ 7128 h 10519"/>
                    <a:gd name="connsiteX2" fmla="*/ 256 w 11374"/>
                    <a:gd name="connsiteY2" fmla="*/ 7166 h 10519"/>
                    <a:gd name="connsiteX3" fmla="*/ 6766 w 11374"/>
                    <a:gd name="connsiteY3" fmla="*/ 10519 h 10519"/>
                    <a:gd name="connsiteX4" fmla="*/ 11374 w 11374"/>
                    <a:gd name="connsiteY4" fmla="*/ 0 h 10519"/>
                    <a:gd name="connsiteX0" fmla="*/ 11374 w 11374"/>
                    <a:gd name="connsiteY0" fmla="*/ 0 h 10269"/>
                    <a:gd name="connsiteX1" fmla="*/ 4 w 11374"/>
                    <a:gd name="connsiteY1" fmla="*/ 7128 h 10269"/>
                    <a:gd name="connsiteX2" fmla="*/ 256 w 11374"/>
                    <a:gd name="connsiteY2" fmla="*/ 7166 h 10269"/>
                    <a:gd name="connsiteX3" fmla="*/ 5923 w 11374"/>
                    <a:gd name="connsiteY3" fmla="*/ 10269 h 10269"/>
                    <a:gd name="connsiteX4" fmla="*/ 11374 w 11374"/>
                    <a:gd name="connsiteY4" fmla="*/ 0 h 10269"/>
                    <a:gd name="connsiteX0" fmla="*/ 11374 w 11374"/>
                    <a:gd name="connsiteY0" fmla="*/ 0 h 10269"/>
                    <a:gd name="connsiteX1" fmla="*/ 4 w 11374"/>
                    <a:gd name="connsiteY1" fmla="*/ 7128 h 10269"/>
                    <a:gd name="connsiteX2" fmla="*/ 256 w 11374"/>
                    <a:gd name="connsiteY2" fmla="*/ 7166 h 10269"/>
                    <a:gd name="connsiteX3" fmla="*/ 6260 w 11374"/>
                    <a:gd name="connsiteY3" fmla="*/ 10269 h 10269"/>
                    <a:gd name="connsiteX4" fmla="*/ 11374 w 11374"/>
                    <a:gd name="connsiteY4" fmla="*/ 0 h 10269"/>
                    <a:gd name="connsiteX0" fmla="*/ 10784 w 10784"/>
                    <a:gd name="connsiteY0" fmla="*/ 0 h 9818"/>
                    <a:gd name="connsiteX1" fmla="*/ 4 w 10784"/>
                    <a:gd name="connsiteY1" fmla="*/ 6677 h 9818"/>
                    <a:gd name="connsiteX2" fmla="*/ 256 w 10784"/>
                    <a:gd name="connsiteY2" fmla="*/ 6715 h 9818"/>
                    <a:gd name="connsiteX3" fmla="*/ 6260 w 10784"/>
                    <a:gd name="connsiteY3" fmla="*/ 9818 h 9818"/>
                    <a:gd name="connsiteX4" fmla="*/ 10784 w 10784"/>
                    <a:gd name="connsiteY4" fmla="*/ 0 h 9818"/>
                    <a:gd name="connsiteX0" fmla="*/ 10003 w 10003"/>
                    <a:gd name="connsiteY0" fmla="*/ 0 h 10000"/>
                    <a:gd name="connsiteX1" fmla="*/ 7 w 10003"/>
                    <a:gd name="connsiteY1" fmla="*/ 6801 h 10000"/>
                    <a:gd name="connsiteX2" fmla="*/ 84 w 10003"/>
                    <a:gd name="connsiteY2" fmla="*/ 6584 h 10000"/>
                    <a:gd name="connsiteX3" fmla="*/ 5808 w 10003"/>
                    <a:gd name="connsiteY3" fmla="*/ 10000 h 10000"/>
                    <a:gd name="connsiteX4" fmla="*/ 10003 w 10003"/>
                    <a:gd name="connsiteY4" fmla="*/ 0 h 10000"/>
                    <a:gd name="connsiteX0" fmla="*/ 10003 w 10003"/>
                    <a:gd name="connsiteY0" fmla="*/ 0 h 10000"/>
                    <a:gd name="connsiteX1" fmla="*/ 7 w 10003"/>
                    <a:gd name="connsiteY1" fmla="*/ 6546 h 10000"/>
                    <a:gd name="connsiteX2" fmla="*/ 84 w 10003"/>
                    <a:gd name="connsiteY2" fmla="*/ 6584 h 10000"/>
                    <a:gd name="connsiteX3" fmla="*/ 5808 w 10003"/>
                    <a:gd name="connsiteY3" fmla="*/ 10000 h 10000"/>
                    <a:gd name="connsiteX4" fmla="*/ 10003 w 10003"/>
                    <a:gd name="connsiteY4" fmla="*/ 0 h 10000"/>
                    <a:gd name="connsiteX0" fmla="*/ 10003 w 10003"/>
                    <a:gd name="connsiteY0" fmla="*/ 0 h 9898"/>
                    <a:gd name="connsiteX1" fmla="*/ 7 w 10003"/>
                    <a:gd name="connsiteY1" fmla="*/ 6546 h 9898"/>
                    <a:gd name="connsiteX2" fmla="*/ 84 w 10003"/>
                    <a:gd name="connsiteY2" fmla="*/ 6584 h 9898"/>
                    <a:gd name="connsiteX3" fmla="*/ 5495 w 10003"/>
                    <a:gd name="connsiteY3" fmla="*/ 9898 h 9898"/>
                    <a:gd name="connsiteX4" fmla="*/ 10003 w 10003"/>
                    <a:gd name="connsiteY4" fmla="*/ 0 h 9898"/>
                    <a:gd name="connsiteX0" fmla="*/ 10000 w 10000"/>
                    <a:gd name="connsiteY0" fmla="*/ 0 h 10258"/>
                    <a:gd name="connsiteX1" fmla="*/ 7 w 10000"/>
                    <a:gd name="connsiteY1" fmla="*/ 6613 h 10258"/>
                    <a:gd name="connsiteX2" fmla="*/ 84 w 10000"/>
                    <a:gd name="connsiteY2" fmla="*/ 6652 h 10258"/>
                    <a:gd name="connsiteX3" fmla="*/ 5962 w 10000"/>
                    <a:gd name="connsiteY3" fmla="*/ 10258 h 10258"/>
                    <a:gd name="connsiteX4" fmla="*/ 10000 w 10000"/>
                    <a:gd name="connsiteY4" fmla="*/ 0 h 10258"/>
                    <a:gd name="connsiteX0" fmla="*/ 10072 w 10072"/>
                    <a:gd name="connsiteY0" fmla="*/ 0 h 10258"/>
                    <a:gd name="connsiteX1" fmla="*/ 79 w 10072"/>
                    <a:gd name="connsiteY1" fmla="*/ 6613 h 10258"/>
                    <a:gd name="connsiteX2" fmla="*/ 0 w 10072"/>
                    <a:gd name="connsiteY2" fmla="*/ 7632 h 10258"/>
                    <a:gd name="connsiteX3" fmla="*/ 6034 w 10072"/>
                    <a:gd name="connsiteY3" fmla="*/ 10258 h 10258"/>
                    <a:gd name="connsiteX4" fmla="*/ 10072 w 10072"/>
                    <a:gd name="connsiteY4" fmla="*/ 0 h 10258"/>
                    <a:gd name="connsiteX0" fmla="*/ 10072 w 10072"/>
                    <a:gd name="connsiteY0" fmla="*/ 0 h 10258"/>
                    <a:gd name="connsiteX1" fmla="*/ 79 w 10072"/>
                    <a:gd name="connsiteY1" fmla="*/ 6613 h 10258"/>
                    <a:gd name="connsiteX2" fmla="*/ 0 w 10072"/>
                    <a:gd name="connsiteY2" fmla="*/ 7632 h 10258"/>
                    <a:gd name="connsiteX3" fmla="*/ 5956 w 10072"/>
                    <a:gd name="connsiteY3" fmla="*/ 10258 h 10258"/>
                    <a:gd name="connsiteX4" fmla="*/ 10072 w 10072"/>
                    <a:gd name="connsiteY4" fmla="*/ 0 h 10258"/>
                    <a:gd name="connsiteX0" fmla="*/ 10072 w 10072"/>
                    <a:gd name="connsiteY0" fmla="*/ 0 h 10258"/>
                    <a:gd name="connsiteX1" fmla="*/ 470 w 10072"/>
                    <a:gd name="connsiteY1" fmla="*/ 7232 h 10258"/>
                    <a:gd name="connsiteX2" fmla="*/ 0 w 10072"/>
                    <a:gd name="connsiteY2" fmla="*/ 7632 h 10258"/>
                    <a:gd name="connsiteX3" fmla="*/ 5956 w 10072"/>
                    <a:gd name="connsiteY3" fmla="*/ 10258 h 10258"/>
                    <a:gd name="connsiteX4" fmla="*/ 10072 w 10072"/>
                    <a:gd name="connsiteY4" fmla="*/ 0 h 10258"/>
                    <a:gd name="connsiteX0" fmla="*/ 10072 w 10072"/>
                    <a:gd name="connsiteY0" fmla="*/ 0 h 10258"/>
                    <a:gd name="connsiteX1" fmla="*/ 470 w 10072"/>
                    <a:gd name="connsiteY1" fmla="*/ 7232 h 10258"/>
                    <a:gd name="connsiteX2" fmla="*/ 0 w 10072"/>
                    <a:gd name="connsiteY2" fmla="*/ 7632 h 10258"/>
                    <a:gd name="connsiteX3" fmla="*/ 5956 w 10072"/>
                    <a:gd name="connsiteY3" fmla="*/ 10258 h 10258"/>
                    <a:gd name="connsiteX4" fmla="*/ 10072 w 10072"/>
                    <a:gd name="connsiteY4" fmla="*/ 0 h 10258"/>
                    <a:gd name="connsiteX0" fmla="*/ 10072 w 10072"/>
                    <a:gd name="connsiteY0" fmla="*/ 0 h 10258"/>
                    <a:gd name="connsiteX1" fmla="*/ 470 w 10072"/>
                    <a:gd name="connsiteY1" fmla="*/ 7232 h 10258"/>
                    <a:gd name="connsiteX2" fmla="*/ 0 w 10072"/>
                    <a:gd name="connsiteY2" fmla="*/ 7632 h 10258"/>
                    <a:gd name="connsiteX3" fmla="*/ 5956 w 10072"/>
                    <a:gd name="connsiteY3" fmla="*/ 10258 h 10258"/>
                    <a:gd name="connsiteX4" fmla="*/ 10072 w 10072"/>
                    <a:gd name="connsiteY4" fmla="*/ 0 h 10258"/>
                    <a:gd name="connsiteX0" fmla="*/ 10072 w 10072"/>
                    <a:gd name="connsiteY0" fmla="*/ 0 h 9984"/>
                    <a:gd name="connsiteX1" fmla="*/ 470 w 10072"/>
                    <a:gd name="connsiteY1" fmla="*/ 7232 h 9984"/>
                    <a:gd name="connsiteX2" fmla="*/ 0 w 10072"/>
                    <a:gd name="connsiteY2" fmla="*/ 7632 h 9984"/>
                    <a:gd name="connsiteX3" fmla="*/ 5956 w 10072"/>
                    <a:gd name="connsiteY3" fmla="*/ 9984 h 9984"/>
                    <a:gd name="connsiteX4" fmla="*/ 10072 w 10072"/>
                    <a:gd name="connsiteY4" fmla="*/ 0 h 9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2" h="9984">
                      <a:moveTo>
                        <a:pt x="10072" y="0"/>
                      </a:moveTo>
                      <a:cubicBezTo>
                        <a:pt x="6728" y="1991"/>
                        <a:pt x="377" y="7252"/>
                        <a:pt x="470" y="7232"/>
                      </a:cubicBezTo>
                      <a:cubicBezTo>
                        <a:pt x="428" y="7377"/>
                        <a:pt x="42" y="7487"/>
                        <a:pt x="0" y="7632"/>
                      </a:cubicBezTo>
                      <a:lnTo>
                        <a:pt x="5956" y="9984"/>
                      </a:lnTo>
                      <a:lnTo>
                        <a:pt x="10072" y="0"/>
                      </a:lnTo>
                      <a:close/>
                    </a:path>
                  </a:pathLst>
                </a:custGeom>
                <a:solidFill>
                  <a:schemeClr val="bg1">
                    <a:alpha val="30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28"/>
                <p:cNvSpPr>
                  <a:spLocks/>
                </p:cNvSpPr>
                <p:nvPr/>
              </p:nvSpPr>
              <p:spPr bwMode="auto">
                <a:xfrm>
                  <a:off x="2494" y="3465"/>
                  <a:ext cx="298" cy="125"/>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 name="connsiteX0" fmla="*/ 0 w 10795"/>
                    <a:gd name="connsiteY0" fmla="*/ 1393 h 11219"/>
                    <a:gd name="connsiteX1" fmla="*/ 0 w 10795"/>
                    <a:gd name="connsiteY1" fmla="*/ 11219 h 11219"/>
                    <a:gd name="connsiteX2" fmla="*/ 10795 w 10795"/>
                    <a:gd name="connsiteY2" fmla="*/ 0 h 11219"/>
                    <a:gd name="connsiteX3" fmla="*/ 0 w 10795"/>
                    <a:gd name="connsiteY3" fmla="*/ 1393 h 11219"/>
                    <a:gd name="connsiteX0" fmla="*/ 0 w 10795"/>
                    <a:gd name="connsiteY0" fmla="*/ 1393 h 10871"/>
                    <a:gd name="connsiteX1" fmla="*/ 0 w 10795"/>
                    <a:gd name="connsiteY1" fmla="*/ 10871 h 10871"/>
                    <a:gd name="connsiteX2" fmla="*/ 10795 w 10795"/>
                    <a:gd name="connsiteY2" fmla="*/ 0 h 10871"/>
                    <a:gd name="connsiteX3" fmla="*/ 0 w 10795"/>
                    <a:gd name="connsiteY3" fmla="*/ 1393 h 10871"/>
                  </a:gdLst>
                  <a:ahLst/>
                  <a:cxnLst>
                    <a:cxn ang="0">
                      <a:pos x="connsiteX0" y="connsiteY0"/>
                    </a:cxn>
                    <a:cxn ang="0">
                      <a:pos x="connsiteX1" y="connsiteY1"/>
                    </a:cxn>
                    <a:cxn ang="0">
                      <a:pos x="connsiteX2" y="connsiteY2"/>
                    </a:cxn>
                    <a:cxn ang="0">
                      <a:pos x="connsiteX3" y="connsiteY3"/>
                    </a:cxn>
                  </a:cxnLst>
                  <a:rect l="l" t="t" r="r" b="b"/>
                  <a:pathLst>
                    <a:path w="10795" h="10871">
                      <a:moveTo>
                        <a:pt x="0" y="1393"/>
                      </a:moveTo>
                      <a:lnTo>
                        <a:pt x="0" y="10871"/>
                      </a:lnTo>
                      <a:lnTo>
                        <a:pt x="10795" y="0"/>
                      </a:lnTo>
                      <a:lnTo>
                        <a:pt x="0" y="1393"/>
                      </a:lnTo>
                      <a:close/>
                    </a:path>
                  </a:pathLst>
                </a:custGeom>
                <a:solidFill>
                  <a:schemeClr val="bg1">
                    <a:alpha val="30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9"/>
                <p:cNvSpPr>
                  <a:spLocks/>
                </p:cNvSpPr>
                <p:nvPr/>
              </p:nvSpPr>
              <p:spPr bwMode="auto">
                <a:xfrm>
                  <a:off x="2792" y="3304"/>
                  <a:ext cx="377"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1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30"/>
                <p:cNvSpPr>
                  <a:spLocks/>
                </p:cNvSpPr>
                <p:nvPr/>
              </p:nvSpPr>
              <p:spPr bwMode="auto">
                <a:xfrm>
                  <a:off x="2796" y="3465"/>
                  <a:ext cx="254" cy="137"/>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 name="connsiteX0" fmla="*/ 8025 w 10364"/>
                    <a:gd name="connsiteY0" fmla="*/ 10922 h 10922"/>
                    <a:gd name="connsiteX1" fmla="*/ 10364 w 10364"/>
                    <a:gd name="connsiteY1" fmla="*/ 6382 h 10922"/>
                    <a:gd name="connsiteX2" fmla="*/ 0 w 10364"/>
                    <a:gd name="connsiteY2" fmla="*/ 0 h 10922"/>
                    <a:gd name="connsiteX3" fmla="*/ 8025 w 10364"/>
                    <a:gd name="connsiteY3" fmla="*/ 10922 h 10922"/>
                    <a:gd name="connsiteX0" fmla="*/ 7894 w 10364"/>
                    <a:gd name="connsiteY0" fmla="*/ 10844 h 10844"/>
                    <a:gd name="connsiteX1" fmla="*/ 10364 w 10364"/>
                    <a:gd name="connsiteY1" fmla="*/ 6382 h 10844"/>
                    <a:gd name="connsiteX2" fmla="*/ 0 w 10364"/>
                    <a:gd name="connsiteY2" fmla="*/ 0 h 10844"/>
                    <a:gd name="connsiteX3" fmla="*/ 7894 w 10364"/>
                    <a:gd name="connsiteY3" fmla="*/ 10844 h 10844"/>
                    <a:gd name="connsiteX0" fmla="*/ 7730 w 10364"/>
                    <a:gd name="connsiteY0" fmla="*/ 10611 h 10611"/>
                    <a:gd name="connsiteX1" fmla="*/ 10364 w 10364"/>
                    <a:gd name="connsiteY1" fmla="*/ 6382 h 10611"/>
                    <a:gd name="connsiteX2" fmla="*/ 0 w 10364"/>
                    <a:gd name="connsiteY2" fmla="*/ 0 h 10611"/>
                    <a:gd name="connsiteX3" fmla="*/ 7730 w 10364"/>
                    <a:gd name="connsiteY3" fmla="*/ 10611 h 10611"/>
                    <a:gd name="connsiteX0" fmla="*/ 7730 w 10948"/>
                    <a:gd name="connsiteY0" fmla="*/ 10611 h 10611"/>
                    <a:gd name="connsiteX1" fmla="*/ 10948 w 10948"/>
                    <a:gd name="connsiteY1" fmla="*/ 5462 h 10611"/>
                    <a:gd name="connsiteX2" fmla="*/ 0 w 10948"/>
                    <a:gd name="connsiteY2" fmla="*/ 0 h 10611"/>
                    <a:gd name="connsiteX3" fmla="*/ 7730 w 10948"/>
                    <a:gd name="connsiteY3" fmla="*/ 10611 h 10611"/>
                    <a:gd name="connsiteX0" fmla="*/ 8313 w 10948"/>
                    <a:gd name="connsiteY0" fmla="*/ 9691 h 9691"/>
                    <a:gd name="connsiteX1" fmla="*/ 10948 w 10948"/>
                    <a:gd name="connsiteY1" fmla="*/ 5462 h 9691"/>
                    <a:gd name="connsiteX2" fmla="*/ 0 w 10948"/>
                    <a:gd name="connsiteY2" fmla="*/ 0 h 9691"/>
                    <a:gd name="connsiteX3" fmla="*/ 8313 w 10948"/>
                    <a:gd name="connsiteY3" fmla="*/ 9691 h 9691"/>
                    <a:gd name="connsiteX0" fmla="*/ 7593 w 10000"/>
                    <a:gd name="connsiteY0" fmla="*/ 9654 h 9654"/>
                    <a:gd name="connsiteX1" fmla="*/ 10000 w 10000"/>
                    <a:gd name="connsiteY1" fmla="*/ 5290 h 9654"/>
                    <a:gd name="connsiteX2" fmla="*/ 0 w 10000"/>
                    <a:gd name="connsiteY2" fmla="*/ 0 h 9654"/>
                    <a:gd name="connsiteX3" fmla="*/ 7593 w 10000"/>
                    <a:gd name="connsiteY3" fmla="*/ 9654 h 9654"/>
                  </a:gdLst>
                  <a:ahLst/>
                  <a:cxnLst>
                    <a:cxn ang="0">
                      <a:pos x="connsiteX0" y="connsiteY0"/>
                    </a:cxn>
                    <a:cxn ang="0">
                      <a:pos x="connsiteX1" y="connsiteY1"/>
                    </a:cxn>
                    <a:cxn ang="0">
                      <a:pos x="connsiteX2" y="connsiteY2"/>
                    </a:cxn>
                    <a:cxn ang="0">
                      <a:pos x="connsiteX3" y="connsiteY3"/>
                    </a:cxn>
                  </a:cxnLst>
                  <a:rect l="l" t="t" r="r" b="b"/>
                  <a:pathLst>
                    <a:path w="10000" h="9654">
                      <a:moveTo>
                        <a:pt x="7593" y="9654"/>
                      </a:moveTo>
                      <a:lnTo>
                        <a:pt x="10000" y="5290"/>
                      </a:lnTo>
                      <a:lnTo>
                        <a:pt x="0" y="0"/>
                      </a:lnTo>
                      <a:lnTo>
                        <a:pt x="7593" y="9654"/>
                      </a:lnTo>
                      <a:close/>
                    </a:path>
                  </a:pathLst>
                </a:custGeom>
                <a:solidFill>
                  <a:schemeClr val="bg1">
                    <a:alpha val="1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31"/>
                <p:cNvSpPr>
                  <a:spLocks/>
                </p:cNvSpPr>
                <p:nvPr/>
              </p:nvSpPr>
              <p:spPr bwMode="auto">
                <a:xfrm>
                  <a:off x="2669" y="3165"/>
                  <a:ext cx="125" cy="300"/>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 name="connsiteX0" fmla="*/ 8832 w 10189"/>
                    <a:gd name="connsiteY0" fmla="*/ 0 h 10073"/>
                    <a:gd name="connsiteX1" fmla="*/ 0 w 10189"/>
                    <a:gd name="connsiteY1" fmla="*/ 12 h 10073"/>
                    <a:gd name="connsiteX2" fmla="*/ 10188 w 10189"/>
                    <a:gd name="connsiteY2" fmla="*/ 10073 h 10073"/>
                    <a:gd name="connsiteX3" fmla="*/ 8832 w 10189"/>
                    <a:gd name="connsiteY3" fmla="*/ 0 h 10073"/>
                    <a:gd name="connsiteX0" fmla="*/ 9083 w 10440"/>
                    <a:gd name="connsiteY0" fmla="*/ 0 h 10073"/>
                    <a:gd name="connsiteX1" fmla="*/ 0 w 10440"/>
                    <a:gd name="connsiteY1" fmla="*/ 46 h 10073"/>
                    <a:gd name="connsiteX2" fmla="*/ 10439 w 10440"/>
                    <a:gd name="connsiteY2" fmla="*/ 10073 h 10073"/>
                    <a:gd name="connsiteX3" fmla="*/ 9083 w 10440"/>
                    <a:gd name="connsiteY3" fmla="*/ 0 h 10073"/>
                  </a:gdLst>
                  <a:ahLst/>
                  <a:cxnLst>
                    <a:cxn ang="0">
                      <a:pos x="connsiteX0" y="connsiteY0"/>
                    </a:cxn>
                    <a:cxn ang="0">
                      <a:pos x="connsiteX1" y="connsiteY1"/>
                    </a:cxn>
                    <a:cxn ang="0">
                      <a:pos x="connsiteX2" y="connsiteY2"/>
                    </a:cxn>
                    <a:cxn ang="0">
                      <a:pos x="connsiteX3" y="connsiteY3"/>
                    </a:cxn>
                  </a:cxnLst>
                  <a:rect l="l" t="t" r="r" b="b"/>
                  <a:pathLst>
                    <a:path w="10440" h="10073">
                      <a:moveTo>
                        <a:pt x="9083" y="0"/>
                      </a:moveTo>
                      <a:lnTo>
                        <a:pt x="0" y="46"/>
                      </a:lnTo>
                      <a:cubicBezTo>
                        <a:pt x="3396" y="3355"/>
                        <a:pt x="7043" y="6764"/>
                        <a:pt x="10439" y="10073"/>
                      </a:cubicBezTo>
                      <a:cubicBezTo>
                        <a:pt x="10495" y="6498"/>
                        <a:pt x="9028" y="3575"/>
                        <a:pt x="9083" y="0"/>
                      </a:cubicBezTo>
                      <a:close/>
                    </a:path>
                  </a:pathLst>
                </a:custGeom>
                <a:solidFill>
                  <a:schemeClr val="bg1">
                    <a:alpha val="30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spTree>
    <p:extLst>
      <p:ext uri="{BB962C8B-B14F-4D97-AF65-F5344CB8AC3E}">
        <p14:creationId xmlns:p14="http://schemas.microsoft.com/office/powerpoint/2010/main" val="1249613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DFE09770-0B34-4798-8630-0D085E23D44D}" type="datetimeFigureOut">
              <a:rPr lang="en-US" smtClean="0"/>
              <a:pPr/>
              <a:t>11/25/2016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A839C454-3EB6-4DDC-B464-6C4C77D4BDAA}" type="slidenum">
              <a:rPr lang="en-US" smtClean="0"/>
              <a:pPr/>
              <a:t>‹#›</a:t>
            </a:fld>
            <a:endParaRPr lang="en-US"/>
          </a:p>
        </p:txBody>
      </p:sp>
    </p:spTree>
    <p:extLst>
      <p:ext uri="{BB962C8B-B14F-4D97-AF65-F5344CB8AC3E}">
        <p14:creationId xmlns:p14="http://schemas.microsoft.com/office/powerpoint/2010/main" val="4073790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main cove QA5">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DFE09770-0B34-4798-8630-0D085E23D44D}" type="datetimeFigureOut">
              <a:rPr lang="en-US" smtClean="0"/>
              <a:pPr/>
              <a:t>11/25/2016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839C454-3EB6-4DDC-B464-6C4C77D4BDAA}" type="slidenum">
              <a:rPr lang="en-US" smtClean="0"/>
              <a:pPr/>
              <a:t>‹#›</a:t>
            </a:fld>
            <a:endParaRPr lang="en-US"/>
          </a:p>
        </p:txBody>
      </p:sp>
      <p:sp>
        <p:nvSpPr>
          <p:cNvPr id="5" name="Rectangle 4"/>
          <p:cNvSpPr/>
          <p:nvPr userDrawn="1"/>
        </p:nvSpPr>
        <p:spPr>
          <a:xfrm>
            <a:off x="-18407" y="-27384"/>
            <a:ext cx="9254473" cy="688538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6990" r="2648"/>
          <a:stretch/>
        </p:blipFill>
        <p:spPr>
          <a:xfrm flipH="1">
            <a:off x="-12551" y="-32355"/>
            <a:ext cx="9265071" cy="6895326"/>
          </a:xfrm>
          <a:prstGeom prst="rect">
            <a:avLst/>
          </a:prstGeom>
          <a:solidFill>
            <a:schemeClr val="tx1">
              <a:lumMod val="65000"/>
              <a:lumOff val="35000"/>
            </a:schemeClr>
          </a:solidFill>
        </p:spPr>
      </p:pic>
      <p:sp>
        <p:nvSpPr>
          <p:cNvPr id="7" name="Rectangle 6"/>
          <p:cNvSpPr/>
          <p:nvPr userDrawn="1"/>
        </p:nvSpPr>
        <p:spPr>
          <a:xfrm>
            <a:off x="-18407" y="4813778"/>
            <a:ext cx="9270928" cy="1063494"/>
          </a:xfrm>
          <a:prstGeom prst="rect">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4074" y="4958342"/>
            <a:ext cx="2555371" cy="774914"/>
          </a:xfrm>
          <a:prstGeom prst="rect">
            <a:avLst/>
          </a:prstGeom>
        </p:spPr>
      </p:pic>
      <p:sp>
        <p:nvSpPr>
          <p:cNvPr id="9" name="Rectangle 305"/>
          <p:cNvSpPr/>
          <p:nvPr userDrawn="1"/>
        </p:nvSpPr>
        <p:spPr>
          <a:xfrm>
            <a:off x="3841835" y="808304"/>
            <a:ext cx="5426052" cy="6071468"/>
          </a:xfrm>
          <a:custGeom>
            <a:avLst/>
            <a:gdLst>
              <a:gd name="connsiteX0" fmla="*/ 0 w 9254473"/>
              <a:gd name="connsiteY0" fmla="*/ 0 h 6885384"/>
              <a:gd name="connsiteX1" fmla="*/ 9254473 w 9254473"/>
              <a:gd name="connsiteY1" fmla="*/ 0 h 6885384"/>
              <a:gd name="connsiteX2" fmla="*/ 9254473 w 9254473"/>
              <a:gd name="connsiteY2" fmla="*/ 6885384 h 6885384"/>
              <a:gd name="connsiteX3" fmla="*/ 0 w 9254473"/>
              <a:gd name="connsiteY3" fmla="*/ 6885384 h 6885384"/>
              <a:gd name="connsiteX4" fmla="*/ 0 w 9254473"/>
              <a:gd name="connsiteY4" fmla="*/ 0 h 6885384"/>
              <a:gd name="connsiteX0" fmla="*/ 0 w 9254473"/>
              <a:gd name="connsiteY0" fmla="*/ 6885384 h 6885384"/>
              <a:gd name="connsiteX1" fmla="*/ 9254473 w 9254473"/>
              <a:gd name="connsiteY1" fmla="*/ 0 h 6885384"/>
              <a:gd name="connsiteX2" fmla="*/ 9254473 w 9254473"/>
              <a:gd name="connsiteY2" fmla="*/ 6885384 h 6885384"/>
              <a:gd name="connsiteX3" fmla="*/ 0 w 9254473"/>
              <a:gd name="connsiteY3" fmla="*/ 6885384 h 6885384"/>
              <a:gd name="connsiteX0" fmla="*/ 0 w 6229920"/>
              <a:gd name="connsiteY0" fmla="*/ 6855239 h 6885384"/>
              <a:gd name="connsiteX1" fmla="*/ 6229920 w 6229920"/>
              <a:gd name="connsiteY1" fmla="*/ 0 h 6885384"/>
              <a:gd name="connsiteX2" fmla="*/ 6229920 w 6229920"/>
              <a:gd name="connsiteY2" fmla="*/ 6885384 h 6885384"/>
              <a:gd name="connsiteX3" fmla="*/ 0 w 6229920"/>
              <a:gd name="connsiteY3" fmla="*/ 6855239 h 6885384"/>
              <a:gd name="connsiteX0" fmla="*/ 0 w 6229920"/>
              <a:gd name="connsiteY0" fmla="*/ 6825094 h 6885384"/>
              <a:gd name="connsiteX1" fmla="*/ 6229920 w 6229920"/>
              <a:gd name="connsiteY1" fmla="*/ 0 h 6885384"/>
              <a:gd name="connsiteX2" fmla="*/ 6229920 w 6229920"/>
              <a:gd name="connsiteY2" fmla="*/ 6885384 h 6885384"/>
              <a:gd name="connsiteX3" fmla="*/ 0 w 6229920"/>
              <a:gd name="connsiteY3" fmla="*/ 6825094 h 6885384"/>
              <a:gd name="connsiteX0" fmla="*/ 0 w 5416004"/>
              <a:gd name="connsiteY0" fmla="*/ 6915530 h 6915530"/>
              <a:gd name="connsiteX1" fmla="*/ 5416004 w 5416004"/>
              <a:gd name="connsiteY1" fmla="*/ 0 h 6915530"/>
              <a:gd name="connsiteX2" fmla="*/ 5416004 w 5416004"/>
              <a:gd name="connsiteY2" fmla="*/ 6885384 h 6915530"/>
              <a:gd name="connsiteX3" fmla="*/ 0 w 5416004"/>
              <a:gd name="connsiteY3" fmla="*/ 6915530 h 6915530"/>
              <a:gd name="connsiteX0" fmla="*/ 0 w 5426052"/>
              <a:gd name="connsiteY0" fmla="*/ 6071468 h 6071468"/>
              <a:gd name="connsiteX1" fmla="*/ 5426052 w 5426052"/>
              <a:gd name="connsiteY1" fmla="*/ 0 h 6071468"/>
              <a:gd name="connsiteX2" fmla="*/ 5416004 w 5426052"/>
              <a:gd name="connsiteY2" fmla="*/ 6041322 h 6071468"/>
              <a:gd name="connsiteX3" fmla="*/ 0 w 5426052"/>
              <a:gd name="connsiteY3" fmla="*/ 6071468 h 6071468"/>
            </a:gdLst>
            <a:ahLst/>
            <a:cxnLst>
              <a:cxn ang="0">
                <a:pos x="connsiteX0" y="connsiteY0"/>
              </a:cxn>
              <a:cxn ang="0">
                <a:pos x="connsiteX1" y="connsiteY1"/>
              </a:cxn>
              <a:cxn ang="0">
                <a:pos x="connsiteX2" y="connsiteY2"/>
              </a:cxn>
              <a:cxn ang="0">
                <a:pos x="connsiteX3" y="connsiteY3"/>
              </a:cxn>
            </a:cxnLst>
            <a:rect l="l" t="t" r="r" b="b"/>
            <a:pathLst>
              <a:path w="5426052" h="6071468">
                <a:moveTo>
                  <a:pt x="0" y="6071468"/>
                </a:moveTo>
                <a:lnTo>
                  <a:pt x="5426052" y="0"/>
                </a:lnTo>
                <a:cubicBezTo>
                  <a:pt x="5422703" y="2013774"/>
                  <a:pt x="5419353" y="4027548"/>
                  <a:pt x="5416004" y="6041322"/>
                </a:cubicBezTo>
                <a:lnTo>
                  <a:pt x="0" y="6071468"/>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userDrawn="1"/>
        </p:nvGrpSpPr>
        <p:grpSpPr>
          <a:xfrm>
            <a:off x="5919504" y="-747464"/>
            <a:ext cx="4701168" cy="4737733"/>
            <a:chOff x="7365078" y="-182459"/>
            <a:chExt cx="951337" cy="958736"/>
          </a:xfrm>
        </p:grpSpPr>
        <p:grpSp>
          <p:nvGrpSpPr>
            <p:cNvPr id="11" name="Group 4"/>
            <p:cNvGrpSpPr>
              <a:grpSpLocks noChangeAspect="1"/>
            </p:cNvGrpSpPr>
            <p:nvPr/>
          </p:nvGrpSpPr>
          <p:grpSpPr bwMode="auto">
            <a:xfrm rot="5400000">
              <a:off x="7361379" y="-178760"/>
              <a:ext cx="958736" cy="951337"/>
              <a:chOff x="2336" y="3022"/>
              <a:chExt cx="907" cy="900"/>
            </a:xfrm>
          </p:grpSpPr>
          <p:sp>
            <p:nvSpPr>
              <p:cNvPr id="25"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rgbClr val="FFFFFF">
                    <a:alpha val="3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31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1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31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22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2" name="Group 11"/>
            <p:cNvGrpSpPr/>
            <p:nvPr userDrawn="1"/>
          </p:nvGrpSpPr>
          <p:grpSpPr>
            <a:xfrm>
              <a:off x="7607806" y="-42495"/>
              <a:ext cx="577498" cy="756946"/>
              <a:chOff x="7591986" y="-39672"/>
              <a:chExt cx="577498" cy="756946"/>
            </a:xfrm>
          </p:grpSpPr>
          <p:grpSp>
            <p:nvGrpSpPr>
              <p:cNvPr id="13" name="Group 12"/>
              <p:cNvGrpSpPr/>
              <p:nvPr/>
            </p:nvGrpSpPr>
            <p:grpSpPr>
              <a:xfrm rot="5400000">
                <a:off x="7503349" y="53859"/>
                <a:ext cx="754772" cy="569885"/>
                <a:chOff x="4874196" y="5305847"/>
                <a:chExt cx="1101726" cy="831851"/>
              </a:xfrm>
            </p:grpSpPr>
            <p:sp>
              <p:nvSpPr>
                <p:cNvPr id="21"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3"/>
                <p:cNvSpPr>
                  <a:spLocks noEditPoints="1"/>
                </p:cNvSpPr>
                <p:nvPr/>
              </p:nvSpPr>
              <p:spPr bwMode="auto">
                <a:xfrm>
                  <a:off x="4928808" y="5805910"/>
                  <a:ext cx="817563" cy="331788"/>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44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4"/>
                <p:cNvSpPr>
                  <a:spLocks/>
                </p:cNvSpPr>
                <p:nvPr/>
              </p:nvSpPr>
              <p:spPr bwMode="auto">
                <a:xfrm>
                  <a:off x="5361559" y="5361410"/>
                  <a:ext cx="61436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5"/>
                <p:cNvSpPr>
                  <a:spLocks/>
                </p:cNvSpPr>
                <p:nvPr/>
              </p:nvSpPr>
              <p:spPr bwMode="auto">
                <a:xfrm>
                  <a:off x="5056759" y="5305847"/>
                  <a:ext cx="312738" cy="500063"/>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073">
                      <a:moveTo>
                        <a:pt x="3708" y="0"/>
                      </a:moveTo>
                      <a:lnTo>
                        <a:pt x="0" y="2206"/>
                      </a:lnTo>
                      <a:lnTo>
                        <a:pt x="10359" y="10073"/>
                      </a:lnTo>
                      <a:cubicBezTo>
                        <a:pt x="10359" y="10024"/>
                        <a:pt x="10358" y="9976"/>
                        <a:pt x="10358" y="9927"/>
                      </a:cubicBezTo>
                      <a:lnTo>
                        <a:pt x="3708"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 name="Group 26"/>
              <p:cNvGrpSpPr>
                <a:grpSpLocks noChangeAspect="1"/>
              </p:cNvGrpSpPr>
              <p:nvPr/>
            </p:nvGrpSpPr>
            <p:grpSpPr bwMode="auto">
              <a:xfrm rot="5400000">
                <a:off x="7502262" y="50052"/>
                <a:ext cx="756946" cy="577498"/>
                <a:chOff x="2482" y="3149"/>
                <a:chExt cx="696" cy="531"/>
              </a:xfrm>
            </p:grpSpPr>
            <p:sp>
              <p:nvSpPr>
                <p:cNvPr id="15"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7"/>
                <p:cNvSpPr>
                  <a:spLocks/>
                </p:cNvSpPr>
                <p:nvPr/>
              </p:nvSpPr>
              <p:spPr bwMode="auto">
                <a:xfrm>
                  <a:off x="2657" y="3466"/>
                  <a:ext cx="135" cy="210"/>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 h="10519">
                      <a:moveTo>
                        <a:pt x="11374" y="0"/>
                      </a:moveTo>
                      <a:cubicBezTo>
                        <a:pt x="7767" y="1935"/>
                        <a:pt x="3611" y="5193"/>
                        <a:pt x="4" y="7128"/>
                      </a:cubicBezTo>
                      <a:cubicBezTo>
                        <a:pt x="-41" y="7269"/>
                        <a:pt x="301" y="7526"/>
                        <a:pt x="256" y="7667"/>
                      </a:cubicBezTo>
                      <a:lnTo>
                        <a:pt x="6766" y="10519"/>
                      </a:lnTo>
                      <a:lnTo>
                        <a:pt x="11374" y="0"/>
                      </a:lnTo>
                      <a:close/>
                    </a:path>
                  </a:pathLst>
                </a:custGeom>
                <a:solidFill>
                  <a:schemeClr val="bg1">
                    <a:alpha val="96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28"/>
                <p:cNvSpPr>
                  <a:spLocks/>
                </p:cNvSpPr>
                <p:nvPr/>
              </p:nvSpPr>
              <p:spPr bwMode="auto">
                <a:xfrm>
                  <a:off x="2516" y="3465"/>
                  <a:ext cx="276" cy="131"/>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Lst>
                  <a:ahLst/>
                  <a:cxnLst>
                    <a:cxn ang="0">
                      <a:pos x="connsiteX0" y="connsiteY0"/>
                    </a:cxn>
                    <a:cxn ang="0">
                      <a:pos x="connsiteX1" y="connsiteY1"/>
                    </a:cxn>
                    <a:cxn ang="0">
                      <a:pos x="connsiteX2" y="connsiteY2"/>
                    </a:cxn>
                    <a:cxn ang="0">
                      <a:pos x="connsiteX3" y="connsiteY3"/>
                    </a:cxn>
                  </a:cxnLst>
                  <a:rect l="l" t="t" r="r" b="b"/>
                  <a:pathLst>
                    <a:path w="10795" h="11393">
                      <a:moveTo>
                        <a:pt x="0" y="1393"/>
                      </a:moveTo>
                      <a:lnTo>
                        <a:pt x="0" y="11393"/>
                      </a:lnTo>
                      <a:lnTo>
                        <a:pt x="10795" y="0"/>
                      </a:lnTo>
                      <a:lnTo>
                        <a:pt x="0" y="1393"/>
                      </a:lnTo>
                      <a:close/>
                    </a:path>
                  </a:pathLst>
                </a:custGeom>
                <a:solidFill>
                  <a:schemeClr val="bg1">
                    <a:alpha val="96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9"/>
                <p:cNvSpPr>
                  <a:spLocks/>
                </p:cNvSpPr>
                <p:nvPr/>
              </p:nvSpPr>
              <p:spPr bwMode="auto">
                <a:xfrm>
                  <a:off x="2792" y="3301"/>
                  <a:ext cx="386"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30"/>
                <p:cNvSpPr>
                  <a:spLocks/>
                </p:cNvSpPr>
                <p:nvPr/>
              </p:nvSpPr>
              <p:spPr bwMode="auto">
                <a:xfrm>
                  <a:off x="2791" y="3463"/>
                  <a:ext cx="240" cy="135"/>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Lst>
                  <a:ahLst/>
                  <a:cxnLst>
                    <a:cxn ang="0">
                      <a:pos x="connsiteX0" y="connsiteY0"/>
                    </a:cxn>
                    <a:cxn ang="0">
                      <a:pos x="connsiteX1" y="connsiteY1"/>
                    </a:cxn>
                    <a:cxn ang="0">
                      <a:pos x="connsiteX2" y="connsiteY2"/>
                    </a:cxn>
                    <a:cxn ang="0">
                      <a:pos x="connsiteX3" y="connsiteY3"/>
                    </a:cxn>
                  </a:cxnLst>
                  <a:rect l="l" t="t" r="r" b="b"/>
                  <a:pathLst>
                    <a:path w="10384" h="10922">
                      <a:moveTo>
                        <a:pt x="8025" y="10922"/>
                      </a:moveTo>
                      <a:lnTo>
                        <a:pt x="10384" y="6496"/>
                      </a:lnTo>
                      <a:lnTo>
                        <a:pt x="0" y="0"/>
                      </a:lnTo>
                      <a:lnTo>
                        <a:pt x="8025" y="10922"/>
                      </a:ln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31"/>
                <p:cNvSpPr>
                  <a:spLocks/>
                </p:cNvSpPr>
                <p:nvPr/>
              </p:nvSpPr>
              <p:spPr bwMode="auto">
                <a:xfrm>
                  <a:off x="2672" y="3149"/>
                  <a:ext cx="122" cy="316"/>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Lst>
                  <a:ahLst/>
                  <a:cxnLst>
                    <a:cxn ang="0">
                      <a:pos x="connsiteX0" y="connsiteY0"/>
                    </a:cxn>
                    <a:cxn ang="0">
                      <a:pos x="connsiteX1" y="connsiteY1"/>
                    </a:cxn>
                    <a:cxn ang="0">
                      <a:pos x="connsiteX2" y="connsiteY2"/>
                    </a:cxn>
                    <a:cxn ang="0">
                      <a:pos x="connsiteX3" y="connsiteY3"/>
                    </a:cxn>
                  </a:cxnLst>
                  <a:rect l="l" t="t" r="r" b="b"/>
                  <a:pathLst>
                    <a:path w="10189" h="10073">
                      <a:moveTo>
                        <a:pt x="8832" y="0"/>
                      </a:moveTo>
                      <a:lnTo>
                        <a:pt x="0" y="146"/>
                      </a:lnTo>
                      <a:lnTo>
                        <a:pt x="10188" y="10073"/>
                      </a:lnTo>
                      <a:cubicBezTo>
                        <a:pt x="10244" y="6498"/>
                        <a:pt x="8777" y="3575"/>
                        <a:pt x="8832" y="0"/>
                      </a:cubicBez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31" name="Group 30"/>
          <p:cNvGrpSpPr/>
          <p:nvPr userDrawn="1"/>
        </p:nvGrpSpPr>
        <p:grpSpPr>
          <a:xfrm>
            <a:off x="4467690" y="3289025"/>
            <a:ext cx="5295536" cy="3431322"/>
            <a:chOff x="5148064" y="2945947"/>
            <a:chExt cx="4746156" cy="3075341"/>
          </a:xfrm>
        </p:grpSpPr>
        <p:grpSp>
          <p:nvGrpSpPr>
            <p:cNvPr id="32" name="Group 31"/>
            <p:cNvGrpSpPr/>
            <p:nvPr/>
          </p:nvGrpSpPr>
          <p:grpSpPr>
            <a:xfrm>
              <a:off x="5148064" y="2945947"/>
              <a:ext cx="4746156" cy="3075341"/>
              <a:chOff x="4837115" y="2636912"/>
              <a:chExt cx="5177600" cy="3354901"/>
            </a:xfrm>
          </p:grpSpPr>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7115" y="2636912"/>
                <a:ext cx="5177600" cy="3354901"/>
              </a:xfrm>
              <a:prstGeom prst="rect">
                <a:avLst/>
              </a:prstGeom>
            </p:spPr>
          </p:pic>
          <p:grpSp>
            <p:nvGrpSpPr>
              <p:cNvPr id="35" name="Group 34"/>
              <p:cNvGrpSpPr/>
              <p:nvPr/>
            </p:nvGrpSpPr>
            <p:grpSpPr>
              <a:xfrm>
                <a:off x="5436096" y="2794209"/>
                <a:ext cx="3960439" cy="2664296"/>
                <a:chOff x="5436096" y="2794209"/>
                <a:chExt cx="3960439" cy="2664296"/>
              </a:xfrm>
            </p:grpSpPr>
            <p:sp>
              <p:nvSpPr>
                <p:cNvPr id="36" name="Rectangle 35"/>
                <p:cNvSpPr/>
                <p:nvPr/>
              </p:nvSpPr>
              <p:spPr>
                <a:xfrm>
                  <a:off x="5436096" y="2794209"/>
                  <a:ext cx="3960439" cy="266429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909451" y="3181062"/>
                  <a:ext cx="720081" cy="7200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33"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520" t="4409" r="1002" b="3482"/>
            <a:stretch/>
          </p:blipFill>
          <p:spPr bwMode="auto">
            <a:xfrm>
              <a:off x="5743133" y="3203657"/>
              <a:ext cx="3537770" cy="2338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15328296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main cove LVA-i">
    <p:spTree>
      <p:nvGrpSpPr>
        <p:cNvPr id="1" name=""/>
        <p:cNvGrpSpPr/>
        <p:nvPr/>
      </p:nvGrpSpPr>
      <p:grpSpPr>
        <a:xfrm>
          <a:off x="0" y="0"/>
          <a:ext cx="0" cy="0"/>
          <a:chOff x="0" y="0"/>
          <a:chExt cx="0" cy="0"/>
        </a:xfrm>
      </p:grpSpPr>
      <p:sp>
        <p:nvSpPr>
          <p:cNvPr id="38" name="Rectangle 37"/>
          <p:cNvSpPr/>
          <p:nvPr userDrawn="1"/>
        </p:nvSpPr>
        <p:spPr>
          <a:xfrm>
            <a:off x="-18407" y="-27384"/>
            <a:ext cx="9254473" cy="688538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userDrawn="1"/>
        </p:nvPicPr>
        <p:blipFill rotWithShape="1">
          <a:blip r:embed="rId2" cstate="print">
            <a:extLst>
              <a:ext uri="{28A0092B-C50C-407E-A947-70E740481C1C}">
                <a14:useLocalDpi xmlns:a14="http://schemas.microsoft.com/office/drawing/2010/main" val="0"/>
              </a:ext>
            </a:extLst>
          </a:blip>
          <a:srcRect l="10076"/>
          <a:stretch/>
        </p:blipFill>
        <p:spPr>
          <a:xfrm flipH="1">
            <a:off x="-18407" y="-27384"/>
            <a:ext cx="9286294" cy="6944816"/>
          </a:xfrm>
          <a:prstGeom prst="rect">
            <a:avLst/>
          </a:prstGeom>
          <a:solidFill>
            <a:schemeClr val="tx1">
              <a:lumMod val="65000"/>
              <a:lumOff val="35000"/>
            </a:schemeClr>
          </a:solidFill>
        </p:spPr>
      </p:pic>
      <p:sp>
        <p:nvSpPr>
          <p:cNvPr id="40" name="Rectangle 39"/>
          <p:cNvSpPr/>
          <p:nvPr userDrawn="1"/>
        </p:nvSpPr>
        <p:spPr>
          <a:xfrm>
            <a:off x="-18407" y="4813778"/>
            <a:ext cx="9270928" cy="1063494"/>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4074" y="4958342"/>
            <a:ext cx="2555371" cy="774914"/>
          </a:xfrm>
          <a:prstGeom prst="rect">
            <a:avLst/>
          </a:prstGeom>
        </p:spPr>
      </p:pic>
      <p:sp>
        <p:nvSpPr>
          <p:cNvPr id="42" name="Rectangle 305"/>
          <p:cNvSpPr/>
          <p:nvPr userDrawn="1"/>
        </p:nvSpPr>
        <p:spPr>
          <a:xfrm>
            <a:off x="3841835" y="851186"/>
            <a:ext cx="5426052" cy="6071468"/>
          </a:xfrm>
          <a:custGeom>
            <a:avLst/>
            <a:gdLst>
              <a:gd name="connsiteX0" fmla="*/ 0 w 9254473"/>
              <a:gd name="connsiteY0" fmla="*/ 0 h 6885384"/>
              <a:gd name="connsiteX1" fmla="*/ 9254473 w 9254473"/>
              <a:gd name="connsiteY1" fmla="*/ 0 h 6885384"/>
              <a:gd name="connsiteX2" fmla="*/ 9254473 w 9254473"/>
              <a:gd name="connsiteY2" fmla="*/ 6885384 h 6885384"/>
              <a:gd name="connsiteX3" fmla="*/ 0 w 9254473"/>
              <a:gd name="connsiteY3" fmla="*/ 6885384 h 6885384"/>
              <a:gd name="connsiteX4" fmla="*/ 0 w 9254473"/>
              <a:gd name="connsiteY4" fmla="*/ 0 h 6885384"/>
              <a:gd name="connsiteX0" fmla="*/ 0 w 9254473"/>
              <a:gd name="connsiteY0" fmla="*/ 6885384 h 6885384"/>
              <a:gd name="connsiteX1" fmla="*/ 9254473 w 9254473"/>
              <a:gd name="connsiteY1" fmla="*/ 0 h 6885384"/>
              <a:gd name="connsiteX2" fmla="*/ 9254473 w 9254473"/>
              <a:gd name="connsiteY2" fmla="*/ 6885384 h 6885384"/>
              <a:gd name="connsiteX3" fmla="*/ 0 w 9254473"/>
              <a:gd name="connsiteY3" fmla="*/ 6885384 h 6885384"/>
              <a:gd name="connsiteX0" fmla="*/ 0 w 6229920"/>
              <a:gd name="connsiteY0" fmla="*/ 6855239 h 6885384"/>
              <a:gd name="connsiteX1" fmla="*/ 6229920 w 6229920"/>
              <a:gd name="connsiteY1" fmla="*/ 0 h 6885384"/>
              <a:gd name="connsiteX2" fmla="*/ 6229920 w 6229920"/>
              <a:gd name="connsiteY2" fmla="*/ 6885384 h 6885384"/>
              <a:gd name="connsiteX3" fmla="*/ 0 w 6229920"/>
              <a:gd name="connsiteY3" fmla="*/ 6855239 h 6885384"/>
              <a:gd name="connsiteX0" fmla="*/ 0 w 6229920"/>
              <a:gd name="connsiteY0" fmla="*/ 6825094 h 6885384"/>
              <a:gd name="connsiteX1" fmla="*/ 6229920 w 6229920"/>
              <a:gd name="connsiteY1" fmla="*/ 0 h 6885384"/>
              <a:gd name="connsiteX2" fmla="*/ 6229920 w 6229920"/>
              <a:gd name="connsiteY2" fmla="*/ 6885384 h 6885384"/>
              <a:gd name="connsiteX3" fmla="*/ 0 w 6229920"/>
              <a:gd name="connsiteY3" fmla="*/ 6825094 h 6885384"/>
              <a:gd name="connsiteX0" fmla="*/ 0 w 5416004"/>
              <a:gd name="connsiteY0" fmla="*/ 6915530 h 6915530"/>
              <a:gd name="connsiteX1" fmla="*/ 5416004 w 5416004"/>
              <a:gd name="connsiteY1" fmla="*/ 0 h 6915530"/>
              <a:gd name="connsiteX2" fmla="*/ 5416004 w 5416004"/>
              <a:gd name="connsiteY2" fmla="*/ 6885384 h 6915530"/>
              <a:gd name="connsiteX3" fmla="*/ 0 w 5416004"/>
              <a:gd name="connsiteY3" fmla="*/ 6915530 h 6915530"/>
              <a:gd name="connsiteX0" fmla="*/ 0 w 5426052"/>
              <a:gd name="connsiteY0" fmla="*/ 6071468 h 6071468"/>
              <a:gd name="connsiteX1" fmla="*/ 5426052 w 5426052"/>
              <a:gd name="connsiteY1" fmla="*/ 0 h 6071468"/>
              <a:gd name="connsiteX2" fmla="*/ 5416004 w 5426052"/>
              <a:gd name="connsiteY2" fmla="*/ 6041322 h 6071468"/>
              <a:gd name="connsiteX3" fmla="*/ 0 w 5426052"/>
              <a:gd name="connsiteY3" fmla="*/ 6071468 h 6071468"/>
            </a:gdLst>
            <a:ahLst/>
            <a:cxnLst>
              <a:cxn ang="0">
                <a:pos x="connsiteX0" y="connsiteY0"/>
              </a:cxn>
              <a:cxn ang="0">
                <a:pos x="connsiteX1" y="connsiteY1"/>
              </a:cxn>
              <a:cxn ang="0">
                <a:pos x="connsiteX2" y="connsiteY2"/>
              </a:cxn>
              <a:cxn ang="0">
                <a:pos x="connsiteX3" y="connsiteY3"/>
              </a:cxn>
            </a:cxnLst>
            <a:rect l="l" t="t" r="r" b="b"/>
            <a:pathLst>
              <a:path w="5426052" h="6071468">
                <a:moveTo>
                  <a:pt x="0" y="6071468"/>
                </a:moveTo>
                <a:lnTo>
                  <a:pt x="5426052" y="0"/>
                </a:lnTo>
                <a:cubicBezTo>
                  <a:pt x="5422703" y="2013774"/>
                  <a:pt x="5419353" y="4027548"/>
                  <a:pt x="5416004" y="6041322"/>
                </a:cubicBezTo>
                <a:lnTo>
                  <a:pt x="0" y="6071468"/>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p:cNvGrpSpPr/>
          <p:nvPr userDrawn="1"/>
        </p:nvGrpSpPr>
        <p:grpSpPr>
          <a:xfrm>
            <a:off x="5919504" y="-747464"/>
            <a:ext cx="4701168" cy="4737733"/>
            <a:chOff x="7365078" y="-182459"/>
            <a:chExt cx="951337" cy="958736"/>
          </a:xfrm>
        </p:grpSpPr>
        <p:grpSp>
          <p:nvGrpSpPr>
            <p:cNvPr id="44" name="Group 4"/>
            <p:cNvGrpSpPr>
              <a:grpSpLocks noChangeAspect="1"/>
            </p:cNvGrpSpPr>
            <p:nvPr/>
          </p:nvGrpSpPr>
          <p:grpSpPr bwMode="auto">
            <a:xfrm rot="5400000">
              <a:off x="7361379" y="-178760"/>
              <a:ext cx="958736" cy="951337"/>
              <a:chOff x="2336" y="3022"/>
              <a:chExt cx="907" cy="900"/>
            </a:xfrm>
          </p:grpSpPr>
          <p:sp>
            <p:nvSpPr>
              <p:cNvPr id="58"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rgbClr val="FFFFFF">
                    <a:alpha val="3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31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1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31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22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5" name="Group 44"/>
            <p:cNvGrpSpPr/>
            <p:nvPr userDrawn="1"/>
          </p:nvGrpSpPr>
          <p:grpSpPr>
            <a:xfrm>
              <a:off x="7607806" y="-42495"/>
              <a:ext cx="577498" cy="756946"/>
              <a:chOff x="7591986" y="-39672"/>
              <a:chExt cx="577498" cy="756946"/>
            </a:xfrm>
          </p:grpSpPr>
          <p:grpSp>
            <p:nvGrpSpPr>
              <p:cNvPr id="46" name="Group 45"/>
              <p:cNvGrpSpPr/>
              <p:nvPr/>
            </p:nvGrpSpPr>
            <p:grpSpPr>
              <a:xfrm rot="5400000">
                <a:off x="7504268" y="54776"/>
                <a:ext cx="754772" cy="568052"/>
                <a:chOff x="4874196" y="5305847"/>
                <a:chExt cx="1101726" cy="829176"/>
              </a:xfrm>
            </p:grpSpPr>
            <p:sp>
              <p:nvSpPr>
                <p:cNvPr id="54"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3"/>
                <p:cNvSpPr>
                  <a:spLocks noEditPoints="1"/>
                </p:cNvSpPr>
                <p:nvPr/>
              </p:nvSpPr>
              <p:spPr bwMode="auto">
                <a:xfrm>
                  <a:off x="4926583" y="5803235"/>
                  <a:ext cx="817563" cy="331788"/>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44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14"/>
                <p:cNvSpPr>
                  <a:spLocks/>
                </p:cNvSpPr>
                <p:nvPr/>
              </p:nvSpPr>
              <p:spPr bwMode="auto">
                <a:xfrm>
                  <a:off x="5361559" y="5361410"/>
                  <a:ext cx="61436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15"/>
                <p:cNvSpPr>
                  <a:spLocks/>
                </p:cNvSpPr>
                <p:nvPr/>
              </p:nvSpPr>
              <p:spPr bwMode="auto">
                <a:xfrm>
                  <a:off x="5056759" y="5305847"/>
                  <a:ext cx="312738" cy="500063"/>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073">
                      <a:moveTo>
                        <a:pt x="3708" y="0"/>
                      </a:moveTo>
                      <a:lnTo>
                        <a:pt x="0" y="2206"/>
                      </a:lnTo>
                      <a:lnTo>
                        <a:pt x="10359" y="10073"/>
                      </a:lnTo>
                      <a:cubicBezTo>
                        <a:pt x="10359" y="10024"/>
                        <a:pt x="10358" y="9976"/>
                        <a:pt x="10358" y="9927"/>
                      </a:cubicBezTo>
                      <a:lnTo>
                        <a:pt x="3708"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7" name="Group 26"/>
              <p:cNvGrpSpPr>
                <a:grpSpLocks noChangeAspect="1"/>
              </p:cNvGrpSpPr>
              <p:nvPr/>
            </p:nvGrpSpPr>
            <p:grpSpPr bwMode="auto">
              <a:xfrm rot="5400000">
                <a:off x="7502262" y="50052"/>
                <a:ext cx="756946" cy="577498"/>
                <a:chOff x="2482" y="3149"/>
                <a:chExt cx="696" cy="531"/>
              </a:xfrm>
            </p:grpSpPr>
            <p:sp>
              <p:nvSpPr>
                <p:cNvPr id="48"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7"/>
                <p:cNvSpPr>
                  <a:spLocks/>
                </p:cNvSpPr>
                <p:nvPr/>
              </p:nvSpPr>
              <p:spPr bwMode="auto">
                <a:xfrm>
                  <a:off x="2657" y="3466"/>
                  <a:ext cx="135" cy="210"/>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 h="10519">
                      <a:moveTo>
                        <a:pt x="11374" y="0"/>
                      </a:moveTo>
                      <a:cubicBezTo>
                        <a:pt x="7767" y="1935"/>
                        <a:pt x="3611" y="5193"/>
                        <a:pt x="4" y="7128"/>
                      </a:cubicBezTo>
                      <a:cubicBezTo>
                        <a:pt x="-41" y="7269"/>
                        <a:pt x="301" y="7526"/>
                        <a:pt x="256" y="7667"/>
                      </a:cubicBezTo>
                      <a:lnTo>
                        <a:pt x="6766" y="10519"/>
                      </a:lnTo>
                      <a:lnTo>
                        <a:pt x="11374" y="0"/>
                      </a:lnTo>
                      <a:close/>
                    </a:path>
                  </a:pathLst>
                </a:custGeom>
                <a:solidFill>
                  <a:schemeClr val="bg1">
                    <a:alpha val="66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8"/>
                <p:cNvSpPr>
                  <a:spLocks/>
                </p:cNvSpPr>
                <p:nvPr/>
              </p:nvSpPr>
              <p:spPr bwMode="auto">
                <a:xfrm>
                  <a:off x="2516" y="3465"/>
                  <a:ext cx="276" cy="131"/>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Lst>
                  <a:ahLst/>
                  <a:cxnLst>
                    <a:cxn ang="0">
                      <a:pos x="connsiteX0" y="connsiteY0"/>
                    </a:cxn>
                    <a:cxn ang="0">
                      <a:pos x="connsiteX1" y="connsiteY1"/>
                    </a:cxn>
                    <a:cxn ang="0">
                      <a:pos x="connsiteX2" y="connsiteY2"/>
                    </a:cxn>
                    <a:cxn ang="0">
                      <a:pos x="connsiteX3" y="connsiteY3"/>
                    </a:cxn>
                  </a:cxnLst>
                  <a:rect l="l" t="t" r="r" b="b"/>
                  <a:pathLst>
                    <a:path w="10795" h="11393">
                      <a:moveTo>
                        <a:pt x="0" y="1393"/>
                      </a:moveTo>
                      <a:lnTo>
                        <a:pt x="0" y="11393"/>
                      </a:lnTo>
                      <a:lnTo>
                        <a:pt x="10795" y="0"/>
                      </a:lnTo>
                      <a:lnTo>
                        <a:pt x="0" y="1393"/>
                      </a:lnTo>
                      <a:close/>
                    </a:path>
                  </a:pathLst>
                </a:custGeom>
                <a:solidFill>
                  <a:schemeClr val="bg1">
                    <a:alpha val="66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9"/>
                <p:cNvSpPr>
                  <a:spLocks/>
                </p:cNvSpPr>
                <p:nvPr/>
              </p:nvSpPr>
              <p:spPr bwMode="auto">
                <a:xfrm>
                  <a:off x="2792" y="3301"/>
                  <a:ext cx="386"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4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30"/>
                <p:cNvSpPr>
                  <a:spLocks/>
                </p:cNvSpPr>
                <p:nvPr/>
              </p:nvSpPr>
              <p:spPr bwMode="auto">
                <a:xfrm>
                  <a:off x="2791" y="3463"/>
                  <a:ext cx="240" cy="135"/>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Lst>
                  <a:ahLst/>
                  <a:cxnLst>
                    <a:cxn ang="0">
                      <a:pos x="connsiteX0" y="connsiteY0"/>
                    </a:cxn>
                    <a:cxn ang="0">
                      <a:pos x="connsiteX1" y="connsiteY1"/>
                    </a:cxn>
                    <a:cxn ang="0">
                      <a:pos x="connsiteX2" y="connsiteY2"/>
                    </a:cxn>
                    <a:cxn ang="0">
                      <a:pos x="connsiteX3" y="connsiteY3"/>
                    </a:cxn>
                  </a:cxnLst>
                  <a:rect l="l" t="t" r="r" b="b"/>
                  <a:pathLst>
                    <a:path w="10384" h="10922">
                      <a:moveTo>
                        <a:pt x="8025" y="10922"/>
                      </a:moveTo>
                      <a:lnTo>
                        <a:pt x="10384" y="6496"/>
                      </a:lnTo>
                      <a:lnTo>
                        <a:pt x="0" y="0"/>
                      </a:lnTo>
                      <a:lnTo>
                        <a:pt x="8025" y="10922"/>
                      </a:lnTo>
                      <a:close/>
                    </a:path>
                  </a:pathLst>
                </a:custGeom>
                <a:solidFill>
                  <a:schemeClr val="bg1">
                    <a:alpha val="4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31"/>
                <p:cNvSpPr>
                  <a:spLocks/>
                </p:cNvSpPr>
                <p:nvPr/>
              </p:nvSpPr>
              <p:spPr bwMode="auto">
                <a:xfrm>
                  <a:off x="2672" y="3149"/>
                  <a:ext cx="122" cy="316"/>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Lst>
                  <a:ahLst/>
                  <a:cxnLst>
                    <a:cxn ang="0">
                      <a:pos x="connsiteX0" y="connsiteY0"/>
                    </a:cxn>
                    <a:cxn ang="0">
                      <a:pos x="connsiteX1" y="connsiteY1"/>
                    </a:cxn>
                    <a:cxn ang="0">
                      <a:pos x="connsiteX2" y="connsiteY2"/>
                    </a:cxn>
                    <a:cxn ang="0">
                      <a:pos x="connsiteX3" y="connsiteY3"/>
                    </a:cxn>
                  </a:cxnLst>
                  <a:rect l="l" t="t" r="r" b="b"/>
                  <a:pathLst>
                    <a:path w="10189" h="10073">
                      <a:moveTo>
                        <a:pt x="8832" y="0"/>
                      </a:moveTo>
                      <a:lnTo>
                        <a:pt x="0" y="146"/>
                      </a:lnTo>
                      <a:lnTo>
                        <a:pt x="10188" y="10073"/>
                      </a:lnTo>
                      <a:cubicBezTo>
                        <a:pt x="10244" y="6498"/>
                        <a:pt x="8777" y="3575"/>
                        <a:pt x="8832" y="0"/>
                      </a:cubicBezTo>
                      <a:close/>
                    </a:path>
                  </a:pathLst>
                </a:custGeom>
                <a:solidFill>
                  <a:schemeClr val="bg1">
                    <a:alpha val="4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64" name="Group 63"/>
          <p:cNvGrpSpPr/>
          <p:nvPr userDrawn="1"/>
        </p:nvGrpSpPr>
        <p:grpSpPr>
          <a:xfrm>
            <a:off x="4467690" y="3289025"/>
            <a:ext cx="5295536" cy="3431322"/>
            <a:chOff x="4837115" y="2636912"/>
            <a:chExt cx="5177600" cy="3354901"/>
          </a:xfrm>
        </p:grpSpPr>
        <p:pic>
          <p:nvPicPr>
            <p:cNvPr id="65" name="Picture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7115" y="2636912"/>
              <a:ext cx="5177600" cy="3354901"/>
            </a:xfrm>
            <a:prstGeom prst="rect">
              <a:avLst/>
            </a:prstGeom>
          </p:spPr>
        </p:pic>
        <p:grpSp>
          <p:nvGrpSpPr>
            <p:cNvPr id="66" name="Group 65"/>
            <p:cNvGrpSpPr/>
            <p:nvPr/>
          </p:nvGrpSpPr>
          <p:grpSpPr>
            <a:xfrm>
              <a:off x="5436096" y="2794209"/>
              <a:ext cx="3960439" cy="2664296"/>
              <a:chOff x="5436096" y="2794209"/>
              <a:chExt cx="3960439" cy="2664296"/>
            </a:xfrm>
          </p:grpSpPr>
          <p:sp>
            <p:nvSpPr>
              <p:cNvPr id="67" name="Rectangle 66"/>
              <p:cNvSpPr/>
              <p:nvPr/>
            </p:nvSpPr>
            <p:spPr>
              <a:xfrm>
                <a:off x="5436096" y="2794209"/>
                <a:ext cx="3960439" cy="266429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5909451" y="3181062"/>
                <a:ext cx="720081" cy="7200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69" name="Picture 6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76056" y="3513972"/>
            <a:ext cx="4061395" cy="2723340"/>
          </a:xfrm>
          <a:prstGeom prst="rect">
            <a:avLst/>
          </a:prstGeom>
        </p:spPr>
      </p:pic>
    </p:spTree>
    <p:extLst>
      <p:ext uri="{BB962C8B-B14F-4D97-AF65-F5344CB8AC3E}">
        <p14:creationId xmlns:p14="http://schemas.microsoft.com/office/powerpoint/2010/main" val="36629679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main cove RA7i">
    <p:spTree>
      <p:nvGrpSpPr>
        <p:cNvPr id="1" name=""/>
        <p:cNvGrpSpPr/>
        <p:nvPr/>
      </p:nvGrpSpPr>
      <p:grpSpPr>
        <a:xfrm>
          <a:off x="0" y="0"/>
          <a:ext cx="0" cy="0"/>
          <a:chOff x="0" y="0"/>
          <a:chExt cx="0" cy="0"/>
        </a:xfrm>
      </p:grpSpPr>
      <p:sp>
        <p:nvSpPr>
          <p:cNvPr id="130" name="Rectangle 129"/>
          <p:cNvSpPr/>
          <p:nvPr userDrawn="1"/>
        </p:nvSpPr>
        <p:spPr>
          <a:xfrm>
            <a:off x="-18407" y="-27384"/>
            <a:ext cx="9254473" cy="688538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1" name="Picture 130"/>
          <p:cNvPicPr>
            <a:picLocks noChangeAspect="1"/>
          </p:cNvPicPr>
          <p:nvPr userDrawn="1"/>
        </p:nvPicPr>
        <p:blipFill rotWithShape="1">
          <a:blip r:embed="rId2" cstate="print">
            <a:extLst>
              <a:ext uri="{28A0092B-C50C-407E-A947-70E740481C1C}">
                <a14:useLocalDpi xmlns:a14="http://schemas.microsoft.com/office/drawing/2010/main" val="0"/>
              </a:ext>
            </a:extLst>
          </a:blip>
          <a:srcRect l="10879"/>
          <a:stretch/>
        </p:blipFill>
        <p:spPr>
          <a:xfrm flipH="1">
            <a:off x="-18407" y="-50440"/>
            <a:ext cx="9270928" cy="6908439"/>
          </a:xfrm>
          <a:prstGeom prst="rect">
            <a:avLst/>
          </a:prstGeom>
          <a:solidFill>
            <a:schemeClr val="tx1">
              <a:lumMod val="65000"/>
              <a:lumOff val="35000"/>
            </a:schemeClr>
          </a:solidFill>
        </p:spPr>
      </p:pic>
      <p:sp>
        <p:nvSpPr>
          <p:cNvPr id="132" name="Rectangle 131"/>
          <p:cNvSpPr/>
          <p:nvPr userDrawn="1"/>
        </p:nvSpPr>
        <p:spPr>
          <a:xfrm>
            <a:off x="-18407" y="5605866"/>
            <a:ext cx="9270928" cy="1063494"/>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 name="Picture 13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9592" y="5741843"/>
            <a:ext cx="2555371" cy="774914"/>
          </a:xfrm>
          <a:prstGeom prst="rect">
            <a:avLst/>
          </a:prstGeom>
        </p:spPr>
      </p:pic>
      <p:sp>
        <p:nvSpPr>
          <p:cNvPr id="134" name="Rectangle 305"/>
          <p:cNvSpPr/>
          <p:nvPr userDrawn="1"/>
        </p:nvSpPr>
        <p:spPr>
          <a:xfrm>
            <a:off x="3841834" y="1052736"/>
            <a:ext cx="5426052" cy="6071468"/>
          </a:xfrm>
          <a:custGeom>
            <a:avLst/>
            <a:gdLst>
              <a:gd name="connsiteX0" fmla="*/ 0 w 9254473"/>
              <a:gd name="connsiteY0" fmla="*/ 0 h 6885384"/>
              <a:gd name="connsiteX1" fmla="*/ 9254473 w 9254473"/>
              <a:gd name="connsiteY1" fmla="*/ 0 h 6885384"/>
              <a:gd name="connsiteX2" fmla="*/ 9254473 w 9254473"/>
              <a:gd name="connsiteY2" fmla="*/ 6885384 h 6885384"/>
              <a:gd name="connsiteX3" fmla="*/ 0 w 9254473"/>
              <a:gd name="connsiteY3" fmla="*/ 6885384 h 6885384"/>
              <a:gd name="connsiteX4" fmla="*/ 0 w 9254473"/>
              <a:gd name="connsiteY4" fmla="*/ 0 h 6885384"/>
              <a:gd name="connsiteX0" fmla="*/ 0 w 9254473"/>
              <a:gd name="connsiteY0" fmla="*/ 6885384 h 6885384"/>
              <a:gd name="connsiteX1" fmla="*/ 9254473 w 9254473"/>
              <a:gd name="connsiteY1" fmla="*/ 0 h 6885384"/>
              <a:gd name="connsiteX2" fmla="*/ 9254473 w 9254473"/>
              <a:gd name="connsiteY2" fmla="*/ 6885384 h 6885384"/>
              <a:gd name="connsiteX3" fmla="*/ 0 w 9254473"/>
              <a:gd name="connsiteY3" fmla="*/ 6885384 h 6885384"/>
              <a:gd name="connsiteX0" fmla="*/ 0 w 6229920"/>
              <a:gd name="connsiteY0" fmla="*/ 6855239 h 6885384"/>
              <a:gd name="connsiteX1" fmla="*/ 6229920 w 6229920"/>
              <a:gd name="connsiteY1" fmla="*/ 0 h 6885384"/>
              <a:gd name="connsiteX2" fmla="*/ 6229920 w 6229920"/>
              <a:gd name="connsiteY2" fmla="*/ 6885384 h 6885384"/>
              <a:gd name="connsiteX3" fmla="*/ 0 w 6229920"/>
              <a:gd name="connsiteY3" fmla="*/ 6855239 h 6885384"/>
              <a:gd name="connsiteX0" fmla="*/ 0 w 6229920"/>
              <a:gd name="connsiteY0" fmla="*/ 6825094 h 6885384"/>
              <a:gd name="connsiteX1" fmla="*/ 6229920 w 6229920"/>
              <a:gd name="connsiteY1" fmla="*/ 0 h 6885384"/>
              <a:gd name="connsiteX2" fmla="*/ 6229920 w 6229920"/>
              <a:gd name="connsiteY2" fmla="*/ 6885384 h 6885384"/>
              <a:gd name="connsiteX3" fmla="*/ 0 w 6229920"/>
              <a:gd name="connsiteY3" fmla="*/ 6825094 h 6885384"/>
              <a:gd name="connsiteX0" fmla="*/ 0 w 5416004"/>
              <a:gd name="connsiteY0" fmla="*/ 6915530 h 6915530"/>
              <a:gd name="connsiteX1" fmla="*/ 5416004 w 5416004"/>
              <a:gd name="connsiteY1" fmla="*/ 0 h 6915530"/>
              <a:gd name="connsiteX2" fmla="*/ 5416004 w 5416004"/>
              <a:gd name="connsiteY2" fmla="*/ 6885384 h 6915530"/>
              <a:gd name="connsiteX3" fmla="*/ 0 w 5416004"/>
              <a:gd name="connsiteY3" fmla="*/ 6915530 h 6915530"/>
              <a:gd name="connsiteX0" fmla="*/ 0 w 5426052"/>
              <a:gd name="connsiteY0" fmla="*/ 6071468 h 6071468"/>
              <a:gd name="connsiteX1" fmla="*/ 5426052 w 5426052"/>
              <a:gd name="connsiteY1" fmla="*/ 0 h 6071468"/>
              <a:gd name="connsiteX2" fmla="*/ 5416004 w 5426052"/>
              <a:gd name="connsiteY2" fmla="*/ 6041322 h 6071468"/>
              <a:gd name="connsiteX3" fmla="*/ 0 w 5426052"/>
              <a:gd name="connsiteY3" fmla="*/ 6071468 h 6071468"/>
            </a:gdLst>
            <a:ahLst/>
            <a:cxnLst>
              <a:cxn ang="0">
                <a:pos x="connsiteX0" y="connsiteY0"/>
              </a:cxn>
              <a:cxn ang="0">
                <a:pos x="connsiteX1" y="connsiteY1"/>
              </a:cxn>
              <a:cxn ang="0">
                <a:pos x="connsiteX2" y="connsiteY2"/>
              </a:cxn>
              <a:cxn ang="0">
                <a:pos x="connsiteX3" y="connsiteY3"/>
              </a:cxn>
            </a:cxnLst>
            <a:rect l="l" t="t" r="r" b="b"/>
            <a:pathLst>
              <a:path w="5426052" h="6071468">
                <a:moveTo>
                  <a:pt x="0" y="6071468"/>
                </a:moveTo>
                <a:lnTo>
                  <a:pt x="5426052" y="0"/>
                </a:lnTo>
                <a:cubicBezTo>
                  <a:pt x="5422703" y="2013774"/>
                  <a:pt x="5419353" y="4027548"/>
                  <a:pt x="5416004" y="6041322"/>
                </a:cubicBezTo>
                <a:lnTo>
                  <a:pt x="0" y="6071468"/>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5" name="Group 134"/>
          <p:cNvGrpSpPr/>
          <p:nvPr userDrawn="1"/>
        </p:nvGrpSpPr>
        <p:grpSpPr>
          <a:xfrm>
            <a:off x="5919504" y="-747464"/>
            <a:ext cx="4701168" cy="4737733"/>
            <a:chOff x="7365078" y="-182459"/>
            <a:chExt cx="951337" cy="958736"/>
          </a:xfrm>
        </p:grpSpPr>
        <p:grpSp>
          <p:nvGrpSpPr>
            <p:cNvPr id="136" name="Group 4"/>
            <p:cNvGrpSpPr>
              <a:grpSpLocks noChangeAspect="1"/>
            </p:cNvGrpSpPr>
            <p:nvPr/>
          </p:nvGrpSpPr>
          <p:grpSpPr bwMode="auto">
            <a:xfrm rot="5400000">
              <a:off x="7361379" y="-178760"/>
              <a:ext cx="958736" cy="951337"/>
              <a:chOff x="2336" y="3022"/>
              <a:chExt cx="907" cy="900"/>
            </a:xfrm>
          </p:grpSpPr>
          <p:sp>
            <p:nvSpPr>
              <p:cNvPr id="150"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rgbClr val="FFFFFF">
                    <a:alpha val="3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31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1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31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22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37" name="Group 136"/>
            <p:cNvGrpSpPr/>
            <p:nvPr userDrawn="1"/>
          </p:nvGrpSpPr>
          <p:grpSpPr>
            <a:xfrm>
              <a:off x="7607806" y="-42495"/>
              <a:ext cx="577498" cy="756946"/>
              <a:chOff x="7591986" y="-39672"/>
              <a:chExt cx="577498" cy="756946"/>
            </a:xfrm>
          </p:grpSpPr>
          <p:grpSp>
            <p:nvGrpSpPr>
              <p:cNvPr id="138" name="Group 137"/>
              <p:cNvGrpSpPr/>
              <p:nvPr/>
            </p:nvGrpSpPr>
            <p:grpSpPr>
              <a:xfrm rot="5400000">
                <a:off x="7503349" y="53859"/>
                <a:ext cx="754772" cy="569885"/>
                <a:chOff x="4874196" y="5305847"/>
                <a:chExt cx="1101726" cy="831851"/>
              </a:xfrm>
            </p:grpSpPr>
            <p:sp>
              <p:nvSpPr>
                <p:cNvPr id="146"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Freeform 13"/>
                <p:cNvSpPr>
                  <a:spLocks noEditPoints="1"/>
                </p:cNvSpPr>
                <p:nvPr/>
              </p:nvSpPr>
              <p:spPr bwMode="auto">
                <a:xfrm>
                  <a:off x="4928808" y="5805910"/>
                  <a:ext cx="817563" cy="331788"/>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44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14"/>
                <p:cNvSpPr>
                  <a:spLocks/>
                </p:cNvSpPr>
                <p:nvPr/>
              </p:nvSpPr>
              <p:spPr bwMode="auto">
                <a:xfrm>
                  <a:off x="5361559" y="5361410"/>
                  <a:ext cx="61436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5"/>
                <p:cNvSpPr>
                  <a:spLocks/>
                </p:cNvSpPr>
                <p:nvPr/>
              </p:nvSpPr>
              <p:spPr bwMode="auto">
                <a:xfrm>
                  <a:off x="5056759" y="5305847"/>
                  <a:ext cx="312738" cy="500063"/>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073">
                      <a:moveTo>
                        <a:pt x="3708" y="0"/>
                      </a:moveTo>
                      <a:lnTo>
                        <a:pt x="0" y="2206"/>
                      </a:lnTo>
                      <a:lnTo>
                        <a:pt x="10359" y="10073"/>
                      </a:lnTo>
                      <a:cubicBezTo>
                        <a:pt x="10359" y="10024"/>
                        <a:pt x="10358" y="9976"/>
                        <a:pt x="10358" y="9927"/>
                      </a:cubicBezTo>
                      <a:lnTo>
                        <a:pt x="3708"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39" name="Group 26"/>
              <p:cNvGrpSpPr>
                <a:grpSpLocks noChangeAspect="1"/>
              </p:cNvGrpSpPr>
              <p:nvPr/>
            </p:nvGrpSpPr>
            <p:grpSpPr bwMode="auto">
              <a:xfrm rot="5400000">
                <a:off x="7502262" y="50052"/>
                <a:ext cx="756946" cy="577498"/>
                <a:chOff x="2482" y="3149"/>
                <a:chExt cx="696" cy="531"/>
              </a:xfrm>
            </p:grpSpPr>
            <p:sp>
              <p:nvSpPr>
                <p:cNvPr id="140"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27"/>
                <p:cNvSpPr>
                  <a:spLocks/>
                </p:cNvSpPr>
                <p:nvPr/>
              </p:nvSpPr>
              <p:spPr bwMode="auto">
                <a:xfrm>
                  <a:off x="2657" y="3466"/>
                  <a:ext cx="135" cy="210"/>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 h="10519">
                      <a:moveTo>
                        <a:pt x="11374" y="0"/>
                      </a:moveTo>
                      <a:cubicBezTo>
                        <a:pt x="7767" y="1935"/>
                        <a:pt x="3611" y="5193"/>
                        <a:pt x="4" y="7128"/>
                      </a:cubicBezTo>
                      <a:cubicBezTo>
                        <a:pt x="-41" y="7269"/>
                        <a:pt x="301" y="7526"/>
                        <a:pt x="256" y="7667"/>
                      </a:cubicBezTo>
                      <a:lnTo>
                        <a:pt x="6766" y="10519"/>
                      </a:lnTo>
                      <a:lnTo>
                        <a:pt x="11374" y="0"/>
                      </a:lnTo>
                      <a:close/>
                    </a:path>
                  </a:pathLst>
                </a:custGeom>
                <a:solidFill>
                  <a:schemeClr val="bg1">
                    <a:alpha val="96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28"/>
                <p:cNvSpPr>
                  <a:spLocks/>
                </p:cNvSpPr>
                <p:nvPr/>
              </p:nvSpPr>
              <p:spPr bwMode="auto">
                <a:xfrm>
                  <a:off x="2516" y="3465"/>
                  <a:ext cx="276" cy="131"/>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Lst>
                  <a:ahLst/>
                  <a:cxnLst>
                    <a:cxn ang="0">
                      <a:pos x="connsiteX0" y="connsiteY0"/>
                    </a:cxn>
                    <a:cxn ang="0">
                      <a:pos x="connsiteX1" y="connsiteY1"/>
                    </a:cxn>
                    <a:cxn ang="0">
                      <a:pos x="connsiteX2" y="connsiteY2"/>
                    </a:cxn>
                    <a:cxn ang="0">
                      <a:pos x="connsiteX3" y="connsiteY3"/>
                    </a:cxn>
                  </a:cxnLst>
                  <a:rect l="l" t="t" r="r" b="b"/>
                  <a:pathLst>
                    <a:path w="10795" h="11393">
                      <a:moveTo>
                        <a:pt x="0" y="1393"/>
                      </a:moveTo>
                      <a:lnTo>
                        <a:pt x="0" y="11393"/>
                      </a:lnTo>
                      <a:lnTo>
                        <a:pt x="10795" y="0"/>
                      </a:lnTo>
                      <a:lnTo>
                        <a:pt x="0" y="1393"/>
                      </a:lnTo>
                      <a:close/>
                    </a:path>
                  </a:pathLst>
                </a:custGeom>
                <a:solidFill>
                  <a:schemeClr val="bg1">
                    <a:alpha val="96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29"/>
                <p:cNvSpPr>
                  <a:spLocks/>
                </p:cNvSpPr>
                <p:nvPr/>
              </p:nvSpPr>
              <p:spPr bwMode="auto">
                <a:xfrm>
                  <a:off x="2792" y="3301"/>
                  <a:ext cx="386"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30"/>
                <p:cNvSpPr>
                  <a:spLocks/>
                </p:cNvSpPr>
                <p:nvPr/>
              </p:nvSpPr>
              <p:spPr bwMode="auto">
                <a:xfrm>
                  <a:off x="2791" y="3463"/>
                  <a:ext cx="240" cy="135"/>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Lst>
                  <a:ahLst/>
                  <a:cxnLst>
                    <a:cxn ang="0">
                      <a:pos x="connsiteX0" y="connsiteY0"/>
                    </a:cxn>
                    <a:cxn ang="0">
                      <a:pos x="connsiteX1" y="connsiteY1"/>
                    </a:cxn>
                    <a:cxn ang="0">
                      <a:pos x="connsiteX2" y="connsiteY2"/>
                    </a:cxn>
                    <a:cxn ang="0">
                      <a:pos x="connsiteX3" y="connsiteY3"/>
                    </a:cxn>
                  </a:cxnLst>
                  <a:rect l="l" t="t" r="r" b="b"/>
                  <a:pathLst>
                    <a:path w="10384" h="10922">
                      <a:moveTo>
                        <a:pt x="8025" y="10922"/>
                      </a:moveTo>
                      <a:lnTo>
                        <a:pt x="10384" y="6496"/>
                      </a:lnTo>
                      <a:lnTo>
                        <a:pt x="0" y="0"/>
                      </a:lnTo>
                      <a:lnTo>
                        <a:pt x="8025" y="10922"/>
                      </a:ln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31"/>
                <p:cNvSpPr>
                  <a:spLocks/>
                </p:cNvSpPr>
                <p:nvPr/>
              </p:nvSpPr>
              <p:spPr bwMode="auto">
                <a:xfrm>
                  <a:off x="2672" y="3149"/>
                  <a:ext cx="122" cy="316"/>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Lst>
                  <a:ahLst/>
                  <a:cxnLst>
                    <a:cxn ang="0">
                      <a:pos x="connsiteX0" y="connsiteY0"/>
                    </a:cxn>
                    <a:cxn ang="0">
                      <a:pos x="connsiteX1" y="connsiteY1"/>
                    </a:cxn>
                    <a:cxn ang="0">
                      <a:pos x="connsiteX2" y="connsiteY2"/>
                    </a:cxn>
                    <a:cxn ang="0">
                      <a:pos x="connsiteX3" y="connsiteY3"/>
                    </a:cxn>
                  </a:cxnLst>
                  <a:rect l="l" t="t" r="r" b="b"/>
                  <a:pathLst>
                    <a:path w="10189" h="10073">
                      <a:moveTo>
                        <a:pt x="8832" y="0"/>
                      </a:moveTo>
                      <a:lnTo>
                        <a:pt x="0" y="146"/>
                      </a:lnTo>
                      <a:lnTo>
                        <a:pt x="10188" y="10073"/>
                      </a:lnTo>
                      <a:cubicBezTo>
                        <a:pt x="10244" y="6498"/>
                        <a:pt x="8777" y="3575"/>
                        <a:pt x="8832" y="0"/>
                      </a:cubicBez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156" name="Group 155"/>
          <p:cNvGrpSpPr/>
          <p:nvPr userDrawn="1"/>
        </p:nvGrpSpPr>
        <p:grpSpPr>
          <a:xfrm>
            <a:off x="4427984" y="3964150"/>
            <a:ext cx="5155222" cy="2756196"/>
            <a:chOff x="4837115" y="2636912"/>
            <a:chExt cx="5177600" cy="3354901"/>
          </a:xfrm>
        </p:grpSpPr>
        <p:pic>
          <p:nvPicPr>
            <p:cNvPr id="157" name="Picture 15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7115" y="2636912"/>
              <a:ext cx="5177600" cy="3354901"/>
            </a:xfrm>
            <a:prstGeom prst="rect">
              <a:avLst/>
            </a:prstGeom>
          </p:spPr>
        </p:pic>
        <p:grpSp>
          <p:nvGrpSpPr>
            <p:cNvPr id="158" name="Group 157"/>
            <p:cNvGrpSpPr/>
            <p:nvPr/>
          </p:nvGrpSpPr>
          <p:grpSpPr>
            <a:xfrm>
              <a:off x="5436096" y="2794209"/>
              <a:ext cx="3960439" cy="2664296"/>
              <a:chOff x="5436096" y="2794209"/>
              <a:chExt cx="3960439" cy="2664296"/>
            </a:xfrm>
          </p:grpSpPr>
          <p:sp>
            <p:nvSpPr>
              <p:cNvPr id="159" name="Rectangle 158"/>
              <p:cNvSpPr/>
              <p:nvPr/>
            </p:nvSpPr>
            <p:spPr>
              <a:xfrm>
                <a:off x="5436096" y="2794209"/>
                <a:ext cx="3960439" cy="266429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p:cNvSpPr/>
              <p:nvPr/>
            </p:nvSpPr>
            <p:spPr>
              <a:xfrm>
                <a:off x="5909451" y="3181062"/>
                <a:ext cx="720081" cy="7200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61" name="Picture 3" descr="C:\Users\Yael\Copy\Nemesysco KB\Projects\RA7UserManual092014\Images\newDimensions\openingScreen170914.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075511" y="4149080"/>
            <a:ext cx="3876907"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87097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main cove LVA 6.50">
    <p:spTree>
      <p:nvGrpSpPr>
        <p:cNvPr id="1" name=""/>
        <p:cNvGrpSpPr/>
        <p:nvPr/>
      </p:nvGrpSpPr>
      <p:grpSpPr>
        <a:xfrm>
          <a:off x="0" y="0"/>
          <a:ext cx="0" cy="0"/>
          <a:chOff x="0" y="0"/>
          <a:chExt cx="0" cy="0"/>
        </a:xfrm>
      </p:grpSpPr>
      <p:sp>
        <p:nvSpPr>
          <p:cNvPr id="130" name="Rectangle 129"/>
          <p:cNvSpPr/>
          <p:nvPr userDrawn="1"/>
        </p:nvSpPr>
        <p:spPr>
          <a:xfrm>
            <a:off x="-18407" y="-27384"/>
            <a:ext cx="9254473" cy="688538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1" name="Picture 130"/>
          <p:cNvPicPr>
            <a:picLocks noChangeAspect="1"/>
          </p:cNvPicPr>
          <p:nvPr userDrawn="1"/>
        </p:nvPicPr>
        <p:blipFill rotWithShape="1">
          <a:blip r:embed="rId2" cstate="print">
            <a:extLst>
              <a:ext uri="{28A0092B-C50C-407E-A947-70E740481C1C}">
                <a14:useLocalDpi xmlns:a14="http://schemas.microsoft.com/office/drawing/2010/main" val="0"/>
              </a:ext>
            </a:extLst>
          </a:blip>
          <a:srcRect l="6972"/>
          <a:stretch/>
        </p:blipFill>
        <p:spPr>
          <a:xfrm flipH="1">
            <a:off x="-56074" y="-27384"/>
            <a:ext cx="9524618" cy="6885383"/>
          </a:xfrm>
          <a:prstGeom prst="rect">
            <a:avLst/>
          </a:prstGeom>
          <a:solidFill>
            <a:schemeClr val="tx1">
              <a:lumMod val="65000"/>
              <a:lumOff val="35000"/>
            </a:schemeClr>
          </a:solidFill>
        </p:spPr>
      </p:pic>
      <p:sp>
        <p:nvSpPr>
          <p:cNvPr id="132" name="Rectangle 131"/>
          <p:cNvSpPr/>
          <p:nvPr userDrawn="1"/>
        </p:nvSpPr>
        <p:spPr>
          <a:xfrm>
            <a:off x="-36512" y="5157192"/>
            <a:ext cx="9270928" cy="1063494"/>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 name="Picture 13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4074" y="5318382"/>
            <a:ext cx="2555371" cy="774914"/>
          </a:xfrm>
          <a:prstGeom prst="rect">
            <a:avLst/>
          </a:prstGeom>
        </p:spPr>
      </p:pic>
      <p:sp>
        <p:nvSpPr>
          <p:cNvPr id="134" name="Rectangle 305"/>
          <p:cNvSpPr/>
          <p:nvPr userDrawn="1"/>
        </p:nvSpPr>
        <p:spPr>
          <a:xfrm>
            <a:off x="4042492" y="851186"/>
            <a:ext cx="5426052" cy="6006814"/>
          </a:xfrm>
          <a:custGeom>
            <a:avLst/>
            <a:gdLst>
              <a:gd name="connsiteX0" fmla="*/ 0 w 9254473"/>
              <a:gd name="connsiteY0" fmla="*/ 0 h 6885384"/>
              <a:gd name="connsiteX1" fmla="*/ 9254473 w 9254473"/>
              <a:gd name="connsiteY1" fmla="*/ 0 h 6885384"/>
              <a:gd name="connsiteX2" fmla="*/ 9254473 w 9254473"/>
              <a:gd name="connsiteY2" fmla="*/ 6885384 h 6885384"/>
              <a:gd name="connsiteX3" fmla="*/ 0 w 9254473"/>
              <a:gd name="connsiteY3" fmla="*/ 6885384 h 6885384"/>
              <a:gd name="connsiteX4" fmla="*/ 0 w 9254473"/>
              <a:gd name="connsiteY4" fmla="*/ 0 h 6885384"/>
              <a:gd name="connsiteX0" fmla="*/ 0 w 9254473"/>
              <a:gd name="connsiteY0" fmla="*/ 6885384 h 6885384"/>
              <a:gd name="connsiteX1" fmla="*/ 9254473 w 9254473"/>
              <a:gd name="connsiteY1" fmla="*/ 0 h 6885384"/>
              <a:gd name="connsiteX2" fmla="*/ 9254473 w 9254473"/>
              <a:gd name="connsiteY2" fmla="*/ 6885384 h 6885384"/>
              <a:gd name="connsiteX3" fmla="*/ 0 w 9254473"/>
              <a:gd name="connsiteY3" fmla="*/ 6885384 h 6885384"/>
              <a:gd name="connsiteX0" fmla="*/ 0 w 6229920"/>
              <a:gd name="connsiteY0" fmla="*/ 6855239 h 6885384"/>
              <a:gd name="connsiteX1" fmla="*/ 6229920 w 6229920"/>
              <a:gd name="connsiteY1" fmla="*/ 0 h 6885384"/>
              <a:gd name="connsiteX2" fmla="*/ 6229920 w 6229920"/>
              <a:gd name="connsiteY2" fmla="*/ 6885384 h 6885384"/>
              <a:gd name="connsiteX3" fmla="*/ 0 w 6229920"/>
              <a:gd name="connsiteY3" fmla="*/ 6855239 h 6885384"/>
              <a:gd name="connsiteX0" fmla="*/ 0 w 6229920"/>
              <a:gd name="connsiteY0" fmla="*/ 6825094 h 6885384"/>
              <a:gd name="connsiteX1" fmla="*/ 6229920 w 6229920"/>
              <a:gd name="connsiteY1" fmla="*/ 0 h 6885384"/>
              <a:gd name="connsiteX2" fmla="*/ 6229920 w 6229920"/>
              <a:gd name="connsiteY2" fmla="*/ 6885384 h 6885384"/>
              <a:gd name="connsiteX3" fmla="*/ 0 w 6229920"/>
              <a:gd name="connsiteY3" fmla="*/ 6825094 h 6885384"/>
              <a:gd name="connsiteX0" fmla="*/ 0 w 5416004"/>
              <a:gd name="connsiteY0" fmla="*/ 6915530 h 6915530"/>
              <a:gd name="connsiteX1" fmla="*/ 5416004 w 5416004"/>
              <a:gd name="connsiteY1" fmla="*/ 0 h 6915530"/>
              <a:gd name="connsiteX2" fmla="*/ 5416004 w 5416004"/>
              <a:gd name="connsiteY2" fmla="*/ 6885384 h 6915530"/>
              <a:gd name="connsiteX3" fmla="*/ 0 w 5416004"/>
              <a:gd name="connsiteY3" fmla="*/ 6915530 h 6915530"/>
              <a:gd name="connsiteX0" fmla="*/ 0 w 5426052"/>
              <a:gd name="connsiteY0" fmla="*/ 6071468 h 6071468"/>
              <a:gd name="connsiteX1" fmla="*/ 5426052 w 5426052"/>
              <a:gd name="connsiteY1" fmla="*/ 0 h 6071468"/>
              <a:gd name="connsiteX2" fmla="*/ 5416004 w 5426052"/>
              <a:gd name="connsiteY2" fmla="*/ 6041322 h 6071468"/>
              <a:gd name="connsiteX3" fmla="*/ 0 w 5426052"/>
              <a:gd name="connsiteY3" fmla="*/ 6071468 h 6071468"/>
            </a:gdLst>
            <a:ahLst/>
            <a:cxnLst>
              <a:cxn ang="0">
                <a:pos x="connsiteX0" y="connsiteY0"/>
              </a:cxn>
              <a:cxn ang="0">
                <a:pos x="connsiteX1" y="connsiteY1"/>
              </a:cxn>
              <a:cxn ang="0">
                <a:pos x="connsiteX2" y="connsiteY2"/>
              </a:cxn>
              <a:cxn ang="0">
                <a:pos x="connsiteX3" y="connsiteY3"/>
              </a:cxn>
            </a:cxnLst>
            <a:rect l="l" t="t" r="r" b="b"/>
            <a:pathLst>
              <a:path w="5426052" h="6071468">
                <a:moveTo>
                  <a:pt x="0" y="6071468"/>
                </a:moveTo>
                <a:lnTo>
                  <a:pt x="5426052" y="0"/>
                </a:lnTo>
                <a:cubicBezTo>
                  <a:pt x="5422703" y="2013774"/>
                  <a:pt x="5419353" y="4027548"/>
                  <a:pt x="5416004" y="6041322"/>
                </a:cubicBezTo>
                <a:lnTo>
                  <a:pt x="0" y="6071468"/>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5" name="Group 134"/>
          <p:cNvGrpSpPr/>
          <p:nvPr userDrawn="1"/>
        </p:nvGrpSpPr>
        <p:grpSpPr>
          <a:xfrm>
            <a:off x="6084168" y="-747466"/>
            <a:ext cx="4536504" cy="4737731"/>
            <a:chOff x="7365078" y="-182459"/>
            <a:chExt cx="951337" cy="958736"/>
          </a:xfrm>
        </p:grpSpPr>
        <p:grpSp>
          <p:nvGrpSpPr>
            <p:cNvPr id="136" name="Group 4"/>
            <p:cNvGrpSpPr>
              <a:grpSpLocks noChangeAspect="1"/>
            </p:cNvGrpSpPr>
            <p:nvPr/>
          </p:nvGrpSpPr>
          <p:grpSpPr bwMode="auto">
            <a:xfrm rot="5400000">
              <a:off x="7361379" y="-178760"/>
              <a:ext cx="958736" cy="951337"/>
              <a:chOff x="2336" y="3022"/>
              <a:chExt cx="907" cy="900"/>
            </a:xfrm>
          </p:grpSpPr>
          <p:sp>
            <p:nvSpPr>
              <p:cNvPr id="150"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rgbClr val="FFFFFF">
                    <a:alpha val="3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31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1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31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22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37" name="Group 136"/>
            <p:cNvGrpSpPr/>
            <p:nvPr userDrawn="1"/>
          </p:nvGrpSpPr>
          <p:grpSpPr>
            <a:xfrm>
              <a:off x="7607806" y="-42495"/>
              <a:ext cx="577498" cy="756946"/>
              <a:chOff x="7591986" y="-39672"/>
              <a:chExt cx="577498" cy="756946"/>
            </a:xfrm>
          </p:grpSpPr>
          <p:grpSp>
            <p:nvGrpSpPr>
              <p:cNvPr id="138" name="Group 137"/>
              <p:cNvGrpSpPr/>
              <p:nvPr/>
            </p:nvGrpSpPr>
            <p:grpSpPr>
              <a:xfrm rot="5400000">
                <a:off x="7504268" y="54776"/>
                <a:ext cx="754772" cy="568052"/>
                <a:chOff x="4874196" y="5305847"/>
                <a:chExt cx="1101726" cy="829176"/>
              </a:xfrm>
            </p:grpSpPr>
            <p:sp>
              <p:nvSpPr>
                <p:cNvPr id="146"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Freeform 13"/>
                <p:cNvSpPr>
                  <a:spLocks noEditPoints="1"/>
                </p:cNvSpPr>
                <p:nvPr/>
              </p:nvSpPr>
              <p:spPr bwMode="auto">
                <a:xfrm>
                  <a:off x="4926583" y="5803235"/>
                  <a:ext cx="817563" cy="331788"/>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44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14"/>
                <p:cNvSpPr>
                  <a:spLocks/>
                </p:cNvSpPr>
                <p:nvPr/>
              </p:nvSpPr>
              <p:spPr bwMode="auto">
                <a:xfrm>
                  <a:off x="5361559" y="5361410"/>
                  <a:ext cx="61436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5"/>
                <p:cNvSpPr>
                  <a:spLocks/>
                </p:cNvSpPr>
                <p:nvPr/>
              </p:nvSpPr>
              <p:spPr bwMode="auto">
                <a:xfrm>
                  <a:off x="5056759" y="5305847"/>
                  <a:ext cx="312738" cy="500063"/>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073">
                      <a:moveTo>
                        <a:pt x="3708" y="0"/>
                      </a:moveTo>
                      <a:lnTo>
                        <a:pt x="0" y="2206"/>
                      </a:lnTo>
                      <a:lnTo>
                        <a:pt x="10359" y="10073"/>
                      </a:lnTo>
                      <a:cubicBezTo>
                        <a:pt x="10359" y="10024"/>
                        <a:pt x="10358" y="9976"/>
                        <a:pt x="10358" y="9927"/>
                      </a:cubicBezTo>
                      <a:lnTo>
                        <a:pt x="3708"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39" name="Group 26"/>
              <p:cNvGrpSpPr>
                <a:grpSpLocks noChangeAspect="1"/>
              </p:cNvGrpSpPr>
              <p:nvPr/>
            </p:nvGrpSpPr>
            <p:grpSpPr bwMode="auto">
              <a:xfrm rot="5400000">
                <a:off x="7502262" y="50052"/>
                <a:ext cx="756946" cy="577498"/>
                <a:chOff x="2482" y="3149"/>
                <a:chExt cx="696" cy="531"/>
              </a:xfrm>
            </p:grpSpPr>
            <p:sp>
              <p:nvSpPr>
                <p:cNvPr id="140"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27"/>
                <p:cNvSpPr>
                  <a:spLocks/>
                </p:cNvSpPr>
                <p:nvPr/>
              </p:nvSpPr>
              <p:spPr bwMode="auto">
                <a:xfrm>
                  <a:off x="2657" y="3466"/>
                  <a:ext cx="135" cy="210"/>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 h="10519">
                      <a:moveTo>
                        <a:pt x="11374" y="0"/>
                      </a:moveTo>
                      <a:cubicBezTo>
                        <a:pt x="7767" y="1935"/>
                        <a:pt x="3611" y="5193"/>
                        <a:pt x="4" y="7128"/>
                      </a:cubicBezTo>
                      <a:cubicBezTo>
                        <a:pt x="-41" y="7269"/>
                        <a:pt x="301" y="7526"/>
                        <a:pt x="256" y="7667"/>
                      </a:cubicBezTo>
                      <a:lnTo>
                        <a:pt x="6766" y="10519"/>
                      </a:lnTo>
                      <a:lnTo>
                        <a:pt x="11374" y="0"/>
                      </a:lnTo>
                      <a:close/>
                    </a:path>
                  </a:pathLst>
                </a:custGeom>
                <a:solidFill>
                  <a:schemeClr val="bg1">
                    <a:alpha val="66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28"/>
                <p:cNvSpPr>
                  <a:spLocks/>
                </p:cNvSpPr>
                <p:nvPr/>
              </p:nvSpPr>
              <p:spPr bwMode="auto">
                <a:xfrm>
                  <a:off x="2516" y="3465"/>
                  <a:ext cx="276" cy="131"/>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Lst>
                  <a:ahLst/>
                  <a:cxnLst>
                    <a:cxn ang="0">
                      <a:pos x="connsiteX0" y="connsiteY0"/>
                    </a:cxn>
                    <a:cxn ang="0">
                      <a:pos x="connsiteX1" y="connsiteY1"/>
                    </a:cxn>
                    <a:cxn ang="0">
                      <a:pos x="connsiteX2" y="connsiteY2"/>
                    </a:cxn>
                    <a:cxn ang="0">
                      <a:pos x="connsiteX3" y="connsiteY3"/>
                    </a:cxn>
                  </a:cxnLst>
                  <a:rect l="l" t="t" r="r" b="b"/>
                  <a:pathLst>
                    <a:path w="10795" h="11393">
                      <a:moveTo>
                        <a:pt x="0" y="1393"/>
                      </a:moveTo>
                      <a:lnTo>
                        <a:pt x="0" y="11393"/>
                      </a:lnTo>
                      <a:lnTo>
                        <a:pt x="10795" y="0"/>
                      </a:lnTo>
                      <a:lnTo>
                        <a:pt x="0" y="1393"/>
                      </a:lnTo>
                      <a:close/>
                    </a:path>
                  </a:pathLst>
                </a:custGeom>
                <a:solidFill>
                  <a:schemeClr val="bg1">
                    <a:alpha val="66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29"/>
                <p:cNvSpPr>
                  <a:spLocks/>
                </p:cNvSpPr>
                <p:nvPr/>
              </p:nvSpPr>
              <p:spPr bwMode="auto">
                <a:xfrm>
                  <a:off x="2792" y="3301"/>
                  <a:ext cx="386"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4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30"/>
                <p:cNvSpPr>
                  <a:spLocks/>
                </p:cNvSpPr>
                <p:nvPr/>
              </p:nvSpPr>
              <p:spPr bwMode="auto">
                <a:xfrm>
                  <a:off x="2791" y="3463"/>
                  <a:ext cx="240" cy="135"/>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Lst>
                  <a:ahLst/>
                  <a:cxnLst>
                    <a:cxn ang="0">
                      <a:pos x="connsiteX0" y="connsiteY0"/>
                    </a:cxn>
                    <a:cxn ang="0">
                      <a:pos x="connsiteX1" y="connsiteY1"/>
                    </a:cxn>
                    <a:cxn ang="0">
                      <a:pos x="connsiteX2" y="connsiteY2"/>
                    </a:cxn>
                    <a:cxn ang="0">
                      <a:pos x="connsiteX3" y="connsiteY3"/>
                    </a:cxn>
                  </a:cxnLst>
                  <a:rect l="l" t="t" r="r" b="b"/>
                  <a:pathLst>
                    <a:path w="10384" h="10922">
                      <a:moveTo>
                        <a:pt x="8025" y="10922"/>
                      </a:moveTo>
                      <a:lnTo>
                        <a:pt x="10384" y="6496"/>
                      </a:lnTo>
                      <a:lnTo>
                        <a:pt x="0" y="0"/>
                      </a:lnTo>
                      <a:lnTo>
                        <a:pt x="8025" y="10922"/>
                      </a:lnTo>
                      <a:close/>
                    </a:path>
                  </a:pathLst>
                </a:custGeom>
                <a:solidFill>
                  <a:schemeClr val="bg1">
                    <a:alpha val="4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31"/>
                <p:cNvSpPr>
                  <a:spLocks/>
                </p:cNvSpPr>
                <p:nvPr/>
              </p:nvSpPr>
              <p:spPr bwMode="auto">
                <a:xfrm>
                  <a:off x="2672" y="3149"/>
                  <a:ext cx="122" cy="316"/>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Lst>
                  <a:ahLst/>
                  <a:cxnLst>
                    <a:cxn ang="0">
                      <a:pos x="connsiteX0" y="connsiteY0"/>
                    </a:cxn>
                    <a:cxn ang="0">
                      <a:pos x="connsiteX1" y="connsiteY1"/>
                    </a:cxn>
                    <a:cxn ang="0">
                      <a:pos x="connsiteX2" y="connsiteY2"/>
                    </a:cxn>
                    <a:cxn ang="0">
                      <a:pos x="connsiteX3" y="connsiteY3"/>
                    </a:cxn>
                  </a:cxnLst>
                  <a:rect l="l" t="t" r="r" b="b"/>
                  <a:pathLst>
                    <a:path w="10189" h="10073">
                      <a:moveTo>
                        <a:pt x="8832" y="0"/>
                      </a:moveTo>
                      <a:lnTo>
                        <a:pt x="0" y="146"/>
                      </a:lnTo>
                      <a:lnTo>
                        <a:pt x="10188" y="10073"/>
                      </a:lnTo>
                      <a:cubicBezTo>
                        <a:pt x="10244" y="6498"/>
                        <a:pt x="8777" y="3575"/>
                        <a:pt x="8832" y="0"/>
                      </a:cubicBezTo>
                      <a:close/>
                    </a:path>
                  </a:pathLst>
                </a:custGeom>
                <a:solidFill>
                  <a:schemeClr val="bg1">
                    <a:alpha val="4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156" name="Group 155"/>
          <p:cNvGrpSpPr/>
          <p:nvPr userDrawn="1"/>
        </p:nvGrpSpPr>
        <p:grpSpPr>
          <a:xfrm>
            <a:off x="4467690" y="3573015"/>
            <a:ext cx="5295536" cy="3147331"/>
            <a:chOff x="4837115" y="2636912"/>
            <a:chExt cx="5177600" cy="3354901"/>
          </a:xfrm>
        </p:grpSpPr>
        <p:pic>
          <p:nvPicPr>
            <p:cNvPr id="157" name="Picture 15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7115" y="2636912"/>
              <a:ext cx="5177600" cy="3354901"/>
            </a:xfrm>
            <a:prstGeom prst="rect">
              <a:avLst/>
            </a:prstGeom>
          </p:spPr>
        </p:pic>
        <p:grpSp>
          <p:nvGrpSpPr>
            <p:cNvPr id="158" name="Group 157"/>
            <p:cNvGrpSpPr/>
            <p:nvPr/>
          </p:nvGrpSpPr>
          <p:grpSpPr>
            <a:xfrm>
              <a:off x="5436096" y="2794209"/>
              <a:ext cx="3960439" cy="2664296"/>
              <a:chOff x="5436096" y="2794209"/>
              <a:chExt cx="3960439" cy="2664296"/>
            </a:xfrm>
          </p:grpSpPr>
          <p:sp>
            <p:nvSpPr>
              <p:cNvPr id="159" name="Rectangle 158"/>
              <p:cNvSpPr/>
              <p:nvPr/>
            </p:nvSpPr>
            <p:spPr>
              <a:xfrm>
                <a:off x="5436096" y="2794209"/>
                <a:ext cx="3960439" cy="266429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p:cNvSpPr/>
              <p:nvPr/>
            </p:nvSpPr>
            <p:spPr>
              <a:xfrm>
                <a:off x="5909451" y="3181062"/>
                <a:ext cx="720081" cy="7200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61" name="Picture 3" descr="C:\Users\beta\Google Drive2\Google Drive\powerpoint software template\חומרים מצגות\online step 2 copy.jpg"/>
          <p:cNvPicPr>
            <a:picLocks noChangeAspect="1" noChangeArrowheads="1"/>
          </p:cNvPicPr>
          <p:nvPr userDrawn="1"/>
        </p:nvPicPr>
        <p:blipFill rotWithShape="1">
          <a:blip r:embed="rId5" cstate="print"/>
          <a:srcRect r="727"/>
          <a:stretch/>
        </p:blipFill>
        <p:spPr bwMode="auto">
          <a:xfrm>
            <a:off x="5133992" y="3896058"/>
            <a:ext cx="3973515" cy="2298055"/>
          </a:xfrm>
          <a:prstGeom prst="rect">
            <a:avLst/>
          </a:prstGeom>
          <a:ln>
            <a:noFill/>
          </a:ln>
          <a:effectLst/>
        </p:spPr>
      </p:pic>
    </p:spTree>
    <p:extLst>
      <p:ext uri="{BB962C8B-B14F-4D97-AF65-F5344CB8AC3E}">
        <p14:creationId xmlns:p14="http://schemas.microsoft.com/office/powerpoint/2010/main" val="25358764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FE09770-0B34-4798-8630-0D085E23D44D}" type="datetimeFigureOut">
              <a:rPr lang="en-US" smtClean="0"/>
              <a:pPr/>
              <a:t>11/25/2016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839C454-3EB6-4DDC-B464-6C4C77D4BDAA}" type="slidenum">
              <a:rPr lang="en-US" smtClean="0"/>
              <a:pPr/>
              <a:t>‹#›</a:t>
            </a:fld>
            <a:endParaRPr lang="en-US"/>
          </a:p>
        </p:txBody>
      </p:sp>
    </p:spTree>
    <p:extLst>
      <p:ext uri="{BB962C8B-B14F-4D97-AF65-F5344CB8AC3E}">
        <p14:creationId xmlns:p14="http://schemas.microsoft.com/office/powerpoint/2010/main" val="2931065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FE09770-0B34-4798-8630-0D085E23D44D}" type="datetimeFigureOut">
              <a:rPr lang="en-US" smtClean="0"/>
              <a:pPr/>
              <a:t>11/25/2016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839C454-3EB6-4DDC-B464-6C4C77D4BDAA}" type="slidenum">
              <a:rPr lang="en-US" smtClean="0"/>
              <a:pPr/>
              <a:t>‹#›</a:t>
            </a:fld>
            <a:endParaRPr lang="en-US"/>
          </a:p>
        </p:txBody>
      </p:sp>
    </p:spTree>
    <p:extLst>
      <p:ext uri="{BB962C8B-B14F-4D97-AF65-F5344CB8AC3E}">
        <p14:creationId xmlns:p14="http://schemas.microsoft.com/office/powerpoint/2010/main" val="36591549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FE09770-0B34-4798-8630-0D085E23D44D}" type="datetimeFigureOut">
              <a:rPr lang="en-US" smtClean="0"/>
              <a:pPr/>
              <a:t>11/25/2016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839C454-3EB6-4DDC-B464-6C4C77D4BDAA}" type="slidenum">
              <a:rPr lang="en-US" smtClean="0"/>
              <a:pPr/>
              <a:t>‹#›</a:t>
            </a:fld>
            <a:endParaRPr lang="en-US"/>
          </a:p>
        </p:txBody>
      </p:sp>
    </p:spTree>
    <p:extLst>
      <p:ext uri="{BB962C8B-B14F-4D97-AF65-F5344CB8AC3E}">
        <p14:creationId xmlns:p14="http://schemas.microsoft.com/office/powerpoint/2010/main" val="7971892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FE09770-0B34-4798-8630-0D085E23D44D}" type="datetimeFigureOut">
              <a:rPr lang="en-US" smtClean="0"/>
              <a:pPr/>
              <a:t>11/25/2016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839C454-3EB6-4DDC-B464-6C4C77D4BDAA}" type="slidenum">
              <a:rPr lang="en-US" smtClean="0"/>
              <a:pPr/>
              <a:t>‹#›</a:t>
            </a:fld>
            <a:endParaRPr lang="en-US"/>
          </a:p>
        </p:txBody>
      </p:sp>
    </p:spTree>
    <p:extLst>
      <p:ext uri="{BB962C8B-B14F-4D97-AF65-F5344CB8AC3E}">
        <p14:creationId xmlns:p14="http://schemas.microsoft.com/office/powerpoint/2010/main" val="26553826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without wav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6A90539-E684-49AA-90F8-EF35C3B259EF}" type="datetimeFigureOut">
              <a:rPr lang="en-US" smtClean="0"/>
              <a:pPr/>
              <a:t>11/25/2016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Rectangle 5"/>
          <p:cNvSpPr/>
          <p:nvPr userDrawn="1"/>
        </p:nvSpPr>
        <p:spPr>
          <a:xfrm>
            <a:off x="457200" y="3995166"/>
            <a:ext cx="8686800" cy="286283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7708" y="6324600"/>
            <a:ext cx="1809092" cy="418534"/>
          </a:xfrm>
          <a:prstGeom prst="rect">
            <a:avLst/>
          </a:prstGeom>
        </p:spPr>
      </p:pic>
    </p:spTree>
    <p:extLst>
      <p:ext uri="{BB962C8B-B14F-4D97-AF65-F5344CB8AC3E}">
        <p14:creationId xmlns:p14="http://schemas.microsoft.com/office/powerpoint/2010/main" val="151734929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Rectangle 16"/>
          <p:cNvSpPr/>
          <p:nvPr userDrawn="1"/>
        </p:nvSpPr>
        <p:spPr>
          <a:xfrm>
            <a:off x="0" y="0"/>
            <a:ext cx="9144000" cy="1196752"/>
          </a:xfrm>
          <a:prstGeom prst="rect">
            <a:avLst/>
          </a:prstGeom>
          <a:solidFill>
            <a:srgbClr val="B11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sp>
        <p:nvSpPr>
          <p:cNvPr id="2" name="Title Placeholder 1"/>
          <p:cNvSpPr>
            <a:spLocks noGrp="1"/>
          </p:cNvSpPr>
          <p:nvPr>
            <p:ph type="title"/>
          </p:nvPr>
        </p:nvSpPr>
        <p:spPr>
          <a:xfrm>
            <a:off x="457200" y="197768"/>
            <a:ext cx="8229600" cy="1143000"/>
          </a:xfrm>
          <a:prstGeom prst="rect">
            <a:avLst/>
          </a:prstGeom>
        </p:spPr>
        <p:txBody>
          <a:bodyPr vert="horz" lIns="91440" tIns="45720" rIns="91440" bIns="45720" rtlCol="0" anchor="ctr">
            <a:normAutofit/>
          </a:bodyPr>
          <a:lstStyle/>
          <a:p>
            <a:r>
              <a:rPr lang="en-US" dirty="0"/>
              <a:t>Click to edit Master title style</a:t>
            </a:r>
          </a:p>
        </p:txBody>
      </p:sp>
      <p:cxnSp>
        <p:nvCxnSpPr>
          <p:cNvPr id="20" name="Straight Connector 19"/>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28" name="Picture 2"/>
          <p:cNvPicPr>
            <a:picLocks noChangeAspect="1" noChangeArrowheads="1"/>
          </p:cNvPicPr>
          <p:nvPr userDrawn="1"/>
        </p:nvPicPr>
        <p:blipFill rotWithShape="1">
          <a:blip r:embed="rId27" cstate="print">
            <a:extLst>
              <a:ext uri="{28A0092B-C50C-407E-A947-70E740481C1C}">
                <a14:useLocalDpi xmlns:a14="http://schemas.microsoft.com/office/drawing/2010/main" val="0"/>
              </a:ext>
            </a:extLst>
          </a:blip>
          <a:srcRect t="64725" r="21356" b="20095"/>
          <a:stretch/>
        </p:blipFill>
        <p:spPr bwMode="auto">
          <a:xfrm>
            <a:off x="2987825" y="0"/>
            <a:ext cx="615617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8257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4" r:id="rId3"/>
    <p:sldLayoutId id="2147483661" r:id="rId4"/>
    <p:sldLayoutId id="2147483660" r:id="rId5"/>
    <p:sldLayoutId id="2147483662" r:id="rId6"/>
    <p:sldLayoutId id="2147483663" r:id="rId7"/>
    <p:sldLayoutId id="2147483664" r:id="rId8"/>
    <p:sldLayoutId id="2147483670" r:id="rId9"/>
    <p:sldLayoutId id="2147483671" r:id="rId10"/>
    <p:sldLayoutId id="2147483672" r:id="rId11"/>
    <p:sldLayoutId id="2147483665" r:id="rId12"/>
    <p:sldLayoutId id="2147483651" r:id="rId13"/>
    <p:sldLayoutId id="2147483652" r:id="rId14"/>
    <p:sldLayoutId id="2147483653" r:id="rId15"/>
    <p:sldLayoutId id="2147483654" r:id="rId16"/>
    <p:sldLayoutId id="2147483655" r:id="rId17"/>
    <p:sldLayoutId id="2147483667" r:id="rId18"/>
    <p:sldLayoutId id="2147483668" r:id="rId19"/>
    <p:sldLayoutId id="2147483669" r:id="rId20"/>
    <p:sldLayoutId id="2147483656" r:id="rId21"/>
    <p:sldLayoutId id="2147483657" r:id="rId22"/>
    <p:sldLayoutId id="2147483658" r:id="rId23"/>
    <p:sldLayoutId id="2147483659" r:id="rId24"/>
    <p:sldLayoutId id="2147483666" r:id="rId25"/>
  </p:sldLayoutIdLst>
  <p:txStyles>
    <p:title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lumMod val="65000"/>
              <a:lumOff val="35000"/>
            </a:schemeClr>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200" kern="1200">
          <a:solidFill>
            <a:schemeClr val="tx1">
              <a:lumMod val="65000"/>
              <a:lumOff val="35000"/>
            </a:schemeClr>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Rectangle 16"/>
          <p:cNvSpPr/>
          <p:nvPr userDrawn="1"/>
        </p:nvSpPr>
        <p:spPr>
          <a:xfrm>
            <a:off x="0" y="0"/>
            <a:ext cx="9144000" cy="1196752"/>
          </a:xfrm>
          <a:prstGeom prst="rect">
            <a:avLst/>
          </a:prstGeom>
          <a:solidFill>
            <a:srgbClr val="B11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C541"/>
              </a:solidFill>
            </a:endParaRPr>
          </a:p>
        </p:txBody>
      </p:sp>
      <p:sp>
        <p:nvSpPr>
          <p:cNvPr id="2" name="Title Placeholder 1"/>
          <p:cNvSpPr>
            <a:spLocks noGrp="1"/>
          </p:cNvSpPr>
          <p:nvPr>
            <p:ph type="title"/>
          </p:nvPr>
        </p:nvSpPr>
        <p:spPr>
          <a:xfrm>
            <a:off x="457200" y="197768"/>
            <a:ext cx="8229600" cy="1143000"/>
          </a:xfrm>
          <a:prstGeom prst="rect">
            <a:avLst/>
          </a:prstGeom>
        </p:spPr>
        <p:txBody>
          <a:bodyPr vert="horz" lIns="91440" tIns="45720" rIns="91440" bIns="45720" rtlCol="0" anchor="ctr">
            <a:normAutofit/>
          </a:bodyPr>
          <a:lstStyle/>
          <a:p>
            <a:r>
              <a:rPr lang="en-US" dirty="0"/>
              <a:t>Click to edit Master title style</a:t>
            </a:r>
          </a:p>
        </p:txBody>
      </p:sp>
      <p:cxnSp>
        <p:nvCxnSpPr>
          <p:cNvPr id="20" name="Straight Connector 19"/>
          <p:cNvCxnSpPr/>
          <p:nvPr userDrawn="1"/>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28"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64725" r="21356" b="20095"/>
          <a:stretch/>
        </p:blipFill>
        <p:spPr bwMode="auto">
          <a:xfrm>
            <a:off x="2987825" y="0"/>
            <a:ext cx="6156176"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7670573"/>
      </p:ext>
    </p:extLst>
  </p:cSld>
  <p:clrMap bg1="lt1" tx1="dk1" bg2="lt2" tx2="dk2" accent1="accent1" accent2="accent2" accent3="accent3" accent4="accent4" accent5="accent5" accent6="accent6" hlink="hlink" folHlink="folHlink"/>
  <p:txStyles>
    <p:title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lumMod val="65000"/>
              <a:lumOff val="35000"/>
            </a:schemeClr>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200" kern="1200">
          <a:solidFill>
            <a:schemeClr val="tx1">
              <a:lumMod val="65000"/>
              <a:lumOff val="35000"/>
            </a:schemeClr>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4.jpeg"/><Relationship Id="rId10" Type="http://schemas.openxmlformats.org/officeDocument/2006/relationships/image" Target="../media/image27.png"/><Relationship Id="rId4" Type="http://schemas.openxmlformats.org/officeDocument/2006/relationships/image" Target="../media/image23.png"/><Relationship Id="rId9" Type="http://schemas.openxmlformats.org/officeDocument/2006/relationships/image" Target="../media/image26.png"/></Relationships>
</file>

<file path=ppt/slides/_rels/slide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slide" Target="slide12.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slide" Target="slide12.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slide" Target="slide12.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media" Target="../media/media1.wmv"/><Relationship Id="rId1" Type="http://schemas.openxmlformats.org/officeDocument/2006/relationships/video" Target="NULL" TargetMode="External"/><Relationship Id="rId6" Type="http://schemas.openxmlformats.org/officeDocument/2006/relationships/slide" Target="slide12.xml"/><Relationship Id="rId5" Type="http://schemas.openxmlformats.org/officeDocument/2006/relationships/image" Target="../media/image3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slide" Target="slide12.xml"/><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wmv"/><Relationship Id="rId1" Type="http://schemas.microsoft.com/office/2007/relationships/media" Target="../media/media2.wmv"/><Relationship Id="rId6" Type="http://schemas.openxmlformats.org/officeDocument/2006/relationships/slide" Target="slide12.xml"/><Relationship Id="rId5" Type="http://schemas.openxmlformats.org/officeDocument/2006/relationships/image" Target="../media/image3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slide" Target="slide12.xml"/></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slide" Target="slide12.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slide" Target="slide12.xml"/><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38.gif"/><Relationship Id="rId21" Type="http://schemas.openxmlformats.org/officeDocument/2006/relationships/image" Target="../media/image56.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notesSlide" Target="../notesSlides/notesSlide12.xml"/><Relationship Id="rId16" Type="http://schemas.openxmlformats.org/officeDocument/2006/relationships/image" Target="../media/image51.emf"/><Relationship Id="rId20" Type="http://schemas.openxmlformats.org/officeDocument/2006/relationships/image" Target="../media/image55.jpeg"/><Relationship Id="rId1" Type="http://schemas.openxmlformats.org/officeDocument/2006/relationships/slideLayout" Target="../slideLayouts/slideLayout12.xml"/><Relationship Id="rId6" Type="http://schemas.openxmlformats.org/officeDocument/2006/relationships/image" Target="../media/image41.png"/><Relationship Id="rId11" Type="http://schemas.openxmlformats.org/officeDocument/2006/relationships/image" Target="../media/image46.png"/><Relationship Id="rId24" Type="http://schemas.openxmlformats.org/officeDocument/2006/relationships/slide" Target="slide12.xml"/><Relationship Id="rId5" Type="http://schemas.openxmlformats.org/officeDocument/2006/relationships/image" Target="../media/image40.png"/><Relationship Id="rId15" Type="http://schemas.openxmlformats.org/officeDocument/2006/relationships/image" Target="../media/image50.png"/><Relationship Id="rId23" Type="http://schemas.openxmlformats.org/officeDocument/2006/relationships/image" Target="../media/image58.png"/><Relationship Id="rId10" Type="http://schemas.openxmlformats.org/officeDocument/2006/relationships/image" Target="../media/image45.png"/><Relationship Id="rId19" Type="http://schemas.openxmlformats.org/officeDocument/2006/relationships/image" Target="../media/image54.png"/><Relationship Id="rId4" Type="http://schemas.openxmlformats.org/officeDocument/2006/relationships/image" Target="../media/image39.png"/><Relationship Id="rId9" Type="http://schemas.openxmlformats.org/officeDocument/2006/relationships/image" Target="../media/image44.gif"/><Relationship Id="rId14" Type="http://schemas.openxmlformats.org/officeDocument/2006/relationships/image" Target="../media/image49.png"/><Relationship Id="rId22" Type="http://schemas.openxmlformats.org/officeDocument/2006/relationships/image" Target="../media/image57.png"/></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slide" Target="slide12.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61.png"/><Relationship Id="rId5" Type="http://schemas.openxmlformats.org/officeDocument/2006/relationships/image" Target="../media/image60.png"/><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slide" Target="slide1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image" Target="../media/image64.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slide" Target="slide12.xml"/><Relationship Id="rId4" Type="http://schemas.microsoft.com/office/2007/relationships/hdphoto" Target="../media/hdphoto6.wdp"/></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slide" Target="slide12.xml"/></Relationships>
</file>

<file path=ppt/slides/_rels/slide1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slide" Target="slide12.xml"/></Relationships>
</file>

<file path=ppt/slides/_rels/slide19.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slide" Target="slide12.xml"/></Relationships>
</file>

<file path=ppt/slides/_rels/slide2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slide" Target="slide12.xml"/><Relationship Id="rId4" Type="http://schemas.microsoft.com/office/2007/relationships/hdphoto" Target="../media/hdphoto7.wdp"/></Relationships>
</file>

<file path=ppt/slides/_rels/slide21.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slide" Target="slide12.xml"/></Relationships>
</file>

<file path=ppt/slides/_rels/slide27.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 Id="rId9" Type="http://schemas.openxmlformats.org/officeDocument/2006/relationships/slide" Target="slide12.xml"/></Relationships>
</file>

<file path=ppt/slides/_rels/slide32.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slide" Target="slide12.xml"/><Relationship Id="rId2" Type="http://schemas.openxmlformats.org/officeDocument/2006/relationships/image" Target="../media/image76.png"/><Relationship Id="rId1" Type="http://schemas.openxmlformats.org/officeDocument/2006/relationships/slideLayout" Target="../slideLayouts/slideLayout1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33.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84.png"/><Relationship Id="rId5" Type="http://schemas.openxmlformats.org/officeDocument/2006/relationships/image" Target="../media/image83.jpeg"/><Relationship Id="rId4" Type="http://schemas.openxmlformats.org/officeDocument/2006/relationships/image" Target="../media/image82.png"/></Relationships>
</file>

<file path=ppt/slides/_rels/slide3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2.xml"/><Relationship Id="rId6" Type="http://schemas.openxmlformats.org/officeDocument/2006/relationships/slide" Target="slide12.xml"/><Relationship Id="rId5" Type="http://schemas.openxmlformats.org/officeDocument/2006/relationships/image" Target="../media/image89.png"/><Relationship Id="rId4" Type="http://schemas.openxmlformats.org/officeDocument/2006/relationships/image" Target="../media/image88.png"/></Relationships>
</file>

<file path=ppt/slides/_rels/slide35.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hyperlink" Target="https://www.youtube.com/watch?v=DAUNfnwZDcs" TargetMode="External"/><Relationship Id="rId7" Type="http://schemas.openxmlformats.org/officeDocument/2006/relationships/image" Target="../media/image93.png"/><Relationship Id="rId2" Type="http://schemas.openxmlformats.org/officeDocument/2006/relationships/image" Target="../media/image88.png"/><Relationship Id="rId1" Type="http://schemas.openxmlformats.org/officeDocument/2006/relationships/slideLayout" Target="../slideLayouts/slideLayout12.xml"/><Relationship Id="rId6" Type="http://schemas.openxmlformats.org/officeDocument/2006/relationships/image" Target="../media/image92.png"/><Relationship Id="rId5" Type="http://schemas.openxmlformats.org/officeDocument/2006/relationships/image" Target="../media/image91.jpeg"/><Relationship Id="rId4" Type="http://schemas.openxmlformats.org/officeDocument/2006/relationships/image" Target="../media/image90.png"/><Relationship Id="rId9" Type="http://schemas.openxmlformats.org/officeDocument/2006/relationships/slide" Target="slide1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slide" Target="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Rectangle 160"/>
          <p:cNvSpPr/>
          <p:nvPr/>
        </p:nvSpPr>
        <p:spPr>
          <a:xfrm>
            <a:off x="-18407" y="-27384"/>
            <a:ext cx="9254473" cy="68853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hidden="1"/>
          <p:cNvPicPr>
            <a:picLocks noChangeAspect="1"/>
          </p:cNvPicPr>
          <p:nvPr/>
        </p:nvPicPr>
        <p:blipFill rotWithShape="1">
          <a:blip r:embed="rId3" cstate="print">
            <a:extLst>
              <a:ext uri="{28A0092B-C50C-407E-A947-70E740481C1C}">
                <a14:useLocalDpi xmlns:a14="http://schemas.microsoft.com/office/drawing/2010/main" val="0"/>
              </a:ext>
            </a:extLst>
          </a:blip>
          <a:srcRect l="6990" r="2648"/>
          <a:stretch/>
        </p:blipFill>
        <p:spPr>
          <a:xfrm flipH="1">
            <a:off x="-12551" y="-32355"/>
            <a:ext cx="9265071" cy="6895326"/>
          </a:xfrm>
          <a:prstGeom prst="rect">
            <a:avLst/>
          </a:prstGeom>
          <a:solidFill>
            <a:schemeClr val="tx1">
              <a:lumMod val="65000"/>
              <a:lumOff val="35000"/>
            </a:schemeClr>
          </a:solidFill>
        </p:spPr>
      </p:pic>
      <p:sp>
        <p:nvSpPr>
          <p:cNvPr id="36" name="Rectangle 35"/>
          <p:cNvSpPr/>
          <p:nvPr/>
        </p:nvSpPr>
        <p:spPr>
          <a:xfrm>
            <a:off x="-18407" y="5314900"/>
            <a:ext cx="9270928" cy="870824"/>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256614" y="5447714"/>
            <a:ext cx="4817731" cy="584775"/>
          </a:xfrm>
          <a:prstGeom prst="rect">
            <a:avLst/>
          </a:prstGeom>
          <a:noFill/>
        </p:spPr>
        <p:txBody>
          <a:bodyPr wrap="square" rtlCol="0">
            <a:spAutoFit/>
          </a:bodyPr>
          <a:lstStyle/>
          <a:p>
            <a:r>
              <a:rPr lang="pl-PL" sz="3200" dirty="0" smtClean="0">
                <a:solidFill>
                  <a:schemeClr val="tx1">
                    <a:lumMod val="75000"/>
                    <a:lumOff val="25000"/>
                  </a:schemeClr>
                </a:solidFill>
                <a:latin typeface="Eras Medium ITC" panose="020B0602030504020804" pitchFamily="34" charset="0"/>
                <a:cs typeface="DilleniaUPC" panose="02020603050405020304" pitchFamily="18" charset="-34"/>
              </a:rPr>
              <a:t>Nie przewiduj</a:t>
            </a:r>
            <a:r>
              <a:rPr lang="en-US" sz="3200" dirty="0" smtClean="0">
                <a:solidFill>
                  <a:schemeClr val="tx1">
                    <a:lumMod val="75000"/>
                    <a:lumOff val="25000"/>
                  </a:schemeClr>
                </a:solidFill>
                <a:latin typeface="Eras Medium ITC" panose="020B0602030504020804" pitchFamily="34" charset="0"/>
                <a:cs typeface="DilleniaUPC" panose="02020603050405020304" pitchFamily="18" charset="-34"/>
              </a:rPr>
              <a:t>, </a:t>
            </a:r>
            <a:r>
              <a:rPr lang="pl-PL" sz="3200" dirty="0" smtClean="0">
                <a:solidFill>
                  <a:schemeClr val="tx1">
                    <a:lumMod val="75000"/>
                    <a:lumOff val="25000"/>
                  </a:schemeClr>
                </a:solidFill>
                <a:latin typeface="Eras Medium ITC" panose="020B0602030504020804" pitchFamily="34" charset="0"/>
                <a:cs typeface="DilleniaUPC" panose="02020603050405020304" pitchFamily="18" charset="-34"/>
              </a:rPr>
              <a:t>WIEDZ</a:t>
            </a:r>
            <a:r>
              <a:rPr lang="en-US" baseline="80000" dirty="0" smtClean="0">
                <a:solidFill>
                  <a:schemeClr val="tx1">
                    <a:lumMod val="75000"/>
                    <a:lumOff val="25000"/>
                  </a:schemeClr>
                </a:solidFill>
                <a:latin typeface="Eras Medium ITC" panose="020B0602030504020804" pitchFamily="34" charset="0"/>
                <a:cs typeface="DilleniaUPC" panose="02020603050405020304" pitchFamily="18" charset="-34"/>
              </a:rPr>
              <a:t>™</a:t>
            </a:r>
            <a:endParaRPr lang="en-US" sz="3200" baseline="80000" dirty="0">
              <a:solidFill>
                <a:schemeClr val="tx1">
                  <a:lumMod val="75000"/>
                  <a:lumOff val="25000"/>
                </a:schemeClr>
              </a:solidFill>
              <a:latin typeface="Eras Medium ITC" panose="020B0602030504020804" pitchFamily="34" charset="0"/>
              <a:cs typeface="DilleniaUPC" panose="02020603050405020304" pitchFamily="18" charset="-34"/>
            </a:endParaRPr>
          </a:p>
        </p:txBody>
      </p:sp>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6" y="6381328"/>
            <a:ext cx="1036743" cy="331107"/>
          </a:xfrm>
          <a:prstGeom prst="rect">
            <a:avLst/>
          </a:prstGeom>
        </p:spPr>
      </p:pic>
      <p:pic>
        <p:nvPicPr>
          <p:cNvPr id="103" name="Picture 4" descr="C:\Users\Maya\Copy\Nemesysco\Marketing\Presentation\Nemesysco Daily 2015\Photos\iStock_000023746688_smaller.jpg"/>
          <p:cNvPicPr>
            <a:picLocks noChangeAspect="1" noChangeArrowheads="1"/>
          </p:cNvPicPr>
          <p:nvPr/>
        </p:nvPicPr>
        <p:blipFill rotWithShape="1">
          <a:blip r:embed="rId5">
            <a:extLst>
              <a:ext uri="{BEBA8EAE-BF5A-486C-A8C5-ECC9F3942E4B}">
                <a14:imgProps xmlns:a14="http://schemas.microsoft.com/office/drawing/2010/main">
                  <a14:imgLayer r:embed="rId6">
                    <a14:imgEffect>
                      <a14:colorTemperature colorTemp="88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rcRect l="14806" t="31" r="-151" b="26200"/>
          <a:stretch/>
        </p:blipFill>
        <p:spPr bwMode="auto">
          <a:xfrm>
            <a:off x="-18407" y="-27384"/>
            <a:ext cx="9270928" cy="5342284"/>
          </a:xfrm>
          <a:prstGeom prst="rect">
            <a:avLst/>
          </a:prstGeom>
          <a:noFill/>
          <a:extLst>
            <a:ext uri="{909E8E84-426E-40DD-AFC4-6F175D3DCCD1}">
              <a14:hiddenFill xmlns:a14="http://schemas.microsoft.com/office/drawing/2010/main">
                <a:solidFill>
                  <a:srgbClr val="FFFFFF"/>
                </a:solidFill>
              </a14:hiddenFill>
            </a:ext>
          </a:extLst>
        </p:spPr>
      </p:pic>
      <p:sp>
        <p:nvSpPr>
          <p:cNvPr id="306" name="Rectangle 305"/>
          <p:cNvSpPr/>
          <p:nvPr/>
        </p:nvSpPr>
        <p:spPr>
          <a:xfrm>
            <a:off x="3970484" y="808304"/>
            <a:ext cx="5282037" cy="6071468"/>
          </a:xfrm>
          <a:custGeom>
            <a:avLst/>
            <a:gdLst>
              <a:gd name="connsiteX0" fmla="*/ 0 w 9254473"/>
              <a:gd name="connsiteY0" fmla="*/ 0 h 6885384"/>
              <a:gd name="connsiteX1" fmla="*/ 9254473 w 9254473"/>
              <a:gd name="connsiteY1" fmla="*/ 0 h 6885384"/>
              <a:gd name="connsiteX2" fmla="*/ 9254473 w 9254473"/>
              <a:gd name="connsiteY2" fmla="*/ 6885384 h 6885384"/>
              <a:gd name="connsiteX3" fmla="*/ 0 w 9254473"/>
              <a:gd name="connsiteY3" fmla="*/ 6885384 h 6885384"/>
              <a:gd name="connsiteX4" fmla="*/ 0 w 9254473"/>
              <a:gd name="connsiteY4" fmla="*/ 0 h 6885384"/>
              <a:gd name="connsiteX0" fmla="*/ 0 w 9254473"/>
              <a:gd name="connsiteY0" fmla="*/ 6885384 h 6885384"/>
              <a:gd name="connsiteX1" fmla="*/ 9254473 w 9254473"/>
              <a:gd name="connsiteY1" fmla="*/ 0 h 6885384"/>
              <a:gd name="connsiteX2" fmla="*/ 9254473 w 9254473"/>
              <a:gd name="connsiteY2" fmla="*/ 6885384 h 6885384"/>
              <a:gd name="connsiteX3" fmla="*/ 0 w 9254473"/>
              <a:gd name="connsiteY3" fmla="*/ 6885384 h 6885384"/>
              <a:gd name="connsiteX0" fmla="*/ 0 w 6229920"/>
              <a:gd name="connsiteY0" fmla="*/ 6855239 h 6885384"/>
              <a:gd name="connsiteX1" fmla="*/ 6229920 w 6229920"/>
              <a:gd name="connsiteY1" fmla="*/ 0 h 6885384"/>
              <a:gd name="connsiteX2" fmla="*/ 6229920 w 6229920"/>
              <a:gd name="connsiteY2" fmla="*/ 6885384 h 6885384"/>
              <a:gd name="connsiteX3" fmla="*/ 0 w 6229920"/>
              <a:gd name="connsiteY3" fmla="*/ 6855239 h 6885384"/>
              <a:gd name="connsiteX0" fmla="*/ 0 w 6229920"/>
              <a:gd name="connsiteY0" fmla="*/ 6825094 h 6885384"/>
              <a:gd name="connsiteX1" fmla="*/ 6229920 w 6229920"/>
              <a:gd name="connsiteY1" fmla="*/ 0 h 6885384"/>
              <a:gd name="connsiteX2" fmla="*/ 6229920 w 6229920"/>
              <a:gd name="connsiteY2" fmla="*/ 6885384 h 6885384"/>
              <a:gd name="connsiteX3" fmla="*/ 0 w 6229920"/>
              <a:gd name="connsiteY3" fmla="*/ 6825094 h 6885384"/>
              <a:gd name="connsiteX0" fmla="*/ 0 w 5416004"/>
              <a:gd name="connsiteY0" fmla="*/ 6915530 h 6915530"/>
              <a:gd name="connsiteX1" fmla="*/ 5416004 w 5416004"/>
              <a:gd name="connsiteY1" fmla="*/ 0 h 6915530"/>
              <a:gd name="connsiteX2" fmla="*/ 5416004 w 5416004"/>
              <a:gd name="connsiteY2" fmla="*/ 6885384 h 6915530"/>
              <a:gd name="connsiteX3" fmla="*/ 0 w 5416004"/>
              <a:gd name="connsiteY3" fmla="*/ 6915530 h 6915530"/>
              <a:gd name="connsiteX0" fmla="*/ 0 w 5426052"/>
              <a:gd name="connsiteY0" fmla="*/ 6071468 h 6071468"/>
              <a:gd name="connsiteX1" fmla="*/ 5426052 w 5426052"/>
              <a:gd name="connsiteY1" fmla="*/ 0 h 6071468"/>
              <a:gd name="connsiteX2" fmla="*/ 5416004 w 5426052"/>
              <a:gd name="connsiteY2" fmla="*/ 6041322 h 6071468"/>
              <a:gd name="connsiteX3" fmla="*/ 0 w 5426052"/>
              <a:gd name="connsiteY3" fmla="*/ 6071468 h 6071468"/>
            </a:gdLst>
            <a:ahLst/>
            <a:cxnLst>
              <a:cxn ang="0">
                <a:pos x="connsiteX0" y="connsiteY0"/>
              </a:cxn>
              <a:cxn ang="0">
                <a:pos x="connsiteX1" y="connsiteY1"/>
              </a:cxn>
              <a:cxn ang="0">
                <a:pos x="connsiteX2" y="connsiteY2"/>
              </a:cxn>
              <a:cxn ang="0">
                <a:pos x="connsiteX3" y="connsiteY3"/>
              </a:cxn>
            </a:cxnLst>
            <a:rect l="l" t="t" r="r" b="b"/>
            <a:pathLst>
              <a:path w="5426052" h="6071468">
                <a:moveTo>
                  <a:pt x="0" y="6071468"/>
                </a:moveTo>
                <a:lnTo>
                  <a:pt x="5426052" y="0"/>
                </a:lnTo>
                <a:cubicBezTo>
                  <a:pt x="5422703" y="2013774"/>
                  <a:pt x="5419353" y="4027548"/>
                  <a:pt x="5416004" y="6041322"/>
                </a:cubicBezTo>
                <a:lnTo>
                  <a:pt x="0" y="6071468"/>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TextBox 105"/>
          <p:cNvSpPr txBox="1"/>
          <p:nvPr/>
        </p:nvSpPr>
        <p:spPr>
          <a:xfrm>
            <a:off x="503952" y="998444"/>
            <a:ext cx="1382360" cy="369332"/>
          </a:xfrm>
          <a:prstGeom prst="rect">
            <a:avLst/>
          </a:prstGeom>
          <a:noFill/>
        </p:spPr>
        <p:txBody>
          <a:bodyPr wrap="square" rtlCol="0">
            <a:spAutoFit/>
          </a:bodyPr>
          <a:lstStyle/>
          <a:p>
            <a:r>
              <a:rPr lang="en-US" dirty="0">
                <a:solidFill>
                  <a:schemeClr val="bg1"/>
                </a:solidFill>
                <a:latin typeface="Century Gothic" panose="020B0502020202020204" pitchFamily="34" charset="0"/>
              </a:rPr>
              <a:t>Uneasy</a:t>
            </a:r>
          </a:p>
        </p:txBody>
      </p:sp>
      <p:sp>
        <p:nvSpPr>
          <p:cNvPr id="107" name="TextBox 106"/>
          <p:cNvSpPr txBox="1"/>
          <p:nvPr/>
        </p:nvSpPr>
        <p:spPr>
          <a:xfrm>
            <a:off x="5296665" y="1502326"/>
            <a:ext cx="2014048" cy="369332"/>
          </a:xfrm>
          <a:prstGeom prst="rect">
            <a:avLst/>
          </a:prstGeom>
          <a:noFill/>
        </p:spPr>
        <p:txBody>
          <a:bodyPr wrap="square" rtlCol="0">
            <a:spAutoFit/>
          </a:bodyPr>
          <a:lstStyle/>
          <a:p>
            <a:r>
              <a:rPr lang="en-US" dirty="0">
                <a:solidFill>
                  <a:schemeClr val="bg1"/>
                </a:solidFill>
                <a:latin typeface="Century Gothic" panose="020B0502020202020204" pitchFamily="34" charset="0"/>
              </a:rPr>
              <a:t>Energetic</a:t>
            </a:r>
          </a:p>
        </p:txBody>
      </p:sp>
      <p:cxnSp>
        <p:nvCxnSpPr>
          <p:cNvPr id="108" name="Straight Connector 107"/>
          <p:cNvCxnSpPr/>
          <p:nvPr/>
        </p:nvCxnSpPr>
        <p:spPr>
          <a:xfrm>
            <a:off x="2425316" y="2433752"/>
            <a:ext cx="3481029" cy="1295317"/>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992522" y="2708920"/>
            <a:ext cx="1398890" cy="102014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10" name="Group 109"/>
          <p:cNvGrpSpPr/>
          <p:nvPr/>
        </p:nvGrpSpPr>
        <p:grpSpPr>
          <a:xfrm rot="3751996">
            <a:off x="943557" y="-182513"/>
            <a:ext cx="1263460" cy="1273287"/>
            <a:chOff x="7365078" y="-182459"/>
            <a:chExt cx="951337" cy="958736"/>
          </a:xfrm>
        </p:grpSpPr>
        <p:grpSp>
          <p:nvGrpSpPr>
            <p:cNvPr id="111" name="Group 4"/>
            <p:cNvGrpSpPr>
              <a:grpSpLocks noChangeAspect="1"/>
            </p:cNvGrpSpPr>
            <p:nvPr/>
          </p:nvGrpSpPr>
          <p:grpSpPr bwMode="auto">
            <a:xfrm rot="5400000">
              <a:off x="7361379" y="-178760"/>
              <a:ext cx="958736" cy="951337"/>
              <a:chOff x="2336" y="3022"/>
              <a:chExt cx="907" cy="900"/>
            </a:xfrm>
          </p:grpSpPr>
          <p:sp>
            <p:nvSpPr>
              <p:cNvPr id="125"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56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65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12" name="Group 111"/>
            <p:cNvGrpSpPr/>
            <p:nvPr/>
          </p:nvGrpSpPr>
          <p:grpSpPr>
            <a:xfrm>
              <a:off x="7607806" y="-42495"/>
              <a:ext cx="577498" cy="756946"/>
              <a:chOff x="7591986" y="-39672"/>
              <a:chExt cx="577498" cy="756946"/>
            </a:xfrm>
          </p:grpSpPr>
          <p:grpSp>
            <p:nvGrpSpPr>
              <p:cNvPr id="113" name="Group 112"/>
              <p:cNvGrpSpPr/>
              <p:nvPr/>
            </p:nvGrpSpPr>
            <p:grpSpPr>
              <a:xfrm rot="5400000">
                <a:off x="7503349" y="53859"/>
                <a:ext cx="754772" cy="569885"/>
                <a:chOff x="4874196" y="5305847"/>
                <a:chExt cx="1101726" cy="831851"/>
              </a:xfrm>
            </p:grpSpPr>
            <p:sp>
              <p:nvSpPr>
                <p:cNvPr id="121"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13"/>
                <p:cNvSpPr>
                  <a:spLocks noEditPoints="1"/>
                </p:cNvSpPr>
                <p:nvPr/>
              </p:nvSpPr>
              <p:spPr bwMode="auto">
                <a:xfrm>
                  <a:off x="4928808" y="5805910"/>
                  <a:ext cx="817563" cy="331788"/>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14"/>
                <p:cNvSpPr>
                  <a:spLocks/>
                </p:cNvSpPr>
                <p:nvPr/>
              </p:nvSpPr>
              <p:spPr bwMode="auto">
                <a:xfrm>
                  <a:off x="5361559" y="5361410"/>
                  <a:ext cx="61436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15"/>
                <p:cNvSpPr>
                  <a:spLocks/>
                </p:cNvSpPr>
                <p:nvPr/>
              </p:nvSpPr>
              <p:spPr bwMode="auto">
                <a:xfrm>
                  <a:off x="5056759" y="5305847"/>
                  <a:ext cx="312738" cy="500063"/>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073">
                      <a:moveTo>
                        <a:pt x="3708" y="0"/>
                      </a:moveTo>
                      <a:lnTo>
                        <a:pt x="0" y="2206"/>
                      </a:lnTo>
                      <a:lnTo>
                        <a:pt x="10359" y="10073"/>
                      </a:lnTo>
                      <a:cubicBezTo>
                        <a:pt x="10359" y="10024"/>
                        <a:pt x="10358" y="9976"/>
                        <a:pt x="10358" y="9927"/>
                      </a:cubicBezTo>
                      <a:lnTo>
                        <a:pt x="3708"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4" name="Group 26"/>
              <p:cNvGrpSpPr>
                <a:grpSpLocks noChangeAspect="1"/>
              </p:cNvGrpSpPr>
              <p:nvPr/>
            </p:nvGrpSpPr>
            <p:grpSpPr bwMode="auto">
              <a:xfrm rot="5400000">
                <a:off x="7502262" y="50052"/>
                <a:ext cx="756946" cy="577498"/>
                <a:chOff x="2482" y="3149"/>
                <a:chExt cx="696" cy="531"/>
              </a:xfrm>
            </p:grpSpPr>
            <p:sp>
              <p:nvSpPr>
                <p:cNvPr id="115"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27"/>
                <p:cNvSpPr>
                  <a:spLocks/>
                </p:cNvSpPr>
                <p:nvPr/>
              </p:nvSpPr>
              <p:spPr bwMode="auto">
                <a:xfrm>
                  <a:off x="2657" y="3466"/>
                  <a:ext cx="135" cy="210"/>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 h="10519">
                      <a:moveTo>
                        <a:pt x="11374" y="0"/>
                      </a:moveTo>
                      <a:cubicBezTo>
                        <a:pt x="7767" y="1935"/>
                        <a:pt x="3611" y="5193"/>
                        <a:pt x="4" y="7128"/>
                      </a:cubicBezTo>
                      <a:cubicBezTo>
                        <a:pt x="-41" y="7269"/>
                        <a:pt x="301" y="7526"/>
                        <a:pt x="256" y="7667"/>
                      </a:cubicBezTo>
                      <a:lnTo>
                        <a:pt x="6766" y="10519"/>
                      </a:lnTo>
                      <a:lnTo>
                        <a:pt x="11374"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28"/>
                <p:cNvSpPr>
                  <a:spLocks/>
                </p:cNvSpPr>
                <p:nvPr/>
              </p:nvSpPr>
              <p:spPr bwMode="auto">
                <a:xfrm>
                  <a:off x="2516" y="3465"/>
                  <a:ext cx="276" cy="131"/>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Lst>
                  <a:ahLst/>
                  <a:cxnLst>
                    <a:cxn ang="0">
                      <a:pos x="connsiteX0" y="connsiteY0"/>
                    </a:cxn>
                    <a:cxn ang="0">
                      <a:pos x="connsiteX1" y="connsiteY1"/>
                    </a:cxn>
                    <a:cxn ang="0">
                      <a:pos x="connsiteX2" y="connsiteY2"/>
                    </a:cxn>
                    <a:cxn ang="0">
                      <a:pos x="connsiteX3" y="connsiteY3"/>
                    </a:cxn>
                  </a:cxnLst>
                  <a:rect l="l" t="t" r="r" b="b"/>
                  <a:pathLst>
                    <a:path w="10795" h="11393">
                      <a:moveTo>
                        <a:pt x="0" y="1393"/>
                      </a:moveTo>
                      <a:lnTo>
                        <a:pt x="0" y="11393"/>
                      </a:lnTo>
                      <a:lnTo>
                        <a:pt x="10795" y="0"/>
                      </a:lnTo>
                      <a:lnTo>
                        <a:pt x="0" y="1393"/>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29"/>
                <p:cNvSpPr>
                  <a:spLocks/>
                </p:cNvSpPr>
                <p:nvPr/>
              </p:nvSpPr>
              <p:spPr bwMode="auto">
                <a:xfrm>
                  <a:off x="2792" y="3301"/>
                  <a:ext cx="386"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30"/>
                <p:cNvSpPr>
                  <a:spLocks/>
                </p:cNvSpPr>
                <p:nvPr/>
              </p:nvSpPr>
              <p:spPr bwMode="auto">
                <a:xfrm>
                  <a:off x="2791" y="3463"/>
                  <a:ext cx="240" cy="135"/>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Lst>
                  <a:ahLst/>
                  <a:cxnLst>
                    <a:cxn ang="0">
                      <a:pos x="connsiteX0" y="connsiteY0"/>
                    </a:cxn>
                    <a:cxn ang="0">
                      <a:pos x="connsiteX1" y="connsiteY1"/>
                    </a:cxn>
                    <a:cxn ang="0">
                      <a:pos x="connsiteX2" y="connsiteY2"/>
                    </a:cxn>
                    <a:cxn ang="0">
                      <a:pos x="connsiteX3" y="connsiteY3"/>
                    </a:cxn>
                  </a:cxnLst>
                  <a:rect l="l" t="t" r="r" b="b"/>
                  <a:pathLst>
                    <a:path w="10384" h="10922">
                      <a:moveTo>
                        <a:pt x="8025" y="10922"/>
                      </a:moveTo>
                      <a:lnTo>
                        <a:pt x="10384" y="6496"/>
                      </a:lnTo>
                      <a:lnTo>
                        <a:pt x="0" y="0"/>
                      </a:lnTo>
                      <a:lnTo>
                        <a:pt x="8025" y="10922"/>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31"/>
                <p:cNvSpPr>
                  <a:spLocks/>
                </p:cNvSpPr>
                <p:nvPr/>
              </p:nvSpPr>
              <p:spPr bwMode="auto">
                <a:xfrm>
                  <a:off x="2672" y="3149"/>
                  <a:ext cx="122" cy="316"/>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Lst>
                  <a:ahLst/>
                  <a:cxnLst>
                    <a:cxn ang="0">
                      <a:pos x="connsiteX0" y="connsiteY0"/>
                    </a:cxn>
                    <a:cxn ang="0">
                      <a:pos x="connsiteX1" y="connsiteY1"/>
                    </a:cxn>
                    <a:cxn ang="0">
                      <a:pos x="connsiteX2" y="connsiteY2"/>
                    </a:cxn>
                    <a:cxn ang="0">
                      <a:pos x="connsiteX3" y="connsiteY3"/>
                    </a:cxn>
                  </a:cxnLst>
                  <a:rect l="l" t="t" r="r" b="b"/>
                  <a:pathLst>
                    <a:path w="10189" h="10073">
                      <a:moveTo>
                        <a:pt x="8832" y="0"/>
                      </a:moveTo>
                      <a:lnTo>
                        <a:pt x="0" y="146"/>
                      </a:lnTo>
                      <a:lnTo>
                        <a:pt x="10188" y="10073"/>
                      </a:lnTo>
                      <a:cubicBezTo>
                        <a:pt x="10244" y="6498"/>
                        <a:pt x="8777" y="3575"/>
                        <a:pt x="8832" y="0"/>
                      </a:cubicBez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131" name="Group 130"/>
          <p:cNvGrpSpPr/>
          <p:nvPr/>
        </p:nvGrpSpPr>
        <p:grpSpPr>
          <a:xfrm rot="6802814">
            <a:off x="4257338" y="375680"/>
            <a:ext cx="1263460" cy="1273287"/>
            <a:chOff x="7365078" y="-182459"/>
            <a:chExt cx="951337" cy="958736"/>
          </a:xfrm>
        </p:grpSpPr>
        <p:grpSp>
          <p:nvGrpSpPr>
            <p:cNvPr id="132" name="Group 4"/>
            <p:cNvGrpSpPr>
              <a:grpSpLocks noChangeAspect="1"/>
            </p:cNvGrpSpPr>
            <p:nvPr/>
          </p:nvGrpSpPr>
          <p:grpSpPr bwMode="auto">
            <a:xfrm rot="5400000">
              <a:off x="7361379" y="-178760"/>
              <a:ext cx="958736" cy="951337"/>
              <a:chOff x="2336" y="3022"/>
              <a:chExt cx="907" cy="900"/>
            </a:xfrm>
          </p:grpSpPr>
          <p:sp>
            <p:nvSpPr>
              <p:cNvPr id="146"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56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65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33" name="Group 132"/>
            <p:cNvGrpSpPr/>
            <p:nvPr/>
          </p:nvGrpSpPr>
          <p:grpSpPr>
            <a:xfrm>
              <a:off x="7607806" y="-42495"/>
              <a:ext cx="577498" cy="756946"/>
              <a:chOff x="7591986" y="-39672"/>
              <a:chExt cx="577498" cy="756946"/>
            </a:xfrm>
          </p:grpSpPr>
          <p:grpSp>
            <p:nvGrpSpPr>
              <p:cNvPr id="134" name="Group 133"/>
              <p:cNvGrpSpPr/>
              <p:nvPr/>
            </p:nvGrpSpPr>
            <p:grpSpPr>
              <a:xfrm rot="5400000">
                <a:off x="7503349" y="53859"/>
                <a:ext cx="754772" cy="569885"/>
                <a:chOff x="4874196" y="5305847"/>
                <a:chExt cx="1101726" cy="831851"/>
              </a:xfrm>
            </p:grpSpPr>
            <p:sp>
              <p:nvSpPr>
                <p:cNvPr id="142"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13"/>
                <p:cNvSpPr>
                  <a:spLocks noEditPoints="1"/>
                </p:cNvSpPr>
                <p:nvPr/>
              </p:nvSpPr>
              <p:spPr bwMode="auto">
                <a:xfrm>
                  <a:off x="4928808" y="5805910"/>
                  <a:ext cx="817563" cy="331788"/>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14"/>
                <p:cNvSpPr>
                  <a:spLocks/>
                </p:cNvSpPr>
                <p:nvPr/>
              </p:nvSpPr>
              <p:spPr bwMode="auto">
                <a:xfrm>
                  <a:off x="5361559" y="5361410"/>
                  <a:ext cx="61436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15"/>
                <p:cNvSpPr>
                  <a:spLocks/>
                </p:cNvSpPr>
                <p:nvPr/>
              </p:nvSpPr>
              <p:spPr bwMode="auto">
                <a:xfrm>
                  <a:off x="5056759" y="5305847"/>
                  <a:ext cx="312738" cy="500063"/>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073">
                      <a:moveTo>
                        <a:pt x="3708" y="0"/>
                      </a:moveTo>
                      <a:lnTo>
                        <a:pt x="0" y="2206"/>
                      </a:lnTo>
                      <a:lnTo>
                        <a:pt x="10359" y="10073"/>
                      </a:lnTo>
                      <a:cubicBezTo>
                        <a:pt x="10359" y="10024"/>
                        <a:pt x="10358" y="9976"/>
                        <a:pt x="10358" y="9927"/>
                      </a:cubicBezTo>
                      <a:lnTo>
                        <a:pt x="3708"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35" name="Group 26"/>
              <p:cNvGrpSpPr>
                <a:grpSpLocks noChangeAspect="1"/>
              </p:cNvGrpSpPr>
              <p:nvPr/>
            </p:nvGrpSpPr>
            <p:grpSpPr bwMode="auto">
              <a:xfrm rot="5400000">
                <a:off x="7502262" y="50052"/>
                <a:ext cx="756946" cy="577498"/>
                <a:chOff x="2482" y="3149"/>
                <a:chExt cx="696" cy="531"/>
              </a:xfrm>
            </p:grpSpPr>
            <p:sp>
              <p:nvSpPr>
                <p:cNvPr id="136"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Freeform 27"/>
                <p:cNvSpPr>
                  <a:spLocks/>
                </p:cNvSpPr>
                <p:nvPr/>
              </p:nvSpPr>
              <p:spPr bwMode="auto">
                <a:xfrm>
                  <a:off x="2657" y="3466"/>
                  <a:ext cx="135" cy="210"/>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 h="10519">
                      <a:moveTo>
                        <a:pt x="11374" y="0"/>
                      </a:moveTo>
                      <a:cubicBezTo>
                        <a:pt x="7767" y="1935"/>
                        <a:pt x="3611" y="5193"/>
                        <a:pt x="4" y="7128"/>
                      </a:cubicBezTo>
                      <a:cubicBezTo>
                        <a:pt x="-41" y="7269"/>
                        <a:pt x="301" y="7526"/>
                        <a:pt x="256" y="7667"/>
                      </a:cubicBezTo>
                      <a:lnTo>
                        <a:pt x="6766" y="10519"/>
                      </a:lnTo>
                      <a:lnTo>
                        <a:pt x="11374"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28"/>
                <p:cNvSpPr>
                  <a:spLocks/>
                </p:cNvSpPr>
                <p:nvPr/>
              </p:nvSpPr>
              <p:spPr bwMode="auto">
                <a:xfrm>
                  <a:off x="2516" y="3465"/>
                  <a:ext cx="276" cy="131"/>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Lst>
                  <a:ahLst/>
                  <a:cxnLst>
                    <a:cxn ang="0">
                      <a:pos x="connsiteX0" y="connsiteY0"/>
                    </a:cxn>
                    <a:cxn ang="0">
                      <a:pos x="connsiteX1" y="connsiteY1"/>
                    </a:cxn>
                    <a:cxn ang="0">
                      <a:pos x="connsiteX2" y="connsiteY2"/>
                    </a:cxn>
                    <a:cxn ang="0">
                      <a:pos x="connsiteX3" y="connsiteY3"/>
                    </a:cxn>
                  </a:cxnLst>
                  <a:rect l="l" t="t" r="r" b="b"/>
                  <a:pathLst>
                    <a:path w="10795" h="11393">
                      <a:moveTo>
                        <a:pt x="0" y="1393"/>
                      </a:moveTo>
                      <a:lnTo>
                        <a:pt x="0" y="11393"/>
                      </a:lnTo>
                      <a:lnTo>
                        <a:pt x="10795" y="0"/>
                      </a:lnTo>
                      <a:lnTo>
                        <a:pt x="0" y="1393"/>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29"/>
                <p:cNvSpPr>
                  <a:spLocks/>
                </p:cNvSpPr>
                <p:nvPr/>
              </p:nvSpPr>
              <p:spPr bwMode="auto">
                <a:xfrm>
                  <a:off x="2792" y="3301"/>
                  <a:ext cx="386"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30"/>
                <p:cNvSpPr>
                  <a:spLocks/>
                </p:cNvSpPr>
                <p:nvPr/>
              </p:nvSpPr>
              <p:spPr bwMode="auto">
                <a:xfrm>
                  <a:off x="2791" y="3463"/>
                  <a:ext cx="240" cy="135"/>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Lst>
                  <a:ahLst/>
                  <a:cxnLst>
                    <a:cxn ang="0">
                      <a:pos x="connsiteX0" y="connsiteY0"/>
                    </a:cxn>
                    <a:cxn ang="0">
                      <a:pos x="connsiteX1" y="connsiteY1"/>
                    </a:cxn>
                    <a:cxn ang="0">
                      <a:pos x="connsiteX2" y="connsiteY2"/>
                    </a:cxn>
                    <a:cxn ang="0">
                      <a:pos x="connsiteX3" y="connsiteY3"/>
                    </a:cxn>
                  </a:cxnLst>
                  <a:rect l="l" t="t" r="r" b="b"/>
                  <a:pathLst>
                    <a:path w="10384" h="10922">
                      <a:moveTo>
                        <a:pt x="8025" y="10922"/>
                      </a:moveTo>
                      <a:lnTo>
                        <a:pt x="10384" y="6496"/>
                      </a:lnTo>
                      <a:lnTo>
                        <a:pt x="0" y="0"/>
                      </a:lnTo>
                      <a:lnTo>
                        <a:pt x="8025" y="10922"/>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Freeform 31"/>
                <p:cNvSpPr>
                  <a:spLocks/>
                </p:cNvSpPr>
                <p:nvPr/>
              </p:nvSpPr>
              <p:spPr bwMode="auto">
                <a:xfrm>
                  <a:off x="2672" y="3149"/>
                  <a:ext cx="122" cy="316"/>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Lst>
                  <a:ahLst/>
                  <a:cxnLst>
                    <a:cxn ang="0">
                      <a:pos x="connsiteX0" y="connsiteY0"/>
                    </a:cxn>
                    <a:cxn ang="0">
                      <a:pos x="connsiteX1" y="connsiteY1"/>
                    </a:cxn>
                    <a:cxn ang="0">
                      <a:pos x="connsiteX2" y="connsiteY2"/>
                    </a:cxn>
                    <a:cxn ang="0">
                      <a:pos x="connsiteX3" y="connsiteY3"/>
                    </a:cxn>
                  </a:cxnLst>
                  <a:rect l="l" t="t" r="r" b="b"/>
                  <a:pathLst>
                    <a:path w="10189" h="10073">
                      <a:moveTo>
                        <a:pt x="8832" y="0"/>
                      </a:moveTo>
                      <a:lnTo>
                        <a:pt x="0" y="146"/>
                      </a:lnTo>
                      <a:lnTo>
                        <a:pt x="10188" y="10073"/>
                      </a:lnTo>
                      <a:cubicBezTo>
                        <a:pt x="10244" y="6498"/>
                        <a:pt x="8777" y="3575"/>
                        <a:pt x="8832" y="0"/>
                      </a:cubicBez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9" name="Group 8"/>
          <p:cNvGrpSpPr/>
          <p:nvPr/>
        </p:nvGrpSpPr>
        <p:grpSpPr>
          <a:xfrm>
            <a:off x="4537594" y="3501008"/>
            <a:ext cx="5234317" cy="3391652"/>
            <a:chOff x="5113095" y="3873912"/>
            <a:chExt cx="4658815" cy="3018747"/>
          </a:xfrm>
        </p:grpSpPr>
        <p:pic>
          <p:nvPicPr>
            <p:cNvPr id="174" name="Picture 17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13095" y="3873912"/>
              <a:ext cx="4658815" cy="3018747"/>
            </a:xfrm>
            <a:prstGeom prst="rect">
              <a:avLst/>
            </a:prstGeom>
          </p:spPr>
        </p:pic>
        <p:grpSp>
          <p:nvGrpSpPr>
            <p:cNvPr id="8" name="Group 7"/>
            <p:cNvGrpSpPr/>
            <p:nvPr/>
          </p:nvGrpSpPr>
          <p:grpSpPr>
            <a:xfrm>
              <a:off x="5703591" y="4001618"/>
              <a:ext cx="3548930" cy="2379710"/>
              <a:chOff x="7030691" y="998444"/>
              <a:chExt cx="4226618" cy="2834129"/>
            </a:xfrm>
          </p:grpSpPr>
          <p:pic>
            <p:nvPicPr>
              <p:cNvPr id="178" name="Picture 17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30691" y="998444"/>
                <a:ext cx="4226618" cy="2834129"/>
              </a:xfrm>
              <a:prstGeom prst="rect">
                <a:avLst/>
              </a:prstGeom>
            </p:spPr>
          </p:pic>
          <p:sp>
            <p:nvSpPr>
              <p:cNvPr id="7" name="Rectangle 6"/>
              <p:cNvSpPr/>
              <p:nvPr/>
            </p:nvSpPr>
            <p:spPr>
              <a:xfrm>
                <a:off x="7078637" y="1257887"/>
                <a:ext cx="1813843" cy="798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9" name="Picture 2" descr="C:\Users\Maya\Copy\Nemesysco\Marketing\Presentation\Nemesysco General Presentations\CR chart.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0490" y="2411878"/>
                <a:ext cx="1791990" cy="1011246"/>
              </a:xfrm>
              <a:prstGeom prst="rect">
                <a:avLst/>
              </a:prstGeom>
              <a:noFill/>
              <a:extLst>
                <a:ext uri="{909E8E84-426E-40DD-AFC4-6F175D3DCCD1}">
                  <a14:hiddenFill xmlns:a14="http://schemas.microsoft.com/office/drawing/2010/main">
                    <a:solidFill>
                      <a:srgbClr val="FFFFFF"/>
                    </a:solidFill>
                  </a14:hiddenFill>
                </a:ext>
              </a:extLst>
            </p:spPr>
          </p:pic>
          <p:pic>
            <p:nvPicPr>
              <p:cNvPr id="177" name="Picture 17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42502" y="1305055"/>
                <a:ext cx="1006844" cy="658710"/>
              </a:xfrm>
              <a:prstGeom prst="rect">
                <a:avLst/>
              </a:prstGeom>
              <a:noFill/>
              <a:ln>
                <a:noFill/>
              </a:ln>
              <a:effectLst/>
            </p:spPr>
          </p:pic>
        </p:grpSp>
      </p:grpSp>
    </p:spTree>
    <p:extLst>
      <p:ext uri="{BB962C8B-B14F-4D97-AF65-F5344CB8AC3E}">
        <p14:creationId xmlns:p14="http://schemas.microsoft.com/office/powerpoint/2010/main" val="2672599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Connector 44"/>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457200" y="335083"/>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l-PL" sz="2800" dirty="0" smtClean="0">
                <a:solidFill>
                  <a:schemeClr val="bg1"/>
                </a:solidFill>
                <a:latin typeface="Century Gothic" panose="020B0502020202020204" pitchFamily="34" charset="0"/>
              </a:rPr>
              <a:t>Ludzkie Emocje</a:t>
            </a:r>
            <a:endParaRPr lang="en-US" sz="2800" dirty="0">
              <a:solidFill>
                <a:schemeClr val="bg1"/>
              </a:solidFill>
              <a:latin typeface="Century Gothic" panose="020B0502020202020204" pitchFamily="34" charset="0"/>
            </a:endParaRPr>
          </a:p>
        </p:txBody>
      </p:sp>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r="18307"/>
          <a:stretch/>
        </p:blipFill>
        <p:spPr>
          <a:xfrm>
            <a:off x="2875883" y="1180456"/>
            <a:ext cx="6268117" cy="5128864"/>
          </a:xfrm>
          <a:prstGeom prst="rect">
            <a:avLst/>
          </a:prstGeom>
        </p:spPr>
      </p:pic>
      <p:sp>
        <p:nvSpPr>
          <p:cNvPr id="47" name="Rectangle 2"/>
          <p:cNvSpPr/>
          <p:nvPr/>
        </p:nvSpPr>
        <p:spPr>
          <a:xfrm>
            <a:off x="-20721" y="1180456"/>
            <a:ext cx="6896977" cy="5151089"/>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0 w 9218687"/>
              <a:gd name="connsiteY0" fmla="*/ 1 h 5128864"/>
              <a:gd name="connsiteX1" fmla="*/ 4453722 w 9218687"/>
              <a:gd name="connsiteY1" fmla="*/ 0 h 5128864"/>
              <a:gd name="connsiteX2" fmla="*/ 9218687 w 9218687"/>
              <a:gd name="connsiteY2" fmla="*/ 5128864 h 5128864"/>
              <a:gd name="connsiteX3" fmla="*/ 93250 w 9218687"/>
              <a:gd name="connsiteY3" fmla="*/ 5118817 h 5128864"/>
              <a:gd name="connsiteX4" fmla="*/ 0 w 9218687"/>
              <a:gd name="connsiteY4" fmla="*/ 1 h 5128864"/>
              <a:gd name="connsiteX0" fmla="*/ 0 w 9218687"/>
              <a:gd name="connsiteY0" fmla="*/ 1 h 5128864"/>
              <a:gd name="connsiteX1" fmla="*/ 4453722 w 9218687"/>
              <a:gd name="connsiteY1" fmla="*/ 0 h 5128864"/>
              <a:gd name="connsiteX2" fmla="*/ 9218687 w 9218687"/>
              <a:gd name="connsiteY2" fmla="*/ 5128864 h 5128864"/>
              <a:gd name="connsiteX3" fmla="*/ 20723 w 9218687"/>
              <a:gd name="connsiteY3" fmla="*/ 5118817 h 5128864"/>
              <a:gd name="connsiteX4" fmla="*/ 0 w 9218687"/>
              <a:gd name="connsiteY4" fmla="*/ 1 h 5128864"/>
              <a:gd name="connsiteX0" fmla="*/ 0 w 9218687"/>
              <a:gd name="connsiteY0" fmla="*/ 1 h 5151089"/>
              <a:gd name="connsiteX1" fmla="*/ 4453722 w 9218687"/>
              <a:gd name="connsiteY1" fmla="*/ 0 h 5151089"/>
              <a:gd name="connsiteX2" fmla="*/ 9218687 w 9218687"/>
              <a:gd name="connsiteY2" fmla="*/ 5128864 h 5151089"/>
              <a:gd name="connsiteX3" fmla="*/ 20723 w 9218687"/>
              <a:gd name="connsiteY3" fmla="*/ 5151089 h 5151089"/>
              <a:gd name="connsiteX4" fmla="*/ 0 w 9218687"/>
              <a:gd name="connsiteY4" fmla="*/ 1 h 5151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8687" h="5151089">
                <a:moveTo>
                  <a:pt x="0" y="1"/>
                </a:moveTo>
                <a:lnTo>
                  <a:pt x="4453722" y="0"/>
                </a:lnTo>
                <a:lnTo>
                  <a:pt x="9218687" y="5128864"/>
                </a:lnTo>
                <a:lnTo>
                  <a:pt x="20723" y="5151089"/>
                </a:lnTo>
                <a:cubicBezTo>
                  <a:pt x="13815" y="3444817"/>
                  <a:pt x="6908" y="1706273"/>
                  <a:pt x="0" y="1"/>
                </a:cubicBezTo>
                <a:close/>
              </a:path>
            </a:pathLst>
          </a:custGeom>
          <a:solidFill>
            <a:srgbClr val="F5F5F5"/>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 name="Content Placeholder 2"/>
          <p:cNvSpPr>
            <a:spLocks noGrp="1"/>
          </p:cNvSpPr>
          <p:nvPr>
            <p:ph idx="1"/>
          </p:nvPr>
        </p:nvSpPr>
        <p:spPr/>
        <p:txBody>
          <a:bodyPr anchor="b">
            <a:noAutofit/>
          </a:bodyPr>
          <a:lstStyle/>
          <a:p>
            <a:pPr marL="0" indent="0">
              <a:spcBef>
                <a:spcPts val="1800"/>
              </a:spcBef>
              <a:buNone/>
            </a:pP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Począwszy od naszych prywatnych relacji po                                                                     zawodowe kontakty, od nauki po sztukę, od                                                             dzieciństwa po starość -                                                                                                                                                           </a:t>
            </a:r>
            <a:r>
              <a:rPr lang="pl-PL" sz="1600" b="1"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zrozumienie ludzkich emocji i motywacji jest                                                                  kluczowym czynnikiem praktycznie w każdym                                                                                           aspekcie naszego życia.</a:t>
            </a:r>
          </a:p>
          <a:p>
            <a:pPr marL="0" indent="0">
              <a:spcBef>
                <a:spcPts val="2400"/>
              </a:spcBef>
              <a:buNone/>
            </a:pP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Im lepiej jesteśmy w stanie rozpoznawać i rozumieć ludzkie                                                  emocje tym lepiej jesteśmy w stanie na nie reagować. </a:t>
            </a:r>
            <a:r>
              <a:rPr lang="en-US"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a:t>
            </a:r>
            <a:endPar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endParaRPr>
          </a:p>
        </p:txBody>
      </p:sp>
      <p:grpSp>
        <p:nvGrpSpPr>
          <p:cNvPr id="18" name="Group 9"/>
          <p:cNvGrpSpPr>
            <a:grpSpLocks noChangeAspect="1"/>
          </p:cNvGrpSpPr>
          <p:nvPr/>
        </p:nvGrpSpPr>
        <p:grpSpPr bwMode="auto">
          <a:xfrm>
            <a:off x="8821327" y="908720"/>
            <a:ext cx="196604" cy="194040"/>
            <a:chOff x="2650" y="1933"/>
            <a:chExt cx="460" cy="454"/>
          </a:xfrm>
        </p:grpSpPr>
        <p:sp>
          <p:nvSpPr>
            <p:cNvPr id="19"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0">
              <a:hlinkClick r:id="rId5"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 name="TextBox 1"/>
          <p:cNvSpPr txBox="1"/>
          <p:nvPr/>
        </p:nvSpPr>
        <p:spPr>
          <a:xfrm>
            <a:off x="266051" y="1934334"/>
            <a:ext cx="5256584" cy="923330"/>
          </a:xfrm>
          <a:prstGeom prst="rect">
            <a:avLst/>
          </a:prstGeom>
          <a:noFill/>
        </p:spPr>
        <p:txBody>
          <a:bodyPr wrap="square" rtlCol="0">
            <a:spAutoFit/>
          </a:bodyPr>
          <a:lstStyle/>
          <a:p>
            <a:r>
              <a:rPr lang="pl-PL" sz="5400" dirty="0" smtClean="0">
                <a:solidFill>
                  <a:srgbClr val="B11117"/>
                </a:solidFill>
                <a:latin typeface="DokChampa" panose="020B0604020202020204" pitchFamily="34" charset="-34"/>
                <a:ea typeface="Ebrima" panose="02000000000000000000" pitchFamily="2" charset="0"/>
                <a:cs typeface="DokChampa" panose="020B0604020202020204" pitchFamily="34" charset="-34"/>
              </a:rPr>
              <a:t>Dla czego</a:t>
            </a:r>
            <a:r>
              <a:rPr lang="en-US" sz="4400" dirty="0" smtClean="0">
                <a:solidFill>
                  <a:srgbClr val="B11117"/>
                </a:solidFill>
                <a:latin typeface="DokChampa" panose="020B0604020202020204" pitchFamily="34" charset="-34"/>
                <a:ea typeface="Ebrima" panose="02000000000000000000" pitchFamily="2" charset="0"/>
                <a:cs typeface="DokChampa" panose="020B0604020202020204" pitchFamily="34" charset="-34"/>
              </a:rPr>
              <a:t>?</a:t>
            </a:r>
            <a:endParaRPr lang="en-US" sz="4400" dirty="0">
              <a:solidFill>
                <a:srgbClr val="B11117"/>
              </a:solidFill>
              <a:latin typeface="DokChampa" panose="020B0604020202020204" pitchFamily="34" charset="-34"/>
              <a:ea typeface="Ebrima" panose="02000000000000000000" pitchFamily="2" charset="0"/>
              <a:cs typeface="DokChampa" panose="020B0604020202020204" pitchFamily="34" charset="-34"/>
            </a:endParaRPr>
          </a:p>
        </p:txBody>
      </p:sp>
      <p:sp>
        <p:nvSpPr>
          <p:cNvPr id="49" name="TextBox 48"/>
          <p:cNvSpPr txBox="1"/>
          <p:nvPr/>
        </p:nvSpPr>
        <p:spPr>
          <a:xfrm>
            <a:off x="7249494" y="2247255"/>
            <a:ext cx="2014048" cy="261610"/>
          </a:xfrm>
          <a:prstGeom prst="rect">
            <a:avLst/>
          </a:prstGeom>
          <a:noFill/>
        </p:spPr>
        <p:txBody>
          <a:bodyPr wrap="square" rtlCol="0">
            <a:spAutoFit/>
          </a:bodyPr>
          <a:lstStyle/>
          <a:p>
            <a:r>
              <a:rPr lang="en-US" sz="1050" dirty="0">
                <a:solidFill>
                  <a:schemeClr val="bg1"/>
                </a:solidFill>
                <a:latin typeface="Century Gothic" panose="020B0502020202020204" pitchFamily="34" charset="0"/>
              </a:rPr>
              <a:t>Confident</a:t>
            </a:r>
          </a:p>
        </p:txBody>
      </p:sp>
      <p:grpSp>
        <p:nvGrpSpPr>
          <p:cNvPr id="51" name="Group 50"/>
          <p:cNvGrpSpPr/>
          <p:nvPr/>
        </p:nvGrpSpPr>
        <p:grpSpPr>
          <a:xfrm rot="14777378">
            <a:off x="7782335" y="2528322"/>
            <a:ext cx="648085" cy="653126"/>
            <a:chOff x="7365078" y="-182459"/>
            <a:chExt cx="951337" cy="958736"/>
          </a:xfrm>
        </p:grpSpPr>
        <p:grpSp>
          <p:nvGrpSpPr>
            <p:cNvPr id="52" name="Group 4"/>
            <p:cNvGrpSpPr>
              <a:grpSpLocks noChangeAspect="1"/>
            </p:cNvGrpSpPr>
            <p:nvPr/>
          </p:nvGrpSpPr>
          <p:grpSpPr bwMode="auto">
            <a:xfrm rot="5400000">
              <a:off x="7361379" y="-178760"/>
              <a:ext cx="958736" cy="951337"/>
              <a:chOff x="2336" y="3022"/>
              <a:chExt cx="907" cy="900"/>
            </a:xfrm>
          </p:grpSpPr>
          <p:sp>
            <p:nvSpPr>
              <p:cNvPr id="66"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56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65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3" name="Group 52"/>
            <p:cNvGrpSpPr/>
            <p:nvPr/>
          </p:nvGrpSpPr>
          <p:grpSpPr>
            <a:xfrm>
              <a:off x="7607806" y="-42495"/>
              <a:ext cx="577498" cy="756946"/>
              <a:chOff x="7591986" y="-39672"/>
              <a:chExt cx="577498" cy="756946"/>
            </a:xfrm>
          </p:grpSpPr>
          <p:grpSp>
            <p:nvGrpSpPr>
              <p:cNvPr id="54" name="Group 53"/>
              <p:cNvGrpSpPr/>
              <p:nvPr/>
            </p:nvGrpSpPr>
            <p:grpSpPr>
              <a:xfrm rot="5400000">
                <a:off x="7503349" y="53859"/>
                <a:ext cx="754772" cy="569885"/>
                <a:chOff x="4874196" y="5305847"/>
                <a:chExt cx="1101726" cy="831851"/>
              </a:xfrm>
            </p:grpSpPr>
            <p:sp>
              <p:nvSpPr>
                <p:cNvPr id="62"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13"/>
                <p:cNvSpPr>
                  <a:spLocks noEditPoints="1"/>
                </p:cNvSpPr>
                <p:nvPr/>
              </p:nvSpPr>
              <p:spPr bwMode="auto">
                <a:xfrm>
                  <a:off x="4928808" y="5805910"/>
                  <a:ext cx="817563" cy="331788"/>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14"/>
                <p:cNvSpPr>
                  <a:spLocks/>
                </p:cNvSpPr>
                <p:nvPr/>
              </p:nvSpPr>
              <p:spPr bwMode="auto">
                <a:xfrm>
                  <a:off x="5361559" y="5361410"/>
                  <a:ext cx="61436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15"/>
                <p:cNvSpPr>
                  <a:spLocks/>
                </p:cNvSpPr>
                <p:nvPr/>
              </p:nvSpPr>
              <p:spPr bwMode="auto">
                <a:xfrm>
                  <a:off x="5056759" y="5305847"/>
                  <a:ext cx="312738" cy="500063"/>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073">
                      <a:moveTo>
                        <a:pt x="3708" y="0"/>
                      </a:moveTo>
                      <a:lnTo>
                        <a:pt x="0" y="2206"/>
                      </a:lnTo>
                      <a:lnTo>
                        <a:pt x="10359" y="10073"/>
                      </a:lnTo>
                      <a:cubicBezTo>
                        <a:pt x="10359" y="10024"/>
                        <a:pt x="10358" y="9976"/>
                        <a:pt x="10358" y="9927"/>
                      </a:cubicBezTo>
                      <a:lnTo>
                        <a:pt x="3708"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5" name="Group 26"/>
              <p:cNvGrpSpPr>
                <a:grpSpLocks noChangeAspect="1"/>
              </p:cNvGrpSpPr>
              <p:nvPr/>
            </p:nvGrpSpPr>
            <p:grpSpPr bwMode="auto">
              <a:xfrm rot="5400000">
                <a:off x="7502262" y="50052"/>
                <a:ext cx="756946" cy="577498"/>
                <a:chOff x="2482" y="3149"/>
                <a:chExt cx="696" cy="531"/>
              </a:xfrm>
            </p:grpSpPr>
            <p:sp>
              <p:nvSpPr>
                <p:cNvPr id="56"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27"/>
                <p:cNvSpPr>
                  <a:spLocks/>
                </p:cNvSpPr>
                <p:nvPr/>
              </p:nvSpPr>
              <p:spPr bwMode="auto">
                <a:xfrm>
                  <a:off x="2657" y="3466"/>
                  <a:ext cx="135" cy="210"/>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 h="10519">
                      <a:moveTo>
                        <a:pt x="11374" y="0"/>
                      </a:moveTo>
                      <a:cubicBezTo>
                        <a:pt x="7767" y="1935"/>
                        <a:pt x="3611" y="5193"/>
                        <a:pt x="4" y="7128"/>
                      </a:cubicBezTo>
                      <a:cubicBezTo>
                        <a:pt x="-41" y="7269"/>
                        <a:pt x="301" y="7526"/>
                        <a:pt x="256" y="7667"/>
                      </a:cubicBezTo>
                      <a:lnTo>
                        <a:pt x="6766" y="10519"/>
                      </a:lnTo>
                      <a:lnTo>
                        <a:pt x="11374"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28"/>
                <p:cNvSpPr>
                  <a:spLocks/>
                </p:cNvSpPr>
                <p:nvPr/>
              </p:nvSpPr>
              <p:spPr bwMode="auto">
                <a:xfrm>
                  <a:off x="2516" y="3465"/>
                  <a:ext cx="276" cy="131"/>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Lst>
                  <a:ahLst/>
                  <a:cxnLst>
                    <a:cxn ang="0">
                      <a:pos x="connsiteX0" y="connsiteY0"/>
                    </a:cxn>
                    <a:cxn ang="0">
                      <a:pos x="connsiteX1" y="connsiteY1"/>
                    </a:cxn>
                    <a:cxn ang="0">
                      <a:pos x="connsiteX2" y="connsiteY2"/>
                    </a:cxn>
                    <a:cxn ang="0">
                      <a:pos x="connsiteX3" y="connsiteY3"/>
                    </a:cxn>
                  </a:cxnLst>
                  <a:rect l="l" t="t" r="r" b="b"/>
                  <a:pathLst>
                    <a:path w="10795" h="11393">
                      <a:moveTo>
                        <a:pt x="0" y="1393"/>
                      </a:moveTo>
                      <a:lnTo>
                        <a:pt x="0" y="11393"/>
                      </a:lnTo>
                      <a:lnTo>
                        <a:pt x="10795" y="0"/>
                      </a:lnTo>
                      <a:lnTo>
                        <a:pt x="0" y="1393"/>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29"/>
                <p:cNvSpPr>
                  <a:spLocks/>
                </p:cNvSpPr>
                <p:nvPr/>
              </p:nvSpPr>
              <p:spPr bwMode="auto">
                <a:xfrm>
                  <a:off x="2792" y="3301"/>
                  <a:ext cx="386"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0"/>
                <p:cNvSpPr>
                  <a:spLocks/>
                </p:cNvSpPr>
                <p:nvPr/>
              </p:nvSpPr>
              <p:spPr bwMode="auto">
                <a:xfrm>
                  <a:off x="2791" y="3463"/>
                  <a:ext cx="240" cy="135"/>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Lst>
                  <a:ahLst/>
                  <a:cxnLst>
                    <a:cxn ang="0">
                      <a:pos x="connsiteX0" y="connsiteY0"/>
                    </a:cxn>
                    <a:cxn ang="0">
                      <a:pos x="connsiteX1" y="connsiteY1"/>
                    </a:cxn>
                    <a:cxn ang="0">
                      <a:pos x="connsiteX2" y="connsiteY2"/>
                    </a:cxn>
                    <a:cxn ang="0">
                      <a:pos x="connsiteX3" y="connsiteY3"/>
                    </a:cxn>
                  </a:cxnLst>
                  <a:rect l="l" t="t" r="r" b="b"/>
                  <a:pathLst>
                    <a:path w="10384" h="10922">
                      <a:moveTo>
                        <a:pt x="8025" y="10922"/>
                      </a:moveTo>
                      <a:lnTo>
                        <a:pt x="10384" y="6496"/>
                      </a:lnTo>
                      <a:lnTo>
                        <a:pt x="0" y="0"/>
                      </a:lnTo>
                      <a:lnTo>
                        <a:pt x="8025" y="10922"/>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1"/>
                <p:cNvSpPr>
                  <a:spLocks/>
                </p:cNvSpPr>
                <p:nvPr/>
              </p:nvSpPr>
              <p:spPr bwMode="auto">
                <a:xfrm>
                  <a:off x="2672" y="3149"/>
                  <a:ext cx="122" cy="316"/>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Lst>
                  <a:ahLst/>
                  <a:cxnLst>
                    <a:cxn ang="0">
                      <a:pos x="connsiteX0" y="connsiteY0"/>
                    </a:cxn>
                    <a:cxn ang="0">
                      <a:pos x="connsiteX1" y="connsiteY1"/>
                    </a:cxn>
                    <a:cxn ang="0">
                      <a:pos x="connsiteX2" y="connsiteY2"/>
                    </a:cxn>
                    <a:cxn ang="0">
                      <a:pos x="connsiteX3" y="connsiteY3"/>
                    </a:cxn>
                  </a:cxnLst>
                  <a:rect l="l" t="t" r="r" b="b"/>
                  <a:pathLst>
                    <a:path w="10189" h="10073">
                      <a:moveTo>
                        <a:pt x="8832" y="0"/>
                      </a:moveTo>
                      <a:lnTo>
                        <a:pt x="0" y="146"/>
                      </a:lnTo>
                      <a:lnTo>
                        <a:pt x="10188" y="10073"/>
                      </a:lnTo>
                      <a:cubicBezTo>
                        <a:pt x="10244" y="6498"/>
                        <a:pt x="8777" y="3575"/>
                        <a:pt x="8832" y="0"/>
                      </a:cubicBez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sp>
        <p:nvSpPr>
          <p:cNvPr id="72" name="TextBox 71"/>
          <p:cNvSpPr txBox="1"/>
          <p:nvPr/>
        </p:nvSpPr>
        <p:spPr>
          <a:xfrm>
            <a:off x="6021072" y="2654219"/>
            <a:ext cx="2014048" cy="261610"/>
          </a:xfrm>
          <a:prstGeom prst="rect">
            <a:avLst/>
          </a:prstGeom>
          <a:noFill/>
        </p:spPr>
        <p:txBody>
          <a:bodyPr wrap="square" rtlCol="0">
            <a:spAutoFit/>
          </a:bodyPr>
          <a:lstStyle/>
          <a:p>
            <a:r>
              <a:rPr lang="en-US" sz="1050" dirty="0">
                <a:solidFill>
                  <a:schemeClr val="bg1"/>
                </a:solidFill>
                <a:latin typeface="Century Gothic" panose="020B0502020202020204" pitchFamily="34" charset="0"/>
              </a:rPr>
              <a:t>Energetic</a:t>
            </a:r>
          </a:p>
        </p:txBody>
      </p:sp>
      <p:grpSp>
        <p:nvGrpSpPr>
          <p:cNvPr id="73" name="Group 72"/>
          <p:cNvGrpSpPr/>
          <p:nvPr/>
        </p:nvGrpSpPr>
        <p:grpSpPr>
          <a:xfrm rot="4013998">
            <a:off x="5927423" y="2933634"/>
            <a:ext cx="648085" cy="653126"/>
            <a:chOff x="7365078" y="-182459"/>
            <a:chExt cx="951337" cy="958736"/>
          </a:xfrm>
        </p:grpSpPr>
        <p:grpSp>
          <p:nvGrpSpPr>
            <p:cNvPr id="74" name="Group 4"/>
            <p:cNvGrpSpPr>
              <a:grpSpLocks noChangeAspect="1"/>
            </p:cNvGrpSpPr>
            <p:nvPr/>
          </p:nvGrpSpPr>
          <p:grpSpPr bwMode="auto">
            <a:xfrm rot="5400000">
              <a:off x="7361379" y="-178760"/>
              <a:ext cx="958736" cy="951337"/>
              <a:chOff x="2336" y="3022"/>
              <a:chExt cx="907" cy="900"/>
            </a:xfrm>
          </p:grpSpPr>
          <p:sp>
            <p:nvSpPr>
              <p:cNvPr id="88"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56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65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75" name="Group 74"/>
            <p:cNvGrpSpPr/>
            <p:nvPr/>
          </p:nvGrpSpPr>
          <p:grpSpPr>
            <a:xfrm>
              <a:off x="7607806" y="-42495"/>
              <a:ext cx="577498" cy="756946"/>
              <a:chOff x="7591986" y="-39672"/>
              <a:chExt cx="577498" cy="756946"/>
            </a:xfrm>
          </p:grpSpPr>
          <p:grpSp>
            <p:nvGrpSpPr>
              <p:cNvPr id="76" name="Group 75"/>
              <p:cNvGrpSpPr/>
              <p:nvPr/>
            </p:nvGrpSpPr>
            <p:grpSpPr>
              <a:xfrm rot="5400000">
                <a:off x="7503349" y="53859"/>
                <a:ext cx="754772" cy="569885"/>
                <a:chOff x="4874196" y="5305847"/>
                <a:chExt cx="1101726" cy="831851"/>
              </a:xfrm>
            </p:grpSpPr>
            <p:sp>
              <p:nvSpPr>
                <p:cNvPr id="84"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13"/>
                <p:cNvSpPr>
                  <a:spLocks noEditPoints="1"/>
                </p:cNvSpPr>
                <p:nvPr/>
              </p:nvSpPr>
              <p:spPr bwMode="auto">
                <a:xfrm>
                  <a:off x="4928808" y="5805910"/>
                  <a:ext cx="817563" cy="331788"/>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14"/>
                <p:cNvSpPr>
                  <a:spLocks/>
                </p:cNvSpPr>
                <p:nvPr/>
              </p:nvSpPr>
              <p:spPr bwMode="auto">
                <a:xfrm>
                  <a:off x="5361559" y="5361410"/>
                  <a:ext cx="61436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15"/>
                <p:cNvSpPr>
                  <a:spLocks/>
                </p:cNvSpPr>
                <p:nvPr/>
              </p:nvSpPr>
              <p:spPr bwMode="auto">
                <a:xfrm>
                  <a:off x="5056759" y="5305847"/>
                  <a:ext cx="312738" cy="500063"/>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073">
                      <a:moveTo>
                        <a:pt x="3708" y="0"/>
                      </a:moveTo>
                      <a:lnTo>
                        <a:pt x="0" y="2206"/>
                      </a:lnTo>
                      <a:lnTo>
                        <a:pt x="10359" y="10073"/>
                      </a:lnTo>
                      <a:cubicBezTo>
                        <a:pt x="10359" y="10024"/>
                        <a:pt x="10358" y="9976"/>
                        <a:pt x="10358" y="9927"/>
                      </a:cubicBezTo>
                      <a:lnTo>
                        <a:pt x="3708"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7" name="Group 26"/>
              <p:cNvGrpSpPr>
                <a:grpSpLocks noChangeAspect="1"/>
              </p:cNvGrpSpPr>
              <p:nvPr/>
            </p:nvGrpSpPr>
            <p:grpSpPr bwMode="auto">
              <a:xfrm rot="5400000">
                <a:off x="7502262" y="50052"/>
                <a:ext cx="756946" cy="577498"/>
                <a:chOff x="2482" y="3149"/>
                <a:chExt cx="696" cy="531"/>
              </a:xfrm>
            </p:grpSpPr>
            <p:sp>
              <p:nvSpPr>
                <p:cNvPr id="78"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27"/>
                <p:cNvSpPr>
                  <a:spLocks/>
                </p:cNvSpPr>
                <p:nvPr/>
              </p:nvSpPr>
              <p:spPr bwMode="auto">
                <a:xfrm>
                  <a:off x="2657" y="3466"/>
                  <a:ext cx="135" cy="210"/>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 h="10519">
                      <a:moveTo>
                        <a:pt x="11374" y="0"/>
                      </a:moveTo>
                      <a:cubicBezTo>
                        <a:pt x="7767" y="1935"/>
                        <a:pt x="3611" y="5193"/>
                        <a:pt x="4" y="7128"/>
                      </a:cubicBezTo>
                      <a:cubicBezTo>
                        <a:pt x="-41" y="7269"/>
                        <a:pt x="301" y="7526"/>
                        <a:pt x="256" y="7667"/>
                      </a:cubicBezTo>
                      <a:lnTo>
                        <a:pt x="6766" y="10519"/>
                      </a:lnTo>
                      <a:lnTo>
                        <a:pt x="11374"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28"/>
                <p:cNvSpPr>
                  <a:spLocks/>
                </p:cNvSpPr>
                <p:nvPr/>
              </p:nvSpPr>
              <p:spPr bwMode="auto">
                <a:xfrm>
                  <a:off x="2516" y="3465"/>
                  <a:ext cx="276" cy="131"/>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Lst>
                  <a:ahLst/>
                  <a:cxnLst>
                    <a:cxn ang="0">
                      <a:pos x="connsiteX0" y="connsiteY0"/>
                    </a:cxn>
                    <a:cxn ang="0">
                      <a:pos x="connsiteX1" y="connsiteY1"/>
                    </a:cxn>
                    <a:cxn ang="0">
                      <a:pos x="connsiteX2" y="connsiteY2"/>
                    </a:cxn>
                    <a:cxn ang="0">
                      <a:pos x="connsiteX3" y="connsiteY3"/>
                    </a:cxn>
                  </a:cxnLst>
                  <a:rect l="l" t="t" r="r" b="b"/>
                  <a:pathLst>
                    <a:path w="10795" h="11393">
                      <a:moveTo>
                        <a:pt x="0" y="1393"/>
                      </a:moveTo>
                      <a:lnTo>
                        <a:pt x="0" y="11393"/>
                      </a:lnTo>
                      <a:lnTo>
                        <a:pt x="10795" y="0"/>
                      </a:lnTo>
                      <a:lnTo>
                        <a:pt x="0" y="1393"/>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29"/>
                <p:cNvSpPr>
                  <a:spLocks/>
                </p:cNvSpPr>
                <p:nvPr/>
              </p:nvSpPr>
              <p:spPr bwMode="auto">
                <a:xfrm>
                  <a:off x="2792" y="3301"/>
                  <a:ext cx="386"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30"/>
                <p:cNvSpPr>
                  <a:spLocks/>
                </p:cNvSpPr>
                <p:nvPr/>
              </p:nvSpPr>
              <p:spPr bwMode="auto">
                <a:xfrm>
                  <a:off x="2791" y="3463"/>
                  <a:ext cx="240" cy="135"/>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Lst>
                  <a:ahLst/>
                  <a:cxnLst>
                    <a:cxn ang="0">
                      <a:pos x="connsiteX0" y="connsiteY0"/>
                    </a:cxn>
                    <a:cxn ang="0">
                      <a:pos x="connsiteX1" y="connsiteY1"/>
                    </a:cxn>
                    <a:cxn ang="0">
                      <a:pos x="connsiteX2" y="connsiteY2"/>
                    </a:cxn>
                    <a:cxn ang="0">
                      <a:pos x="connsiteX3" y="connsiteY3"/>
                    </a:cxn>
                  </a:cxnLst>
                  <a:rect l="l" t="t" r="r" b="b"/>
                  <a:pathLst>
                    <a:path w="10384" h="10922">
                      <a:moveTo>
                        <a:pt x="8025" y="10922"/>
                      </a:moveTo>
                      <a:lnTo>
                        <a:pt x="10384" y="6496"/>
                      </a:lnTo>
                      <a:lnTo>
                        <a:pt x="0" y="0"/>
                      </a:lnTo>
                      <a:lnTo>
                        <a:pt x="8025" y="10922"/>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31"/>
                <p:cNvSpPr>
                  <a:spLocks/>
                </p:cNvSpPr>
                <p:nvPr/>
              </p:nvSpPr>
              <p:spPr bwMode="auto">
                <a:xfrm>
                  <a:off x="2672" y="3149"/>
                  <a:ext cx="122" cy="316"/>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Lst>
                  <a:ahLst/>
                  <a:cxnLst>
                    <a:cxn ang="0">
                      <a:pos x="connsiteX0" y="connsiteY0"/>
                    </a:cxn>
                    <a:cxn ang="0">
                      <a:pos x="connsiteX1" y="connsiteY1"/>
                    </a:cxn>
                    <a:cxn ang="0">
                      <a:pos x="connsiteX2" y="connsiteY2"/>
                    </a:cxn>
                    <a:cxn ang="0">
                      <a:pos x="connsiteX3" y="connsiteY3"/>
                    </a:cxn>
                  </a:cxnLst>
                  <a:rect l="l" t="t" r="r" b="b"/>
                  <a:pathLst>
                    <a:path w="10189" h="10073">
                      <a:moveTo>
                        <a:pt x="8832" y="0"/>
                      </a:moveTo>
                      <a:lnTo>
                        <a:pt x="0" y="146"/>
                      </a:lnTo>
                      <a:lnTo>
                        <a:pt x="10188" y="10073"/>
                      </a:lnTo>
                      <a:cubicBezTo>
                        <a:pt x="10244" y="6498"/>
                        <a:pt x="8777" y="3575"/>
                        <a:pt x="8832" y="0"/>
                      </a:cubicBez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sp>
        <p:nvSpPr>
          <p:cNvPr id="94" name="TextBox 93"/>
          <p:cNvSpPr txBox="1"/>
          <p:nvPr/>
        </p:nvSpPr>
        <p:spPr>
          <a:xfrm>
            <a:off x="4603038" y="2380461"/>
            <a:ext cx="2014048" cy="261610"/>
          </a:xfrm>
          <a:prstGeom prst="rect">
            <a:avLst/>
          </a:prstGeom>
          <a:noFill/>
        </p:spPr>
        <p:txBody>
          <a:bodyPr wrap="square" rtlCol="0">
            <a:spAutoFit/>
          </a:bodyPr>
          <a:lstStyle/>
          <a:p>
            <a:r>
              <a:rPr lang="en-US" sz="1050" dirty="0">
                <a:solidFill>
                  <a:schemeClr val="bg1"/>
                </a:solidFill>
                <a:latin typeface="Century Gothic" panose="020B0502020202020204" pitchFamily="34" charset="0"/>
              </a:rPr>
              <a:t>Thoughtful</a:t>
            </a:r>
          </a:p>
        </p:txBody>
      </p:sp>
      <p:grpSp>
        <p:nvGrpSpPr>
          <p:cNvPr id="95" name="Group 94"/>
          <p:cNvGrpSpPr/>
          <p:nvPr/>
        </p:nvGrpSpPr>
        <p:grpSpPr>
          <a:xfrm rot="6688633">
            <a:off x="5001916" y="2661528"/>
            <a:ext cx="648085" cy="653126"/>
            <a:chOff x="7365078" y="-182459"/>
            <a:chExt cx="951337" cy="958736"/>
          </a:xfrm>
        </p:grpSpPr>
        <p:grpSp>
          <p:nvGrpSpPr>
            <p:cNvPr id="96" name="Group 4"/>
            <p:cNvGrpSpPr>
              <a:grpSpLocks noChangeAspect="1"/>
            </p:cNvGrpSpPr>
            <p:nvPr/>
          </p:nvGrpSpPr>
          <p:grpSpPr bwMode="auto">
            <a:xfrm rot="5400000">
              <a:off x="7361379" y="-178760"/>
              <a:ext cx="958736" cy="951337"/>
              <a:chOff x="2336" y="3022"/>
              <a:chExt cx="907" cy="900"/>
            </a:xfrm>
          </p:grpSpPr>
          <p:sp>
            <p:nvSpPr>
              <p:cNvPr id="110"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56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65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97" name="Group 96"/>
            <p:cNvGrpSpPr/>
            <p:nvPr/>
          </p:nvGrpSpPr>
          <p:grpSpPr>
            <a:xfrm>
              <a:off x="7607806" y="-42495"/>
              <a:ext cx="577498" cy="756946"/>
              <a:chOff x="7591986" y="-39672"/>
              <a:chExt cx="577498" cy="756946"/>
            </a:xfrm>
          </p:grpSpPr>
          <p:grpSp>
            <p:nvGrpSpPr>
              <p:cNvPr id="98" name="Group 97"/>
              <p:cNvGrpSpPr/>
              <p:nvPr/>
            </p:nvGrpSpPr>
            <p:grpSpPr>
              <a:xfrm rot="5400000">
                <a:off x="7503349" y="53859"/>
                <a:ext cx="754772" cy="569885"/>
                <a:chOff x="4874196" y="5305847"/>
                <a:chExt cx="1101726" cy="831851"/>
              </a:xfrm>
            </p:grpSpPr>
            <p:sp>
              <p:nvSpPr>
                <p:cNvPr id="106"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13"/>
                <p:cNvSpPr>
                  <a:spLocks noEditPoints="1"/>
                </p:cNvSpPr>
                <p:nvPr/>
              </p:nvSpPr>
              <p:spPr bwMode="auto">
                <a:xfrm>
                  <a:off x="4928808" y="5805910"/>
                  <a:ext cx="817563" cy="331788"/>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 name="Freeform 14"/>
                <p:cNvSpPr>
                  <a:spLocks/>
                </p:cNvSpPr>
                <p:nvPr/>
              </p:nvSpPr>
              <p:spPr bwMode="auto">
                <a:xfrm>
                  <a:off x="5361559" y="5361410"/>
                  <a:ext cx="61436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 name="Freeform 15"/>
                <p:cNvSpPr>
                  <a:spLocks/>
                </p:cNvSpPr>
                <p:nvPr/>
              </p:nvSpPr>
              <p:spPr bwMode="auto">
                <a:xfrm>
                  <a:off x="5056759" y="5305847"/>
                  <a:ext cx="312738" cy="500063"/>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073">
                      <a:moveTo>
                        <a:pt x="3708" y="0"/>
                      </a:moveTo>
                      <a:lnTo>
                        <a:pt x="0" y="2206"/>
                      </a:lnTo>
                      <a:lnTo>
                        <a:pt x="10359" y="10073"/>
                      </a:lnTo>
                      <a:cubicBezTo>
                        <a:pt x="10359" y="10024"/>
                        <a:pt x="10358" y="9976"/>
                        <a:pt x="10358" y="9927"/>
                      </a:cubicBezTo>
                      <a:lnTo>
                        <a:pt x="3708"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9" name="Group 26"/>
              <p:cNvGrpSpPr>
                <a:grpSpLocks noChangeAspect="1"/>
              </p:cNvGrpSpPr>
              <p:nvPr/>
            </p:nvGrpSpPr>
            <p:grpSpPr bwMode="auto">
              <a:xfrm rot="5400000">
                <a:off x="7502262" y="50052"/>
                <a:ext cx="756946" cy="577498"/>
                <a:chOff x="2482" y="3149"/>
                <a:chExt cx="696" cy="531"/>
              </a:xfrm>
            </p:grpSpPr>
            <p:sp>
              <p:nvSpPr>
                <p:cNvPr id="100"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27"/>
                <p:cNvSpPr>
                  <a:spLocks/>
                </p:cNvSpPr>
                <p:nvPr/>
              </p:nvSpPr>
              <p:spPr bwMode="auto">
                <a:xfrm>
                  <a:off x="2657" y="3466"/>
                  <a:ext cx="135" cy="210"/>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 h="10519">
                      <a:moveTo>
                        <a:pt x="11374" y="0"/>
                      </a:moveTo>
                      <a:cubicBezTo>
                        <a:pt x="7767" y="1935"/>
                        <a:pt x="3611" y="5193"/>
                        <a:pt x="4" y="7128"/>
                      </a:cubicBezTo>
                      <a:cubicBezTo>
                        <a:pt x="-41" y="7269"/>
                        <a:pt x="301" y="7526"/>
                        <a:pt x="256" y="7667"/>
                      </a:cubicBezTo>
                      <a:lnTo>
                        <a:pt x="6766" y="10519"/>
                      </a:lnTo>
                      <a:lnTo>
                        <a:pt x="11374"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28"/>
                <p:cNvSpPr>
                  <a:spLocks/>
                </p:cNvSpPr>
                <p:nvPr/>
              </p:nvSpPr>
              <p:spPr bwMode="auto">
                <a:xfrm>
                  <a:off x="2516" y="3465"/>
                  <a:ext cx="276" cy="131"/>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Lst>
                  <a:ahLst/>
                  <a:cxnLst>
                    <a:cxn ang="0">
                      <a:pos x="connsiteX0" y="connsiteY0"/>
                    </a:cxn>
                    <a:cxn ang="0">
                      <a:pos x="connsiteX1" y="connsiteY1"/>
                    </a:cxn>
                    <a:cxn ang="0">
                      <a:pos x="connsiteX2" y="connsiteY2"/>
                    </a:cxn>
                    <a:cxn ang="0">
                      <a:pos x="connsiteX3" y="connsiteY3"/>
                    </a:cxn>
                  </a:cxnLst>
                  <a:rect l="l" t="t" r="r" b="b"/>
                  <a:pathLst>
                    <a:path w="10795" h="11393">
                      <a:moveTo>
                        <a:pt x="0" y="1393"/>
                      </a:moveTo>
                      <a:lnTo>
                        <a:pt x="0" y="11393"/>
                      </a:lnTo>
                      <a:lnTo>
                        <a:pt x="10795" y="0"/>
                      </a:lnTo>
                      <a:lnTo>
                        <a:pt x="0" y="1393"/>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29"/>
                <p:cNvSpPr>
                  <a:spLocks/>
                </p:cNvSpPr>
                <p:nvPr/>
              </p:nvSpPr>
              <p:spPr bwMode="auto">
                <a:xfrm>
                  <a:off x="2792" y="3301"/>
                  <a:ext cx="386"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30"/>
                <p:cNvSpPr>
                  <a:spLocks/>
                </p:cNvSpPr>
                <p:nvPr/>
              </p:nvSpPr>
              <p:spPr bwMode="auto">
                <a:xfrm>
                  <a:off x="2791" y="3463"/>
                  <a:ext cx="240" cy="135"/>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Lst>
                  <a:ahLst/>
                  <a:cxnLst>
                    <a:cxn ang="0">
                      <a:pos x="connsiteX0" y="connsiteY0"/>
                    </a:cxn>
                    <a:cxn ang="0">
                      <a:pos x="connsiteX1" y="connsiteY1"/>
                    </a:cxn>
                    <a:cxn ang="0">
                      <a:pos x="connsiteX2" y="connsiteY2"/>
                    </a:cxn>
                    <a:cxn ang="0">
                      <a:pos x="connsiteX3" y="connsiteY3"/>
                    </a:cxn>
                  </a:cxnLst>
                  <a:rect l="l" t="t" r="r" b="b"/>
                  <a:pathLst>
                    <a:path w="10384" h="10922">
                      <a:moveTo>
                        <a:pt x="8025" y="10922"/>
                      </a:moveTo>
                      <a:lnTo>
                        <a:pt x="10384" y="6496"/>
                      </a:lnTo>
                      <a:lnTo>
                        <a:pt x="0" y="0"/>
                      </a:lnTo>
                      <a:lnTo>
                        <a:pt x="8025" y="10922"/>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31"/>
                <p:cNvSpPr>
                  <a:spLocks/>
                </p:cNvSpPr>
                <p:nvPr/>
              </p:nvSpPr>
              <p:spPr bwMode="auto">
                <a:xfrm>
                  <a:off x="2672" y="3149"/>
                  <a:ext cx="122" cy="316"/>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Lst>
                  <a:ahLst/>
                  <a:cxnLst>
                    <a:cxn ang="0">
                      <a:pos x="connsiteX0" y="connsiteY0"/>
                    </a:cxn>
                    <a:cxn ang="0">
                      <a:pos x="connsiteX1" y="connsiteY1"/>
                    </a:cxn>
                    <a:cxn ang="0">
                      <a:pos x="connsiteX2" y="connsiteY2"/>
                    </a:cxn>
                    <a:cxn ang="0">
                      <a:pos x="connsiteX3" y="connsiteY3"/>
                    </a:cxn>
                  </a:cxnLst>
                  <a:rect l="l" t="t" r="r" b="b"/>
                  <a:pathLst>
                    <a:path w="10189" h="10073">
                      <a:moveTo>
                        <a:pt x="8832" y="0"/>
                      </a:moveTo>
                      <a:lnTo>
                        <a:pt x="0" y="146"/>
                      </a:lnTo>
                      <a:lnTo>
                        <a:pt x="10188" y="10073"/>
                      </a:lnTo>
                      <a:cubicBezTo>
                        <a:pt x="10244" y="6498"/>
                        <a:pt x="8777" y="3575"/>
                        <a:pt x="8832" y="0"/>
                      </a:cubicBez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cxnSp>
        <p:nvCxnSpPr>
          <p:cNvPr id="117" name="Straight Connector 116"/>
          <p:cNvCxnSpPr/>
          <p:nvPr/>
        </p:nvCxnSpPr>
        <p:spPr>
          <a:xfrm>
            <a:off x="-36512"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5236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5900"/>
                    </a14:imgEffect>
                    <a14:imgEffect>
                      <a14:saturation sat="33000"/>
                    </a14:imgEffect>
                  </a14:imgLayer>
                </a14:imgProps>
              </a:ext>
              <a:ext uri="{28A0092B-C50C-407E-A947-70E740481C1C}">
                <a14:useLocalDpi xmlns:a14="http://schemas.microsoft.com/office/drawing/2010/main" val="0"/>
              </a:ext>
            </a:extLst>
          </a:blip>
          <a:stretch>
            <a:fillRect/>
          </a:stretch>
        </p:blipFill>
        <p:spPr>
          <a:xfrm>
            <a:off x="1484123" y="1194213"/>
            <a:ext cx="7659959" cy="5106639"/>
          </a:xfrm>
          <a:prstGeom prst="rect">
            <a:avLst/>
          </a:prstGeom>
        </p:spPr>
      </p:pic>
      <p:sp>
        <p:nvSpPr>
          <p:cNvPr id="16" name="Rectangle 2"/>
          <p:cNvSpPr/>
          <p:nvPr/>
        </p:nvSpPr>
        <p:spPr>
          <a:xfrm>
            <a:off x="432535" y="1185747"/>
            <a:ext cx="5795649" cy="5145798"/>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0 w 9218687"/>
              <a:gd name="connsiteY0" fmla="*/ 1 h 5128864"/>
              <a:gd name="connsiteX1" fmla="*/ 4453722 w 9218687"/>
              <a:gd name="connsiteY1" fmla="*/ 0 h 5128864"/>
              <a:gd name="connsiteX2" fmla="*/ 9218687 w 9218687"/>
              <a:gd name="connsiteY2" fmla="*/ 5128864 h 5128864"/>
              <a:gd name="connsiteX3" fmla="*/ 93250 w 9218687"/>
              <a:gd name="connsiteY3" fmla="*/ 5118817 h 5128864"/>
              <a:gd name="connsiteX4" fmla="*/ 0 w 9218687"/>
              <a:gd name="connsiteY4" fmla="*/ 1 h 5128864"/>
              <a:gd name="connsiteX0" fmla="*/ 0 w 9218687"/>
              <a:gd name="connsiteY0" fmla="*/ 1 h 5128864"/>
              <a:gd name="connsiteX1" fmla="*/ 4453722 w 9218687"/>
              <a:gd name="connsiteY1" fmla="*/ 0 h 5128864"/>
              <a:gd name="connsiteX2" fmla="*/ 9218687 w 9218687"/>
              <a:gd name="connsiteY2" fmla="*/ 5128864 h 5128864"/>
              <a:gd name="connsiteX3" fmla="*/ 20723 w 9218687"/>
              <a:gd name="connsiteY3" fmla="*/ 5118817 h 5128864"/>
              <a:gd name="connsiteX4" fmla="*/ 0 w 9218687"/>
              <a:gd name="connsiteY4" fmla="*/ 1 h 5128864"/>
              <a:gd name="connsiteX0" fmla="*/ 0 w 9218687"/>
              <a:gd name="connsiteY0" fmla="*/ 1 h 5151089"/>
              <a:gd name="connsiteX1" fmla="*/ 4453722 w 9218687"/>
              <a:gd name="connsiteY1" fmla="*/ 0 h 5151089"/>
              <a:gd name="connsiteX2" fmla="*/ 9218687 w 9218687"/>
              <a:gd name="connsiteY2" fmla="*/ 5128864 h 5151089"/>
              <a:gd name="connsiteX3" fmla="*/ 20723 w 9218687"/>
              <a:gd name="connsiteY3" fmla="*/ 5151089 h 5151089"/>
              <a:gd name="connsiteX4" fmla="*/ 0 w 9218687"/>
              <a:gd name="connsiteY4" fmla="*/ 1 h 5151089"/>
              <a:gd name="connsiteX0" fmla="*/ 0 w 9218687"/>
              <a:gd name="connsiteY0" fmla="*/ 17008 h 5168096"/>
              <a:gd name="connsiteX1" fmla="*/ 3910267 w 9218687"/>
              <a:gd name="connsiteY1" fmla="*/ 0 h 5168096"/>
              <a:gd name="connsiteX2" fmla="*/ 9218687 w 9218687"/>
              <a:gd name="connsiteY2" fmla="*/ 5145871 h 5168096"/>
              <a:gd name="connsiteX3" fmla="*/ 20723 w 9218687"/>
              <a:gd name="connsiteY3" fmla="*/ 5168096 h 5168096"/>
              <a:gd name="connsiteX4" fmla="*/ 0 w 9218687"/>
              <a:gd name="connsiteY4" fmla="*/ 17008 h 5168096"/>
              <a:gd name="connsiteX0" fmla="*/ 0 w 9300205"/>
              <a:gd name="connsiteY0" fmla="*/ 17008 h 5168096"/>
              <a:gd name="connsiteX1" fmla="*/ 3991785 w 9300205"/>
              <a:gd name="connsiteY1" fmla="*/ 0 h 5168096"/>
              <a:gd name="connsiteX2" fmla="*/ 9300205 w 9300205"/>
              <a:gd name="connsiteY2" fmla="*/ 5145871 h 5168096"/>
              <a:gd name="connsiteX3" fmla="*/ 102241 w 9300205"/>
              <a:gd name="connsiteY3" fmla="*/ 5168096 h 5168096"/>
              <a:gd name="connsiteX4" fmla="*/ 0 w 9300205"/>
              <a:gd name="connsiteY4" fmla="*/ 17008 h 5168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0205" h="5168096">
                <a:moveTo>
                  <a:pt x="0" y="17008"/>
                </a:moveTo>
                <a:lnTo>
                  <a:pt x="3991785" y="0"/>
                </a:lnTo>
                <a:lnTo>
                  <a:pt x="9300205" y="5145871"/>
                </a:lnTo>
                <a:lnTo>
                  <a:pt x="102241" y="5168096"/>
                </a:lnTo>
                <a:cubicBezTo>
                  <a:pt x="95333" y="3461824"/>
                  <a:pt x="6908" y="1723280"/>
                  <a:pt x="0" y="17008"/>
                </a:cubicBezTo>
                <a:close/>
              </a:path>
            </a:pathLst>
          </a:custGeom>
          <a:solidFill>
            <a:srgbClr val="F5F5F5"/>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1" name="Title 1"/>
          <p:cNvSpPr txBox="1">
            <a:spLocks/>
          </p:cNvSpPr>
          <p:nvPr/>
        </p:nvSpPr>
        <p:spPr>
          <a:xfrm>
            <a:off x="446856" y="18864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l-PL" sz="2800" dirty="0" smtClean="0">
                <a:solidFill>
                  <a:prstClr val="white"/>
                </a:solidFill>
                <a:latin typeface="Century Gothic" panose="020B0502020202020204" pitchFamily="34" charset="0"/>
              </a:rPr>
              <a:t>Analiza Głosu</a:t>
            </a:r>
            <a:endParaRPr lang="en-US" sz="2800" dirty="0">
              <a:solidFill>
                <a:prstClr val="white"/>
              </a:solidFill>
              <a:latin typeface="Century Gothic" panose="020B0502020202020204" pitchFamily="34" charset="0"/>
            </a:endParaRPr>
          </a:p>
        </p:txBody>
      </p:sp>
      <p:sp>
        <p:nvSpPr>
          <p:cNvPr id="3" name="Content Placeholder 2"/>
          <p:cNvSpPr>
            <a:spLocks noGrp="1"/>
          </p:cNvSpPr>
          <p:nvPr>
            <p:ph idx="1"/>
          </p:nvPr>
        </p:nvSpPr>
        <p:spPr>
          <a:xfrm>
            <a:off x="241176" y="1346711"/>
            <a:ext cx="8435280" cy="4818593"/>
          </a:xfrm>
        </p:spPr>
        <p:txBody>
          <a:bodyPr anchor="b">
            <a:noAutofit/>
          </a:bodyPr>
          <a:lstStyle/>
          <a:p>
            <a:pPr marL="179387" indent="0">
              <a:spcBef>
                <a:spcPts val="600"/>
              </a:spcBef>
              <a:buClr>
                <a:srgbClr val="B11117"/>
              </a:buClr>
              <a:buNone/>
            </a:pPr>
            <a:r>
              <a:rPr lang="pl-PL" sz="18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Cały czas analizujemy głos</a:t>
            </a:r>
            <a:r>
              <a:rPr lang="en-US" sz="18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t>
            </a:r>
            <a:endParaRPr lang="en-US" sz="18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marL="355600" indent="-177800">
              <a:spcBef>
                <a:spcPts val="1200"/>
              </a:spcBef>
              <a:buClr>
                <a:srgbClr val="B11117"/>
              </a:buClr>
            </a:pPr>
            <a:r>
              <a:rPr lang="pl-PL" sz="18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Analizujemy głos by zrozumieć co się do                                                                  nas mówi</a:t>
            </a:r>
            <a:endParaRPr lang="en-US" sz="18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marL="355600" indent="-177800">
              <a:spcBef>
                <a:spcPts val="600"/>
              </a:spcBef>
              <a:buClr>
                <a:srgbClr val="B11117"/>
              </a:buClr>
            </a:pPr>
            <a:r>
              <a:rPr lang="pl-PL" sz="18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Analizujemy głos aby rozpoznać osoby</a:t>
            </a:r>
            <a:endParaRPr lang="en-US" sz="18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marL="355600" indent="-177800">
              <a:lnSpc>
                <a:spcPts val="1400"/>
              </a:lnSpc>
              <a:spcBef>
                <a:spcPts val="1800"/>
              </a:spcBef>
              <a:buClr>
                <a:srgbClr val="B11117"/>
              </a:buClr>
            </a:pPr>
            <a:r>
              <a:rPr lang="pl-PL" sz="18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Analizujemy głosu dla </a:t>
            </a:r>
            <a:r>
              <a:rPr lang="en-US" sz="18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t>
            </a:r>
            <a:r>
              <a:rPr lang="pl-PL" sz="18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detekcji emocji</a:t>
            </a:r>
            <a:r>
              <a:rPr lang="en-US" sz="18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      </a:t>
            </a:r>
            <a:endParaRPr lang="en-US" sz="16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45" name="Straight Connector 44"/>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23828" y="2852936"/>
            <a:ext cx="8552628" cy="1077218"/>
          </a:xfrm>
          <a:prstGeom prst="rect">
            <a:avLst/>
          </a:prstGeom>
          <a:noFill/>
        </p:spPr>
        <p:txBody>
          <a:bodyPr wrap="square" rtlCol="0">
            <a:spAutoFit/>
          </a:bodyPr>
          <a:lstStyle/>
          <a:p>
            <a:pPr marL="179388">
              <a:spcBef>
                <a:spcPts val="4200"/>
              </a:spcBef>
            </a:pPr>
            <a:r>
              <a:rPr lang="pl-PL" sz="3200" dirty="0" smtClean="0">
                <a:solidFill>
                  <a:srgbClr val="B11117"/>
                </a:solidFill>
                <a:latin typeface="DokChampa" panose="020B0604020202020204" pitchFamily="34" charset="-34"/>
                <a:ea typeface="Ebrima" panose="02000000000000000000" pitchFamily="2" charset="0"/>
                <a:cs typeface="DokChampa" panose="020B0604020202020204" pitchFamily="34" charset="-34"/>
              </a:rPr>
              <a:t>Analiza głosu</a:t>
            </a:r>
            <a:r>
              <a:rPr lang="en-US" sz="3200" dirty="0">
                <a:solidFill>
                  <a:srgbClr val="B11117"/>
                </a:solidFill>
                <a:latin typeface="DokChampa" panose="020B0604020202020204" pitchFamily="34" charset="-34"/>
                <a:ea typeface="Ebrima" panose="02000000000000000000" pitchFamily="2" charset="0"/>
                <a:cs typeface="DokChampa" panose="020B0604020202020204" pitchFamily="34" charset="-34"/>
              </a:rPr>
              <a:t/>
            </a:r>
            <a:br>
              <a:rPr lang="en-US" sz="3200" dirty="0">
                <a:solidFill>
                  <a:srgbClr val="B11117"/>
                </a:solidFill>
                <a:latin typeface="DokChampa" panose="020B0604020202020204" pitchFamily="34" charset="-34"/>
                <a:ea typeface="Ebrima" panose="02000000000000000000" pitchFamily="2" charset="0"/>
                <a:cs typeface="DokChampa" panose="020B0604020202020204" pitchFamily="34" charset="-34"/>
              </a:rPr>
            </a:br>
            <a:r>
              <a:rPr lang="pl-PL" sz="3200" dirty="0" smtClean="0">
                <a:solidFill>
                  <a:srgbClr val="B11117"/>
                </a:solidFill>
                <a:latin typeface="DokChampa" panose="020B0604020202020204" pitchFamily="34" charset="-34"/>
                <a:ea typeface="Ebrima" panose="02000000000000000000" pitchFamily="2" charset="0"/>
                <a:cs typeface="DokChampa" panose="020B0604020202020204" pitchFamily="34" charset="-34"/>
              </a:rPr>
              <a:t>codzienna praktyka</a:t>
            </a:r>
            <a:r>
              <a:rPr lang="en-US" sz="3200" dirty="0" smtClean="0">
                <a:solidFill>
                  <a:srgbClr val="B11117"/>
                </a:solidFill>
                <a:latin typeface="DokChampa" panose="020B0604020202020204" pitchFamily="34" charset="-34"/>
                <a:ea typeface="Ebrima" panose="02000000000000000000" pitchFamily="2" charset="0"/>
                <a:cs typeface="DokChampa" panose="020B0604020202020204" pitchFamily="34" charset="-34"/>
              </a:rPr>
              <a:t>…</a:t>
            </a:r>
            <a:endParaRPr lang="en-US" sz="3200" dirty="0">
              <a:solidFill>
                <a:srgbClr val="B11117"/>
              </a:solidFill>
              <a:latin typeface="DokChampa" panose="020B0604020202020204" pitchFamily="34" charset="-34"/>
              <a:ea typeface="Ebrima" panose="02000000000000000000" pitchFamily="2" charset="0"/>
              <a:cs typeface="DokChampa" panose="020B0604020202020204" pitchFamily="34" charset="-34"/>
            </a:endParaRPr>
          </a:p>
        </p:txBody>
      </p:sp>
      <p:grpSp>
        <p:nvGrpSpPr>
          <p:cNvPr id="14" name="Group 9"/>
          <p:cNvGrpSpPr>
            <a:grpSpLocks noChangeAspect="1"/>
          </p:cNvGrpSpPr>
          <p:nvPr/>
        </p:nvGrpSpPr>
        <p:grpSpPr bwMode="auto">
          <a:xfrm>
            <a:off x="8821327" y="908720"/>
            <a:ext cx="196604" cy="194040"/>
            <a:chOff x="2650" y="1933"/>
            <a:chExt cx="460" cy="454"/>
          </a:xfrm>
        </p:grpSpPr>
        <p:sp>
          <p:nvSpPr>
            <p:cNvPr id="17"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a:hlinkClick r:id="rId5"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781654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457200" y="18864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chemeClr val="bg1"/>
                </a:solidFill>
                <a:latin typeface="Century Gothic" panose="020B0502020202020204" pitchFamily="34" charset="0"/>
              </a:rPr>
              <a:t>Voice Analysis</a:t>
            </a:r>
          </a:p>
        </p:txBody>
      </p:sp>
      <p:sp>
        <p:nvSpPr>
          <p:cNvPr id="3" name="Content Placeholder 2"/>
          <p:cNvSpPr>
            <a:spLocks noGrp="1"/>
          </p:cNvSpPr>
          <p:nvPr>
            <p:ph idx="1"/>
          </p:nvPr>
        </p:nvSpPr>
        <p:spPr/>
        <p:txBody>
          <a:bodyPr anchor="b">
            <a:noAutofit/>
          </a:bodyPr>
          <a:lstStyle/>
          <a:p>
            <a:pPr marL="180975" indent="0">
              <a:lnSpc>
                <a:spcPts val="1400"/>
              </a:lnSpc>
              <a:spcBef>
                <a:spcPts val="1800"/>
              </a:spcBef>
              <a:buClr>
                <a:srgbClr val="B11117"/>
              </a:buClr>
              <a:buNone/>
            </a:pPr>
            <a:r>
              <a:rPr lang="en-US" sz="20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      </a:t>
            </a:r>
            <a:endParaRPr lang="en-US" sz="18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45" name="Straight Connector 44"/>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35496" y="2780923"/>
            <a:ext cx="9059537" cy="2939266"/>
          </a:xfrm>
          <a:prstGeom prst="rect">
            <a:avLst/>
          </a:prstGeom>
          <a:noFill/>
        </p:spPr>
        <p:txBody>
          <a:bodyPr wrap="square" rtlCol="0">
            <a:spAutoFit/>
          </a:bodyPr>
          <a:lstStyle/>
          <a:p>
            <a:pPr marL="179388" indent="0" algn="ctr">
              <a:spcBef>
                <a:spcPts val="4200"/>
              </a:spcBef>
              <a:buNone/>
            </a:pPr>
            <a:r>
              <a:rPr lang="pl-PL" sz="4400" dirty="0" smtClean="0">
                <a:solidFill>
                  <a:srgbClr val="B11117"/>
                </a:solidFill>
                <a:latin typeface="DokChampa" panose="020B0604020202020204" pitchFamily="34" charset="-34"/>
                <a:ea typeface="Ebrima" panose="02000000000000000000" pitchFamily="2" charset="0"/>
                <a:cs typeface="DokChampa" panose="020B0604020202020204" pitchFamily="34" charset="-34"/>
              </a:rPr>
              <a:t>Technologia </a:t>
            </a:r>
            <a:r>
              <a:rPr lang="en-US" sz="4400" dirty="0" err="1" smtClean="0">
                <a:solidFill>
                  <a:srgbClr val="B11117"/>
                </a:solidFill>
                <a:latin typeface="DokChampa" panose="020B0604020202020204" pitchFamily="34" charset="-34"/>
                <a:ea typeface="Ebrima" panose="02000000000000000000" pitchFamily="2" charset="0"/>
                <a:cs typeface="DokChampa" panose="020B0604020202020204" pitchFamily="34" charset="-34"/>
              </a:rPr>
              <a:t>Nemesysco</a:t>
            </a:r>
            <a:r>
              <a:rPr lang="pl-PL" sz="4400" dirty="0" smtClean="0">
                <a:solidFill>
                  <a:srgbClr val="B11117"/>
                </a:solidFill>
                <a:latin typeface="DokChampa" panose="020B0604020202020204" pitchFamily="34" charset="-34"/>
                <a:ea typeface="Ebrima" panose="02000000000000000000" pitchFamily="2" charset="0"/>
                <a:cs typeface="DokChampa" panose="020B0604020202020204" pitchFamily="34" charset="-34"/>
              </a:rPr>
              <a:t> </a:t>
            </a:r>
            <a:r>
              <a:rPr lang="en-US" sz="4400" dirty="0" smtClean="0">
                <a:solidFill>
                  <a:srgbClr val="B11117"/>
                </a:solidFill>
                <a:latin typeface="DokChampa" panose="020B0604020202020204" pitchFamily="34" charset="-34"/>
                <a:ea typeface="Ebrima" panose="02000000000000000000" pitchFamily="2" charset="0"/>
                <a:cs typeface="DokChampa" panose="020B0604020202020204" pitchFamily="34" charset="-34"/>
              </a:rPr>
              <a:t>(</a:t>
            </a:r>
            <a:r>
              <a:rPr lang="en-US" sz="4400" dirty="0">
                <a:solidFill>
                  <a:srgbClr val="B11117"/>
                </a:solidFill>
                <a:latin typeface="DokChampa" panose="020B0604020202020204" pitchFamily="34" charset="-34"/>
                <a:ea typeface="Ebrima" panose="02000000000000000000" pitchFamily="2" charset="0"/>
                <a:cs typeface="DokChampa" panose="020B0604020202020204" pitchFamily="34" charset="-34"/>
              </a:rPr>
              <a:t>LVA</a:t>
            </a:r>
            <a:r>
              <a:rPr lang="en-US" sz="2400" baseline="70000" dirty="0">
                <a:solidFill>
                  <a:srgbClr val="B11117"/>
                </a:solidFill>
                <a:latin typeface="DokChampa" panose="020B0604020202020204" pitchFamily="34" charset="-34"/>
                <a:ea typeface="Ebrima" panose="02000000000000000000" pitchFamily="2" charset="0"/>
                <a:cs typeface="DokChampa" panose="020B0604020202020204" pitchFamily="34" charset="-34"/>
              </a:rPr>
              <a:t>™</a:t>
            </a:r>
            <a:r>
              <a:rPr lang="en-US" sz="4400" dirty="0">
                <a:solidFill>
                  <a:srgbClr val="B11117"/>
                </a:solidFill>
                <a:latin typeface="DokChampa" panose="020B0604020202020204" pitchFamily="34" charset="-34"/>
                <a:ea typeface="Ebrima" panose="02000000000000000000" pitchFamily="2" charset="0"/>
                <a:cs typeface="DokChampa" panose="020B0604020202020204" pitchFamily="34" charset="-34"/>
              </a:rPr>
              <a:t>) </a:t>
            </a:r>
            <a:r>
              <a:rPr lang="pl-PL" sz="4400" dirty="0" smtClean="0">
                <a:solidFill>
                  <a:srgbClr val="B11117"/>
                </a:solidFill>
                <a:latin typeface="DokChampa" panose="020B0604020202020204" pitchFamily="34" charset="-34"/>
                <a:ea typeface="Ebrima" panose="02000000000000000000" pitchFamily="2" charset="0"/>
                <a:cs typeface="DokChampa" panose="020B0604020202020204" pitchFamily="34" charset="-34"/>
              </a:rPr>
              <a:t>analizuje wyłącznie </a:t>
            </a:r>
            <a:r>
              <a:rPr lang="en-US" sz="4400" dirty="0" smtClean="0">
                <a:solidFill>
                  <a:srgbClr val="B11117"/>
                </a:solidFill>
                <a:latin typeface="DokChampa" panose="020B0604020202020204" pitchFamily="34" charset="-34"/>
                <a:ea typeface="Ebrima" panose="02000000000000000000" pitchFamily="2" charset="0"/>
                <a:cs typeface="DokChampa" panose="020B0604020202020204" pitchFamily="34" charset="-34"/>
              </a:rPr>
              <a:t>“</a:t>
            </a:r>
            <a:r>
              <a:rPr lang="pl-PL" sz="4400" dirty="0">
                <a:solidFill>
                  <a:srgbClr val="B11117"/>
                </a:solidFill>
                <a:latin typeface="DokChampa" panose="020B0604020202020204" pitchFamily="34" charset="-34"/>
                <a:ea typeface="Ebrima" panose="02000000000000000000" pitchFamily="2" charset="0"/>
                <a:cs typeface="DokChampa" panose="020B0604020202020204" pitchFamily="34" charset="-34"/>
              </a:rPr>
              <a:t>F</a:t>
            </a:r>
            <a:r>
              <a:rPr lang="pl-PL" sz="4400" dirty="0" smtClean="0">
                <a:solidFill>
                  <a:srgbClr val="B11117"/>
                </a:solidFill>
                <a:latin typeface="DokChampa" panose="020B0604020202020204" pitchFamily="34" charset="-34"/>
                <a:ea typeface="Ebrima" panose="02000000000000000000" pitchFamily="2" charset="0"/>
                <a:cs typeface="DokChampa" panose="020B0604020202020204" pitchFamily="34" charset="-34"/>
              </a:rPr>
              <a:t>aktyczne Emocje”</a:t>
            </a:r>
            <a:r>
              <a:rPr lang="en-US" sz="4400" dirty="0" smtClean="0">
                <a:solidFill>
                  <a:srgbClr val="B11117"/>
                </a:solidFill>
                <a:latin typeface="DokChampa" panose="020B0604020202020204" pitchFamily="34" charset="-34"/>
                <a:ea typeface="Ebrima" panose="02000000000000000000" pitchFamily="2" charset="0"/>
                <a:cs typeface="DokChampa" panose="020B0604020202020204" pitchFamily="34" charset="-34"/>
              </a:rPr>
              <a:t>*.</a:t>
            </a:r>
            <a:endParaRPr lang="en-US" sz="4400" dirty="0">
              <a:solidFill>
                <a:srgbClr val="B11117"/>
              </a:solidFill>
              <a:latin typeface="DokChampa" panose="020B0604020202020204" pitchFamily="34" charset="-34"/>
              <a:ea typeface="Ebrima" panose="02000000000000000000" pitchFamily="2" charset="0"/>
              <a:cs typeface="DokChampa" panose="020B0604020202020204" pitchFamily="34" charset="-34"/>
            </a:endParaRPr>
          </a:p>
          <a:p>
            <a:pPr marL="179388" indent="0" algn="ctr">
              <a:spcBef>
                <a:spcPts val="4200"/>
              </a:spcBef>
              <a:buNone/>
            </a:pPr>
            <a:r>
              <a:rPr lang="en-US"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 </a:t>
            </a:r>
            <a:r>
              <a:rPr lang="pl-PL"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Jedyny zakres analizy głosu gdzie komputer radzi sobie lepiej niż człowiek</a:t>
            </a:r>
            <a:r>
              <a:rPr lang="en-US"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t>
            </a:r>
            <a:endParaRPr lang="en-US"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2" name="מלבן 1"/>
          <p:cNvSpPr/>
          <p:nvPr/>
        </p:nvSpPr>
        <p:spPr>
          <a:xfrm>
            <a:off x="539552" y="2260673"/>
            <a:ext cx="8136904" cy="369332"/>
          </a:xfrm>
          <a:prstGeom prst="rect">
            <a:avLst/>
          </a:prstGeom>
        </p:spPr>
        <p:txBody>
          <a:bodyPr wrap="square">
            <a:spAutoFit/>
          </a:bodyPr>
          <a:lstStyle/>
          <a:p>
            <a:pPr marL="179388" indent="0">
              <a:spcBef>
                <a:spcPts val="4200"/>
              </a:spcBef>
              <a:buNone/>
            </a:pPr>
            <a:r>
              <a:rPr lang="pl-PL" b="1"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Technologia </a:t>
            </a:r>
            <a:r>
              <a:rPr lang="en-US" b="1" dirty="0" err="1"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Nemesysco’s</a:t>
            </a:r>
            <a:r>
              <a:rPr lang="en-US" b="1"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 </a:t>
            </a:r>
            <a:r>
              <a:rPr lang="pl-PL" b="1"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nie analizuje tego co mówisz  lub kim jesteś</a:t>
            </a:r>
            <a:r>
              <a:rPr lang="en-US" b="1"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t>
            </a:r>
            <a:endParaRPr lang="en-US" b="1"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p:txBody>
      </p:sp>
      <p:grpSp>
        <p:nvGrpSpPr>
          <p:cNvPr id="14" name="Group 9"/>
          <p:cNvGrpSpPr>
            <a:grpSpLocks noChangeAspect="1"/>
          </p:cNvGrpSpPr>
          <p:nvPr/>
        </p:nvGrpSpPr>
        <p:grpSpPr bwMode="auto">
          <a:xfrm>
            <a:off x="8821327" y="908720"/>
            <a:ext cx="196604" cy="194040"/>
            <a:chOff x="2650" y="1933"/>
            <a:chExt cx="460" cy="454"/>
          </a:xfrm>
        </p:grpSpPr>
        <p:sp>
          <p:nvSpPr>
            <p:cNvPr id="15"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0">
              <a:hlinkClick r:id="rId3"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835648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2929508"/>
            <a:ext cx="3800425" cy="2486361"/>
          </a:xfrm>
          <a:prstGeom prst="rect">
            <a:avLst/>
          </a:prstGeom>
          <a:noFill/>
          <a:ln>
            <a:noFill/>
          </a:ln>
          <a:effectLst>
            <a:outerShdw blurRad="50800" dist="38100" dir="2700000" algn="tl" rotWithShape="0">
              <a:prstClr val="black">
                <a:alpha val="40000"/>
              </a:prstClr>
            </a:outerShdw>
          </a:effectLst>
        </p:spPr>
      </p:pic>
      <p:cxnSp>
        <p:nvCxnSpPr>
          <p:cNvPr id="45" name="Straight Connector 44"/>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457200" y="18864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l-PL" sz="2800" dirty="0" smtClean="0">
                <a:solidFill>
                  <a:schemeClr val="bg1"/>
                </a:solidFill>
                <a:latin typeface="Century Gothic" panose="020B0502020202020204" pitchFamily="34" charset="0"/>
              </a:rPr>
              <a:t>Diament Emocjonalny</a:t>
            </a:r>
            <a:r>
              <a:rPr lang="en-US" sz="1600" baseline="90000" dirty="0" smtClean="0">
                <a:solidFill>
                  <a:schemeClr val="bg1"/>
                </a:solidFill>
                <a:latin typeface="Century Gothic" panose="020B0502020202020204" pitchFamily="34" charset="0"/>
              </a:rPr>
              <a:t>™</a:t>
            </a:r>
            <a:endParaRPr lang="en-US" sz="2800" baseline="90000" dirty="0">
              <a:solidFill>
                <a:schemeClr val="bg1"/>
              </a:solidFill>
              <a:latin typeface="Century Gothic" panose="020B0502020202020204" pitchFamily="34" charset="0"/>
            </a:endParaRPr>
          </a:p>
        </p:txBody>
      </p:sp>
      <p:sp>
        <p:nvSpPr>
          <p:cNvPr id="14" name="Content Placeholder 2"/>
          <p:cNvSpPr txBox="1">
            <a:spLocks/>
          </p:cNvSpPr>
          <p:nvPr/>
        </p:nvSpPr>
        <p:spPr>
          <a:xfrm>
            <a:off x="5436096" y="3212976"/>
            <a:ext cx="3236192" cy="2376264"/>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1200"/>
              </a:spcBef>
              <a:buClr>
                <a:srgbClr val="B11117"/>
              </a:buClr>
              <a:buSzPct val="130000"/>
              <a:buFont typeface="Wingdings" panose="05000000000000000000" pitchFamily="2" charset="2"/>
              <a:buChar char="ü"/>
            </a:pPr>
            <a:r>
              <a:rPr lang="en-US" sz="14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Based on Nemesysco’s proprietary Layered Voice Analysis readings</a:t>
            </a:r>
          </a:p>
          <a:p>
            <a:pPr>
              <a:spcBef>
                <a:spcPts val="1200"/>
              </a:spcBef>
              <a:buClr>
                <a:srgbClr val="B11117"/>
              </a:buClr>
              <a:buSzPct val="130000"/>
              <a:buFont typeface="Wingdings" panose="05000000000000000000" pitchFamily="2" charset="2"/>
              <a:buChar char="ü"/>
            </a:pPr>
            <a:r>
              <a:rPr lang="en-US" sz="14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Clear and friendly graphical display of one’s complex emotional state</a:t>
            </a:r>
          </a:p>
          <a:p>
            <a:pPr>
              <a:spcBef>
                <a:spcPts val="1200"/>
              </a:spcBef>
              <a:buClr>
                <a:srgbClr val="B11117"/>
              </a:buClr>
              <a:buSzPct val="130000"/>
              <a:buFont typeface="Wingdings" panose="05000000000000000000" pitchFamily="2" charset="2"/>
              <a:buChar char="ü"/>
            </a:pPr>
            <a:r>
              <a:rPr lang="en-US" sz="14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Can display both real-time dynamic analysis and a steady state (emotional profile)</a:t>
            </a:r>
          </a:p>
          <a:p>
            <a:pPr>
              <a:spcBef>
                <a:spcPts val="1200"/>
              </a:spcBef>
              <a:buClr>
                <a:srgbClr val="B11117"/>
              </a:buClr>
              <a:buFont typeface="BN Combination" panose="00000400000000000000" pitchFamily="2" charset="0"/>
              <a:buChar char="J"/>
            </a:pPr>
            <a:endParaRPr lang="en-US" sz="1200" dirty="0">
              <a:solidFill>
                <a:schemeClr val="tx1">
                  <a:lumMod val="50000"/>
                  <a:lumOff val="50000"/>
                </a:schemeClr>
              </a:solidFill>
            </a:endParaRPr>
          </a:p>
        </p:txBody>
      </p:sp>
      <p:sp>
        <p:nvSpPr>
          <p:cNvPr id="50" name="Rectangle 49"/>
          <p:cNvSpPr/>
          <p:nvPr/>
        </p:nvSpPr>
        <p:spPr>
          <a:xfrm>
            <a:off x="6250595" y="6309321"/>
            <a:ext cx="2893405" cy="548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p:cNvPicPr>
            <a:picLocks noChangeAspect="1"/>
          </p:cNvPicPr>
          <p:nvPr/>
        </p:nvPicPr>
        <p:blipFill rotWithShape="1">
          <a:blip r:embed="rId4" cstate="print">
            <a:extLst>
              <a:ext uri="{28A0092B-C50C-407E-A947-70E740481C1C}">
                <a14:useLocalDpi xmlns:a14="http://schemas.microsoft.com/office/drawing/2010/main" val="0"/>
              </a:ext>
            </a:extLst>
          </a:blip>
          <a:srcRect b="24382"/>
          <a:stretch/>
        </p:blipFill>
        <p:spPr>
          <a:xfrm>
            <a:off x="7397883" y="6453336"/>
            <a:ext cx="1321595" cy="303054"/>
          </a:xfrm>
          <a:prstGeom prst="rect">
            <a:avLst/>
          </a:prstGeom>
        </p:spPr>
      </p:pic>
      <p:sp>
        <p:nvSpPr>
          <p:cNvPr id="53" name="TextBox 52"/>
          <p:cNvSpPr txBox="1"/>
          <p:nvPr/>
        </p:nvSpPr>
        <p:spPr>
          <a:xfrm>
            <a:off x="284560" y="1667415"/>
            <a:ext cx="8103864" cy="646331"/>
          </a:xfrm>
          <a:prstGeom prst="rect">
            <a:avLst/>
          </a:prstGeom>
          <a:noFill/>
        </p:spPr>
        <p:txBody>
          <a:bodyPr wrap="square" rtlCol="0">
            <a:spAutoFit/>
          </a:bodyPr>
          <a:lstStyle/>
          <a:p>
            <a:pPr marL="179388" indent="0">
              <a:spcBef>
                <a:spcPts val="4200"/>
              </a:spcBef>
              <a:buNone/>
            </a:pPr>
            <a:r>
              <a:rPr lang="pl-PL" sz="3600" dirty="0" smtClean="0">
                <a:solidFill>
                  <a:srgbClr val="B11117"/>
                </a:solidFill>
                <a:latin typeface="DokChampa" panose="020B0604020202020204" pitchFamily="34" charset="-34"/>
                <a:ea typeface="Ebrima" panose="02000000000000000000" pitchFamily="2" charset="0"/>
                <a:cs typeface="DokChampa" panose="020B0604020202020204" pitchFamily="34" charset="-34"/>
              </a:rPr>
              <a:t>Koncepcja diamentu emocjonalnego.</a:t>
            </a:r>
            <a:endParaRPr lang="en-US" sz="3600" dirty="0">
              <a:solidFill>
                <a:srgbClr val="B11117"/>
              </a:solidFill>
              <a:latin typeface="DokChampa" panose="020B0604020202020204" pitchFamily="34" charset="-34"/>
              <a:ea typeface="Ebrima" panose="02000000000000000000" pitchFamily="2" charset="0"/>
              <a:cs typeface="DokChampa" panose="020B0604020202020204" pitchFamily="34" charset="-34"/>
            </a:endParaRPr>
          </a:p>
        </p:txBody>
      </p:sp>
      <p:cxnSp>
        <p:nvCxnSpPr>
          <p:cNvPr id="51" name="Straight Connector 50"/>
          <p:cNvCxnSpPr/>
          <p:nvPr/>
        </p:nvCxnSpPr>
        <p:spPr>
          <a:xfrm>
            <a:off x="36512"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מלבן 22"/>
          <p:cNvSpPr/>
          <p:nvPr/>
        </p:nvSpPr>
        <p:spPr>
          <a:xfrm>
            <a:off x="315207" y="2260673"/>
            <a:ext cx="8280920" cy="307777"/>
          </a:xfrm>
          <a:prstGeom prst="rect">
            <a:avLst/>
          </a:prstGeom>
        </p:spPr>
        <p:txBody>
          <a:bodyPr wrap="square">
            <a:spAutoFit/>
          </a:bodyPr>
          <a:lstStyle/>
          <a:p>
            <a:pPr marL="179388" indent="0">
              <a:spcBef>
                <a:spcPts val="4200"/>
              </a:spcBef>
              <a:buNone/>
            </a:pPr>
            <a:r>
              <a:rPr lang="en-US" sz="1400" i="1"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t>
            </a:r>
            <a:r>
              <a:rPr lang="pl-PL" sz="1400" i="1"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Nie ma złych czy dobrych emocji</a:t>
            </a:r>
            <a:r>
              <a:rPr lang="en-US" sz="1400" i="1"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 </a:t>
            </a:r>
            <a:r>
              <a:rPr lang="pl-PL" sz="1400" i="1"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jest jedynie kontekst, który nadaje im znaczeni</a:t>
            </a:r>
            <a:r>
              <a:rPr lang="en-US" sz="1400" i="1"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t>
            </a:r>
            <a:endParaRPr lang="en-US" sz="1400" i="1"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24" name="מלבן 23"/>
          <p:cNvSpPr/>
          <p:nvPr/>
        </p:nvSpPr>
        <p:spPr>
          <a:xfrm>
            <a:off x="468052" y="5877272"/>
            <a:ext cx="7229245" cy="276999"/>
          </a:xfrm>
          <a:prstGeom prst="rect">
            <a:avLst/>
          </a:prstGeom>
        </p:spPr>
        <p:txBody>
          <a:bodyPr wrap="square">
            <a:spAutoFit/>
          </a:bodyPr>
          <a:lstStyle/>
          <a:p>
            <a:pPr marL="179388">
              <a:spcBef>
                <a:spcPts val="4200"/>
              </a:spcBef>
            </a:pPr>
            <a:r>
              <a:rPr lang="en-US" sz="12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The emotional diamond presents only the 8 basic emotions detected by LVA</a:t>
            </a:r>
          </a:p>
        </p:txBody>
      </p:sp>
      <p:grpSp>
        <p:nvGrpSpPr>
          <p:cNvPr id="15" name="Group 9"/>
          <p:cNvGrpSpPr>
            <a:grpSpLocks noChangeAspect="1"/>
          </p:cNvGrpSpPr>
          <p:nvPr/>
        </p:nvGrpSpPr>
        <p:grpSpPr bwMode="auto">
          <a:xfrm>
            <a:off x="8821327" y="908720"/>
            <a:ext cx="196604" cy="194040"/>
            <a:chOff x="2650" y="1933"/>
            <a:chExt cx="460" cy="454"/>
          </a:xfrm>
        </p:grpSpPr>
        <p:sp>
          <p:nvSpPr>
            <p:cNvPr id="16"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hlinkClick r:id="rId5"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278366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Connector 44"/>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457200" y="18864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l-PL" sz="2800" dirty="0" smtClean="0">
                <a:solidFill>
                  <a:schemeClr val="bg1"/>
                </a:solidFill>
                <a:latin typeface="Century Gothic" panose="020B0502020202020204" pitchFamily="34" charset="0"/>
              </a:rPr>
              <a:t>Diament Emocjonalny – przykład 1</a:t>
            </a:r>
            <a:endParaRPr lang="en-US" sz="2800" dirty="0">
              <a:solidFill>
                <a:schemeClr val="bg1"/>
              </a:solidFill>
              <a:latin typeface="Century Gothic" panose="020B0502020202020204" pitchFamily="34" charset="0"/>
            </a:endParaRPr>
          </a:p>
        </p:txBody>
      </p:sp>
      <p:pic>
        <p:nvPicPr>
          <p:cNvPr id="9" name="Clinton_DNC_NoLogos.wmv">
            <a:hlinkClick r:id="" action="ppaction://media"/>
          </p:cNvPr>
          <p:cNvPicPr>
            <a:picLocks noChangeAspect="1"/>
          </p:cNvPicPr>
          <p:nvPr>
            <a:videoFile r:link="rId1"/>
            <p:extLst>
              <p:ext uri="{DAA4B4D4-6D71-4841-9C94-3DE7FCFB9230}">
                <p14:media xmlns:p14="http://schemas.microsoft.com/office/powerpoint/2010/main" r:embed="rId2">
                  <p14:trim end="70591.7744"/>
                </p14:media>
              </p:ext>
            </p:extLst>
          </p:nvPr>
        </p:nvPicPr>
        <p:blipFill>
          <a:blip r:embed="rId5" cstate="print"/>
          <a:stretch>
            <a:fillRect/>
          </a:stretch>
        </p:blipFill>
        <p:spPr>
          <a:xfrm>
            <a:off x="495300" y="1519009"/>
            <a:ext cx="8153400" cy="4574287"/>
          </a:xfrm>
          <a:prstGeom prst="rect">
            <a:avLst/>
          </a:prstGeom>
        </p:spPr>
      </p:pic>
      <p:grpSp>
        <p:nvGrpSpPr>
          <p:cNvPr id="13" name="Group 9"/>
          <p:cNvGrpSpPr>
            <a:grpSpLocks noChangeAspect="1"/>
          </p:cNvGrpSpPr>
          <p:nvPr/>
        </p:nvGrpSpPr>
        <p:grpSpPr bwMode="auto">
          <a:xfrm>
            <a:off x="8821327" y="908720"/>
            <a:ext cx="196604" cy="194040"/>
            <a:chOff x="2650" y="1933"/>
            <a:chExt cx="460" cy="454"/>
          </a:xfrm>
        </p:grpSpPr>
        <p:sp>
          <p:nvSpPr>
            <p:cNvPr id="14"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hlinkClick r:id="rId6"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8680334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vol="80000">
                <p:cTn id="7" fill="hold" display="0">
                  <p:stCondLst>
                    <p:cond delay="indefinite"/>
                  </p:stCondLst>
                </p:cTn>
                <p:tgtEl>
                  <p:spTgt spid="9"/>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Connector 44"/>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p:nvSpPr>
        <p:spPr>
          <a:xfrm>
            <a:off x="457200" y="18864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l-PL" sz="2800" dirty="0">
                <a:solidFill>
                  <a:schemeClr val="bg1"/>
                </a:solidFill>
                <a:latin typeface="Century Gothic" panose="020B0502020202020204" pitchFamily="34" charset="0"/>
              </a:rPr>
              <a:t>Diament Emocjonalny – przykład 1</a:t>
            </a:r>
            <a:endParaRPr lang="en-US" sz="2800" dirty="0">
              <a:solidFill>
                <a:schemeClr val="bg1"/>
              </a:solidFill>
              <a:latin typeface="Century Gothic" panose="020B0502020202020204" pitchFamily="34" charset="0"/>
            </a:endParaRPr>
          </a:p>
        </p:txBody>
      </p:sp>
      <p:grpSp>
        <p:nvGrpSpPr>
          <p:cNvPr id="7" name="Group 6"/>
          <p:cNvGrpSpPr/>
          <p:nvPr/>
        </p:nvGrpSpPr>
        <p:grpSpPr>
          <a:xfrm>
            <a:off x="581025" y="1514475"/>
            <a:ext cx="8029575" cy="4505326"/>
            <a:chOff x="581025" y="1514475"/>
            <a:chExt cx="8029575" cy="4505326"/>
          </a:xfrm>
        </p:grpSpPr>
        <p:pic>
          <p:nvPicPr>
            <p:cNvPr id="1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34" t="2175" r="955" b="1466"/>
            <a:stretch/>
          </p:blipFill>
          <p:spPr bwMode="auto">
            <a:xfrm>
              <a:off x="581025" y="1514475"/>
              <a:ext cx="8029575" cy="4505326"/>
            </a:xfrm>
            <a:prstGeom prst="rect">
              <a:avLst/>
            </a:prstGeom>
            <a:noFill/>
            <a:ln w="317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7" name="Picture 4"/>
            <p:cNvPicPr>
              <a:picLocks noChangeAspect="1"/>
            </p:cNvPicPr>
            <p:nvPr/>
          </p:nvPicPr>
          <p:blipFill rotWithShape="1">
            <a:blip r:embed="rId4" cstate="print">
              <a:extLst>
                <a:ext uri="{28A0092B-C50C-407E-A947-70E740481C1C}">
                  <a14:useLocalDpi xmlns:a14="http://schemas.microsoft.com/office/drawing/2010/main" val="0"/>
                </a:ext>
              </a:extLst>
            </a:blip>
            <a:srcRect r="15690" b="14044"/>
            <a:stretch/>
          </p:blipFill>
          <p:spPr>
            <a:xfrm>
              <a:off x="4919567" y="2060848"/>
              <a:ext cx="3139113" cy="1817469"/>
            </a:xfrm>
            <a:prstGeom prst="rect">
              <a:avLst/>
            </a:prstGeom>
          </p:spPr>
        </p:pic>
        <p:sp>
          <p:nvSpPr>
            <p:cNvPr id="6" name="TextBox 5"/>
            <p:cNvSpPr txBox="1"/>
            <p:nvPr/>
          </p:nvSpPr>
          <p:spPr>
            <a:xfrm>
              <a:off x="7020272" y="5473824"/>
              <a:ext cx="648072" cy="200055"/>
            </a:xfrm>
            <a:prstGeom prst="rect">
              <a:avLst/>
            </a:prstGeom>
            <a:solidFill>
              <a:schemeClr val="bg1"/>
            </a:solidFill>
          </p:spPr>
          <p:txBody>
            <a:bodyPr wrap="square" rtlCol="0">
              <a:spAutoFit/>
            </a:bodyPr>
            <a:lstStyle/>
            <a:p>
              <a:r>
                <a:rPr lang="en-US" sz="700" b="1" dirty="0">
                  <a:solidFill>
                    <a:schemeClr val="tx1">
                      <a:lumMod val="65000"/>
                      <a:lumOff val="35000"/>
                    </a:schemeClr>
                  </a:solidFill>
                  <a:latin typeface="Arial" panose="020B0604020202020204" pitchFamily="34" charset="0"/>
                  <a:cs typeface="Arial" panose="020B0604020202020204" pitchFamily="34" charset="0"/>
                </a:rPr>
                <a:t>Uneasy</a:t>
              </a:r>
            </a:p>
          </p:txBody>
        </p:sp>
      </p:grpSp>
      <p:grpSp>
        <p:nvGrpSpPr>
          <p:cNvPr id="15" name="Group 9"/>
          <p:cNvGrpSpPr>
            <a:grpSpLocks noChangeAspect="1"/>
          </p:cNvGrpSpPr>
          <p:nvPr/>
        </p:nvGrpSpPr>
        <p:grpSpPr bwMode="auto">
          <a:xfrm>
            <a:off x="8821327" y="908720"/>
            <a:ext cx="196604" cy="194040"/>
            <a:chOff x="2650" y="1933"/>
            <a:chExt cx="460" cy="454"/>
          </a:xfrm>
        </p:grpSpPr>
        <p:sp>
          <p:nvSpPr>
            <p:cNvPr id="18"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0">
              <a:hlinkClick r:id="rId5"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919086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Connector 44"/>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457200" y="18864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l-PL" sz="2800" dirty="0">
                <a:solidFill>
                  <a:schemeClr val="bg1"/>
                </a:solidFill>
                <a:latin typeface="Century Gothic" panose="020B0502020202020204" pitchFamily="34" charset="0"/>
              </a:rPr>
              <a:t>Diament Emocjonalny – przykład </a:t>
            </a:r>
            <a:r>
              <a:rPr lang="pl-PL" sz="2800" dirty="0" smtClean="0">
                <a:solidFill>
                  <a:schemeClr val="bg1"/>
                </a:solidFill>
                <a:latin typeface="Century Gothic" panose="020B0502020202020204" pitchFamily="34" charset="0"/>
              </a:rPr>
              <a:t>2</a:t>
            </a:r>
            <a:endParaRPr lang="en-US" sz="2800" dirty="0">
              <a:solidFill>
                <a:schemeClr val="bg1"/>
              </a:solidFill>
              <a:latin typeface="Century Gothic" panose="020B0502020202020204" pitchFamily="34" charset="0"/>
            </a:endParaRPr>
          </a:p>
        </p:txBody>
      </p:sp>
      <p:pic>
        <p:nvPicPr>
          <p:cNvPr id="9" name="Clinton_denial_NoLogos.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495300" y="1521296"/>
            <a:ext cx="8153400" cy="4572000"/>
          </a:xfrm>
          <a:prstGeom prst="rect">
            <a:avLst/>
          </a:prstGeom>
        </p:spPr>
      </p:pic>
      <p:grpSp>
        <p:nvGrpSpPr>
          <p:cNvPr id="13" name="Group 9"/>
          <p:cNvGrpSpPr>
            <a:grpSpLocks noChangeAspect="1"/>
          </p:cNvGrpSpPr>
          <p:nvPr/>
        </p:nvGrpSpPr>
        <p:grpSpPr bwMode="auto">
          <a:xfrm>
            <a:off x="8821327" y="908720"/>
            <a:ext cx="196604" cy="194040"/>
            <a:chOff x="2650" y="1933"/>
            <a:chExt cx="460" cy="454"/>
          </a:xfrm>
        </p:grpSpPr>
        <p:sp>
          <p:nvSpPr>
            <p:cNvPr id="14"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hlinkClick r:id="rId6"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7290645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vol="80000">
                <p:cTn id="7" fill="hold" display="0">
                  <p:stCondLst>
                    <p:cond delay="indefinite"/>
                  </p:stCondLst>
                </p:cTn>
                <p:tgtEl>
                  <p:spTgt spid="9"/>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Connector 44"/>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p:nvSpPr>
        <p:spPr>
          <a:xfrm>
            <a:off x="457200" y="18864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l-PL" sz="2800" dirty="0">
                <a:solidFill>
                  <a:schemeClr val="bg1"/>
                </a:solidFill>
                <a:latin typeface="Century Gothic" panose="020B0502020202020204" pitchFamily="34" charset="0"/>
              </a:rPr>
              <a:t>Diament Emocjonalny – przykład </a:t>
            </a:r>
            <a:r>
              <a:rPr lang="pl-PL" sz="2800" dirty="0" smtClean="0">
                <a:solidFill>
                  <a:schemeClr val="bg1"/>
                </a:solidFill>
                <a:latin typeface="Century Gothic" panose="020B0502020202020204" pitchFamily="34" charset="0"/>
              </a:rPr>
              <a:t>2</a:t>
            </a:r>
            <a:endParaRPr lang="en-US" sz="2800" dirty="0">
              <a:solidFill>
                <a:schemeClr val="bg1"/>
              </a:solidFill>
              <a:latin typeface="Century Gothic" panose="020B0502020202020204" pitchFamily="34" charset="0"/>
            </a:endParaRPr>
          </a:p>
        </p:txBody>
      </p:sp>
      <p:pic>
        <p:nvPicPr>
          <p:cNvPr id="15"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tretch/>
        </p:blipFill>
        <p:spPr bwMode="auto">
          <a:xfrm>
            <a:off x="638175" y="1629569"/>
            <a:ext cx="7867650" cy="4467225"/>
          </a:xfrm>
          <a:prstGeom prst="rect">
            <a:avLst/>
          </a:prstGeom>
          <a:noFill/>
          <a:ln w="317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6948264" y="5380270"/>
            <a:ext cx="648072" cy="200055"/>
          </a:xfrm>
          <a:prstGeom prst="rect">
            <a:avLst/>
          </a:prstGeom>
          <a:solidFill>
            <a:schemeClr val="bg1"/>
          </a:solidFill>
        </p:spPr>
        <p:txBody>
          <a:bodyPr wrap="square" rtlCol="0">
            <a:spAutoFit/>
          </a:bodyPr>
          <a:lstStyle/>
          <a:p>
            <a:r>
              <a:rPr lang="en-US" sz="700" b="1" dirty="0">
                <a:solidFill>
                  <a:schemeClr val="tx1">
                    <a:lumMod val="65000"/>
                    <a:lumOff val="35000"/>
                  </a:schemeClr>
                </a:solidFill>
                <a:latin typeface="Arial" panose="020B0604020202020204" pitchFamily="34" charset="0"/>
                <a:cs typeface="Arial" panose="020B0604020202020204" pitchFamily="34" charset="0"/>
              </a:rPr>
              <a:t>Uneasy</a:t>
            </a:r>
          </a:p>
        </p:txBody>
      </p:sp>
      <p:sp>
        <p:nvSpPr>
          <p:cNvPr id="2" name="Rectangle 1"/>
          <p:cNvSpPr/>
          <p:nvPr/>
        </p:nvSpPr>
        <p:spPr>
          <a:xfrm>
            <a:off x="4860032" y="2060848"/>
            <a:ext cx="144016" cy="18508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788024" y="2060848"/>
            <a:ext cx="30963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9"/>
          <p:cNvGrpSpPr>
            <a:grpSpLocks noChangeAspect="1"/>
          </p:cNvGrpSpPr>
          <p:nvPr/>
        </p:nvGrpSpPr>
        <p:grpSpPr bwMode="auto">
          <a:xfrm>
            <a:off x="8821327" y="908720"/>
            <a:ext cx="196604" cy="194040"/>
            <a:chOff x="2650" y="1933"/>
            <a:chExt cx="460" cy="454"/>
          </a:xfrm>
        </p:grpSpPr>
        <p:sp>
          <p:nvSpPr>
            <p:cNvPr id="17"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a:hlinkClick r:id="rId4"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367727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4437796" y="1973520"/>
            <a:ext cx="5885034" cy="3730639"/>
            <a:chOff x="692744" y="1661161"/>
            <a:chExt cx="5885034" cy="3730639"/>
          </a:xfrm>
        </p:grpSpPr>
        <p:grpSp>
          <p:nvGrpSpPr>
            <p:cNvPr id="23" name="Group 22"/>
            <p:cNvGrpSpPr/>
            <p:nvPr/>
          </p:nvGrpSpPr>
          <p:grpSpPr>
            <a:xfrm>
              <a:off x="692744" y="1661161"/>
              <a:ext cx="5885034" cy="3730639"/>
              <a:chOff x="4719082" y="1642736"/>
              <a:chExt cx="5452357" cy="3456356"/>
            </a:xfrm>
          </p:grpSpPr>
          <p:grpSp>
            <p:nvGrpSpPr>
              <p:cNvPr id="26" name="Group 25"/>
              <p:cNvGrpSpPr/>
              <p:nvPr/>
            </p:nvGrpSpPr>
            <p:grpSpPr>
              <a:xfrm>
                <a:off x="4719082" y="1642736"/>
                <a:ext cx="5452357" cy="3456356"/>
                <a:chOff x="4719082" y="1642736"/>
                <a:chExt cx="5452357" cy="3456356"/>
              </a:xfrm>
            </p:grpSpPr>
            <p:grpSp>
              <p:nvGrpSpPr>
                <p:cNvPr id="28" name="Group 27"/>
                <p:cNvGrpSpPr/>
                <p:nvPr/>
              </p:nvGrpSpPr>
              <p:grpSpPr>
                <a:xfrm>
                  <a:off x="4719082" y="1642736"/>
                  <a:ext cx="5452357" cy="3456356"/>
                  <a:chOff x="2735363" y="1983568"/>
                  <a:chExt cx="4751185" cy="3011870"/>
                </a:xfrm>
              </p:grpSpPr>
              <p:sp>
                <p:nvSpPr>
                  <p:cNvPr id="31" name="TextBox 30"/>
                  <p:cNvSpPr txBox="1"/>
                  <p:nvPr/>
                </p:nvSpPr>
                <p:spPr>
                  <a:xfrm>
                    <a:off x="6244529" y="3302675"/>
                    <a:ext cx="1242019" cy="276999"/>
                  </a:xfrm>
                  <a:prstGeom prst="rect">
                    <a:avLst/>
                  </a:prstGeom>
                  <a:noFill/>
                </p:spPr>
                <p:txBody>
                  <a:bodyPr wrap="square" rtlCol="0">
                    <a:spAutoFit/>
                  </a:bodyPr>
                  <a:lstStyle/>
                  <a:p>
                    <a:r>
                      <a:rPr lang="en-US" sz="1200" dirty="0">
                        <a:solidFill>
                          <a:schemeClr val="tx1">
                            <a:lumMod val="75000"/>
                            <a:lumOff val="25000"/>
                          </a:schemeClr>
                        </a:solidFill>
                        <a:latin typeface="Arial" panose="020B0604020202020204" pitchFamily="34" charset="0"/>
                        <a:ea typeface="Ebrima" panose="02000000000000000000" pitchFamily="2" charset="0"/>
                        <a:cs typeface="Arial" panose="020B0604020202020204" pitchFamily="34" charset="0"/>
                      </a:rPr>
                      <a:t>Emotional</a:t>
                    </a:r>
                  </a:p>
                </p:txBody>
              </p:sp>
              <p:sp>
                <p:nvSpPr>
                  <p:cNvPr id="41" name="TextBox 40"/>
                  <p:cNvSpPr txBox="1"/>
                  <p:nvPr/>
                </p:nvSpPr>
                <p:spPr>
                  <a:xfrm>
                    <a:off x="5970872" y="2510198"/>
                    <a:ext cx="1399407" cy="276999"/>
                  </a:xfrm>
                  <a:prstGeom prst="rect">
                    <a:avLst/>
                  </a:prstGeom>
                  <a:noFill/>
                </p:spPr>
                <p:txBody>
                  <a:bodyPr wrap="square" rtlCol="0">
                    <a:spAutoFit/>
                  </a:bodyPr>
                  <a:lstStyle/>
                  <a:p>
                    <a:r>
                      <a:rPr lang="en-US" sz="1200" dirty="0">
                        <a:solidFill>
                          <a:schemeClr val="tx1">
                            <a:lumMod val="75000"/>
                            <a:lumOff val="25000"/>
                          </a:schemeClr>
                        </a:solidFill>
                        <a:latin typeface="Arial" panose="020B0604020202020204" pitchFamily="34" charset="0"/>
                        <a:ea typeface="Ebrima" panose="02000000000000000000" pitchFamily="2" charset="0"/>
                        <a:cs typeface="Arial" panose="020B0604020202020204" pitchFamily="34" charset="0"/>
                      </a:rPr>
                      <a:t>Passionate</a:t>
                    </a:r>
                  </a:p>
                </p:txBody>
              </p:sp>
              <p:sp>
                <p:nvSpPr>
                  <p:cNvPr id="42" name="TextBox 41"/>
                  <p:cNvSpPr txBox="1"/>
                  <p:nvPr/>
                </p:nvSpPr>
                <p:spPr>
                  <a:xfrm>
                    <a:off x="4520472" y="1983568"/>
                    <a:ext cx="1162488" cy="338554"/>
                  </a:xfrm>
                  <a:prstGeom prst="rect">
                    <a:avLst/>
                  </a:prstGeom>
                  <a:noFill/>
                </p:spPr>
                <p:txBody>
                  <a:bodyPr wrap="square" rtlCol="0">
                    <a:spAutoFit/>
                  </a:bodyPr>
                  <a:lstStyle/>
                  <a:p>
                    <a:pPr algn="ctr"/>
                    <a:r>
                      <a:rPr lang="en-US" sz="1600" dirty="0">
                        <a:solidFill>
                          <a:schemeClr val="tx1">
                            <a:lumMod val="75000"/>
                            <a:lumOff val="25000"/>
                          </a:schemeClr>
                        </a:solidFill>
                        <a:latin typeface="Arial" panose="020B0604020202020204" pitchFamily="34" charset="0"/>
                        <a:ea typeface="Ebrima" panose="02000000000000000000" pitchFamily="2" charset="0"/>
                        <a:cs typeface="Arial" panose="020B0604020202020204" pitchFamily="34" charset="0"/>
                      </a:rPr>
                      <a:t>Energetic</a:t>
                    </a:r>
                  </a:p>
                </p:txBody>
              </p:sp>
              <p:sp>
                <p:nvSpPr>
                  <p:cNvPr id="48" name="TextBox 47"/>
                  <p:cNvSpPr txBox="1"/>
                  <p:nvPr/>
                </p:nvSpPr>
                <p:spPr>
                  <a:xfrm>
                    <a:off x="2735363" y="2380256"/>
                    <a:ext cx="1728192" cy="369332"/>
                  </a:xfrm>
                  <a:prstGeom prst="rect">
                    <a:avLst/>
                  </a:prstGeom>
                  <a:noFill/>
                </p:spPr>
                <p:txBody>
                  <a:bodyPr wrap="square" rtlCol="0">
                    <a:spAutoFit/>
                  </a:bodyPr>
                  <a:lstStyle/>
                  <a:p>
                    <a:pPr algn="ctr"/>
                    <a:r>
                      <a:rPr lang="en-US" dirty="0">
                        <a:solidFill>
                          <a:srgbClr val="C00000"/>
                        </a:solidFill>
                        <a:latin typeface="Arial" panose="020B0604020202020204" pitchFamily="34" charset="0"/>
                        <a:ea typeface="Ebrima" panose="02000000000000000000" pitchFamily="2" charset="0"/>
                        <a:cs typeface="Arial" panose="020B0604020202020204" pitchFamily="34" charset="0"/>
                      </a:rPr>
                      <a:t>Concentrated</a:t>
                    </a:r>
                  </a:p>
                </p:txBody>
              </p:sp>
              <p:sp>
                <p:nvSpPr>
                  <p:cNvPr id="49" name="TextBox 48"/>
                  <p:cNvSpPr txBox="1"/>
                  <p:nvPr/>
                </p:nvSpPr>
                <p:spPr>
                  <a:xfrm>
                    <a:off x="4438026" y="4595328"/>
                    <a:ext cx="1326050" cy="400110"/>
                  </a:xfrm>
                  <a:prstGeom prst="rect">
                    <a:avLst/>
                  </a:prstGeom>
                  <a:noFill/>
                </p:spPr>
                <p:txBody>
                  <a:bodyPr wrap="square" rtlCol="0">
                    <a:spAutoFit/>
                  </a:bodyPr>
                  <a:lstStyle/>
                  <a:p>
                    <a:pPr algn="ctr"/>
                    <a:r>
                      <a:rPr lang="en-US" sz="2000" dirty="0">
                        <a:solidFill>
                          <a:srgbClr val="C00000"/>
                        </a:solidFill>
                        <a:latin typeface="Arial" panose="020B0604020202020204" pitchFamily="34" charset="0"/>
                        <a:ea typeface="Ebrima" panose="02000000000000000000" pitchFamily="2" charset="0"/>
                        <a:cs typeface="Arial" panose="020B0604020202020204" pitchFamily="34" charset="0"/>
                      </a:rPr>
                      <a:t>Stressful</a:t>
                    </a:r>
                    <a:endParaRPr lang="en-US" sz="1400" dirty="0">
                      <a:solidFill>
                        <a:srgbClr val="C00000"/>
                      </a:solidFill>
                      <a:latin typeface="Arial" panose="020B0604020202020204" pitchFamily="34" charset="0"/>
                      <a:ea typeface="Ebrima" panose="02000000000000000000" pitchFamily="2" charset="0"/>
                      <a:cs typeface="Arial" panose="020B0604020202020204" pitchFamily="34" charset="0"/>
                    </a:endParaRPr>
                  </a:p>
                </p:txBody>
              </p:sp>
              <p:pic>
                <p:nvPicPr>
                  <p:cNvPr id="50" name="Picture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3497" y="2311609"/>
                    <a:ext cx="2317777" cy="2309616"/>
                  </a:xfrm>
                  <a:prstGeom prst="rect">
                    <a:avLst/>
                  </a:prstGeom>
                </p:spPr>
              </p:pic>
            </p:grpSp>
            <p:sp>
              <p:nvSpPr>
                <p:cNvPr id="29" name="TextBox 28"/>
                <p:cNvSpPr txBox="1"/>
                <p:nvPr/>
              </p:nvSpPr>
              <p:spPr>
                <a:xfrm>
                  <a:off x="4945366" y="3133578"/>
                  <a:ext cx="1605929" cy="307777"/>
                </a:xfrm>
                <a:prstGeom prst="rect">
                  <a:avLst/>
                </a:prstGeom>
                <a:noFill/>
              </p:spPr>
              <p:txBody>
                <a:bodyPr wrap="square" rtlCol="0">
                  <a:spAutoFit/>
                </a:bodyPr>
                <a:lstStyle/>
                <a:p>
                  <a:r>
                    <a:rPr lang="en-US" sz="1400" dirty="0">
                      <a:solidFill>
                        <a:schemeClr val="tx1">
                          <a:lumMod val="75000"/>
                          <a:lumOff val="25000"/>
                        </a:schemeClr>
                      </a:solidFill>
                      <a:latin typeface="Arial" panose="020B0604020202020204" pitchFamily="34" charset="0"/>
                      <a:ea typeface="Ebrima" panose="02000000000000000000" pitchFamily="2" charset="0"/>
                      <a:cs typeface="Arial" panose="020B0604020202020204" pitchFamily="34" charset="0"/>
                    </a:rPr>
                    <a:t>Confident</a:t>
                  </a:r>
                </a:p>
              </p:txBody>
            </p:sp>
            <p:sp>
              <p:nvSpPr>
                <p:cNvPr id="30" name="TextBox 29"/>
                <p:cNvSpPr txBox="1"/>
                <p:nvPr/>
              </p:nvSpPr>
              <p:spPr>
                <a:xfrm>
                  <a:off x="5436096" y="4205919"/>
                  <a:ext cx="1605929" cy="276999"/>
                </a:xfrm>
                <a:prstGeom prst="rect">
                  <a:avLst/>
                </a:prstGeom>
                <a:noFill/>
              </p:spPr>
              <p:txBody>
                <a:bodyPr wrap="square" rtlCol="0">
                  <a:spAutoFit/>
                </a:bodyPr>
                <a:lstStyle/>
                <a:p>
                  <a:r>
                    <a:rPr lang="en-US" sz="1200" dirty="0">
                      <a:solidFill>
                        <a:schemeClr val="tx1">
                          <a:lumMod val="75000"/>
                          <a:lumOff val="25000"/>
                        </a:schemeClr>
                      </a:solidFill>
                      <a:latin typeface="Arial" panose="020B0604020202020204" pitchFamily="34" charset="0"/>
                      <a:ea typeface="Ebrima" panose="02000000000000000000" pitchFamily="2" charset="0"/>
                      <a:cs typeface="Arial" panose="020B0604020202020204" pitchFamily="34" charset="0"/>
                    </a:rPr>
                    <a:t>thoughtful</a:t>
                  </a:r>
                </a:p>
              </p:txBody>
            </p:sp>
          </p:grpSp>
          <p:sp>
            <p:nvSpPr>
              <p:cNvPr id="27" name="TextBox 26"/>
              <p:cNvSpPr txBox="1"/>
              <p:nvPr/>
            </p:nvSpPr>
            <p:spPr>
              <a:xfrm>
                <a:off x="8370541" y="4176437"/>
                <a:ext cx="1242019" cy="276999"/>
              </a:xfrm>
              <a:prstGeom prst="rect">
                <a:avLst/>
              </a:prstGeom>
              <a:noFill/>
            </p:spPr>
            <p:txBody>
              <a:bodyPr wrap="square" rtlCol="0">
                <a:spAutoFit/>
              </a:bodyPr>
              <a:lstStyle/>
              <a:p>
                <a:r>
                  <a:rPr lang="en-US" sz="1200" dirty="0">
                    <a:solidFill>
                      <a:schemeClr val="tx1">
                        <a:lumMod val="75000"/>
                        <a:lumOff val="25000"/>
                      </a:schemeClr>
                    </a:solidFill>
                    <a:latin typeface="Arial" panose="020B0604020202020204" pitchFamily="34" charset="0"/>
                    <a:ea typeface="Ebrima" panose="02000000000000000000" pitchFamily="2" charset="0"/>
                    <a:cs typeface="Arial" panose="020B0604020202020204" pitchFamily="34" charset="0"/>
                  </a:rPr>
                  <a:t>Uneasy</a:t>
                </a:r>
              </a:p>
            </p:txBody>
          </p:sp>
        </p:grpSp>
        <p:cxnSp>
          <p:nvCxnSpPr>
            <p:cNvPr id="24" name="Straight Arrow Connector 23"/>
            <p:cNvCxnSpPr/>
            <p:nvPr/>
          </p:nvCxnSpPr>
          <p:spPr>
            <a:xfrm flipH="1" flipV="1">
              <a:off x="2903862" y="2837799"/>
              <a:ext cx="296165" cy="303169"/>
            </a:xfrm>
            <a:prstGeom prst="straightConnector1">
              <a:avLst/>
            </a:prstGeom>
            <a:ln w="38100">
              <a:solidFill>
                <a:schemeClr val="tx1">
                  <a:lumMod val="85000"/>
                  <a:lumOff val="1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3599873" y="4106333"/>
              <a:ext cx="23945" cy="546803"/>
            </a:xfrm>
            <a:prstGeom prst="straightConnector1">
              <a:avLst/>
            </a:prstGeom>
            <a:ln w="38100">
              <a:solidFill>
                <a:schemeClr val="tx1">
                  <a:lumMod val="85000"/>
                  <a:lumOff val="15000"/>
                </a:schemeClr>
              </a:solidFill>
              <a:prstDash val="sysDash"/>
              <a:tailEnd type="arrow"/>
            </a:ln>
          </p:spPr>
          <p:style>
            <a:lnRef idx="1">
              <a:schemeClr val="accent1"/>
            </a:lnRef>
            <a:fillRef idx="0">
              <a:schemeClr val="accent1"/>
            </a:fillRef>
            <a:effectRef idx="0">
              <a:schemeClr val="accent1"/>
            </a:effectRef>
            <a:fontRef idx="minor">
              <a:schemeClr val="tx1"/>
            </a:fontRef>
          </p:style>
        </p:cxnSp>
      </p:grpSp>
      <p:sp>
        <p:nvSpPr>
          <p:cNvPr id="69" name="Rectangle 4"/>
          <p:cNvSpPr/>
          <p:nvPr/>
        </p:nvSpPr>
        <p:spPr>
          <a:xfrm>
            <a:off x="-28576" y="4699776"/>
            <a:ext cx="6801816" cy="1609544"/>
          </a:xfrm>
          <a:custGeom>
            <a:avLst/>
            <a:gdLst>
              <a:gd name="connsiteX0" fmla="*/ 0 w 6801816"/>
              <a:gd name="connsiteY0" fmla="*/ 0 h 831998"/>
              <a:gd name="connsiteX1" fmla="*/ 6801816 w 6801816"/>
              <a:gd name="connsiteY1" fmla="*/ 0 h 831998"/>
              <a:gd name="connsiteX2" fmla="*/ 6801816 w 6801816"/>
              <a:gd name="connsiteY2" fmla="*/ 831998 h 831998"/>
              <a:gd name="connsiteX3" fmla="*/ 0 w 6801816"/>
              <a:gd name="connsiteY3" fmla="*/ 831998 h 831998"/>
              <a:gd name="connsiteX4" fmla="*/ 0 w 6801816"/>
              <a:gd name="connsiteY4" fmla="*/ 0 h 831998"/>
              <a:gd name="connsiteX0" fmla="*/ 0 w 6801816"/>
              <a:gd name="connsiteY0" fmla="*/ 9525 h 841523"/>
              <a:gd name="connsiteX1" fmla="*/ 6001716 w 6801816"/>
              <a:gd name="connsiteY1" fmla="*/ 0 h 841523"/>
              <a:gd name="connsiteX2" fmla="*/ 6801816 w 6801816"/>
              <a:gd name="connsiteY2" fmla="*/ 841523 h 841523"/>
              <a:gd name="connsiteX3" fmla="*/ 0 w 6801816"/>
              <a:gd name="connsiteY3" fmla="*/ 841523 h 841523"/>
              <a:gd name="connsiteX4" fmla="*/ 0 w 6801816"/>
              <a:gd name="connsiteY4" fmla="*/ 9525 h 841523"/>
              <a:gd name="connsiteX0" fmla="*/ 0 w 6801816"/>
              <a:gd name="connsiteY0" fmla="*/ 0 h 831998"/>
              <a:gd name="connsiteX1" fmla="*/ 5973141 w 6801816"/>
              <a:gd name="connsiteY1" fmla="*/ 0 h 831998"/>
              <a:gd name="connsiteX2" fmla="*/ 6801816 w 6801816"/>
              <a:gd name="connsiteY2" fmla="*/ 831998 h 831998"/>
              <a:gd name="connsiteX3" fmla="*/ 0 w 6801816"/>
              <a:gd name="connsiteY3" fmla="*/ 831998 h 831998"/>
              <a:gd name="connsiteX4" fmla="*/ 0 w 6801816"/>
              <a:gd name="connsiteY4" fmla="*/ 0 h 831998"/>
              <a:gd name="connsiteX0" fmla="*/ 0 w 7478091"/>
              <a:gd name="connsiteY0" fmla="*/ 0 h 831998"/>
              <a:gd name="connsiteX1" fmla="*/ 6649416 w 7478091"/>
              <a:gd name="connsiteY1" fmla="*/ 0 h 831998"/>
              <a:gd name="connsiteX2" fmla="*/ 7478091 w 7478091"/>
              <a:gd name="connsiteY2" fmla="*/ 831998 h 831998"/>
              <a:gd name="connsiteX3" fmla="*/ 676275 w 7478091"/>
              <a:gd name="connsiteY3" fmla="*/ 831998 h 831998"/>
              <a:gd name="connsiteX4" fmla="*/ 0 w 7478091"/>
              <a:gd name="connsiteY4" fmla="*/ 0 h 831998"/>
              <a:gd name="connsiteX0" fmla="*/ 0 w 7478091"/>
              <a:gd name="connsiteY0" fmla="*/ 0 h 831998"/>
              <a:gd name="connsiteX1" fmla="*/ 6649416 w 7478091"/>
              <a:gd name="connsiteY1" fmla="*/ 0 h 831998"/>
              <a:gd name="connsiteX2" fmla="*/ 7478091 w 7478091"/>
              <a:gd name="connsiteY2" fmla="*/ 831998 h 831998"/>
              <a:gd name="connsiteX3" fmla="*/ 28575 w 7478091"/>
              <a:gd name="connsiteY3" fmla="*/ 831998 h 831998"/>
              <a:gd name="connsiteX4" fmla="*/ 0 w 7478091"/>
              <a:gd name="connsiteY4" fmla="*/ 0 h 831998"/>
              <a:gd name="connsiteX0" fmla="*/ 0 w 7411416"/>
              <a:gd name="connsiteY0" fmla="*/ 0 h 831998"/>
              <a:gd name="connsiteX1" fmla="*/ 6649416 w 7411416"/>
              <a:gd name="connsiteY1" fmla="*/ 0 h 831998"/>
              <a:gd name="connsiteX2" fmla="*/ 7411416 w 7411416"/>
              <a:gd name="connsiteY2" fmla="*/ 822473 h 831998"/>
              <a:gd name="connsiteX3" fmla="*/ 28575 w 7411416"/>
              <a:gd name="connsiteY3" fmla="*/ 831998 h 831998"/>
              <a:gd name="connsiteX4" fmla="*/ 0 w 7411416"/>
              <a:gd name="connsiteY4" fmla="*/ 0 h 831998"/>
              <a:gd name="connsiteX0" fmla="*/ 0 w 7411416"/>
              <a:gd name="connsiteY0" fmla="*/ 0 h 831998"/>
              <a:gd name="connsiteX1" fmla="*/ 5125416 w 7411416"/>
              <a:gd name="connsiteY1" fmla="*/ 8466 h 831998"/>
              <a:gd name="connsiteX2" fmla="*/ 7411416 w 7411416"/>
              <a:gd name="connsiteY2" fmla="*/ 822473 h 831998"/>
              <a:gd name="connsiteX3" fmla="*/ 28575 w 7411416"/>
              <a:gd name="connsiteY3" fmla="*/ 831998 h 831998"/>
              <a:gd name="connsiteX4" fmla="*/ 0 w 7411416"/>
              <a:gd name="connsiteY4" fmla="*/ 0 h 831998"/>
              <a:gd name="connsiteX0" fmla="*/ 0 w 6801816"/>
              <a:gd name="connsiteY0" fmla="*/ 0 h 831998"/>
              <a:gd name="connsiteX1" fmla="*/ 5125416 w 6801816"/>
              <a:gd name="connsiteY1" fmla="*/ 8466 h 831998"/>
              <a:gd name="connsiteX2" fmla="*/ 6801816 w 6801816"/>
              <a:gd name="connsiteY2" fmla="*/ 822473 h 831998"/>
              <a:gd name="connsiteX3" fmla="*/ 28575 w 6801816"/>
              <a:gd name="connsiteY3" fmla="*/ 831998 h 831998"/>
              <a:gd name="connsiteX4" fmla="*/ 0 w 6801816"/>
              <a:gd name="connsiteY4" fmla="*/ 0 h 831998"/>
              <a:gd name="connsiteX0" fmla="*/ 0 w 6801816"/>
              <a:gd name="connsiteY0" fmla="*/ 0 h 831998"/>
              <a:gd name="connsiteX1" fmla="*/ 5363541 w 6801816"/>
              <a:gd name="connsiteY1" fmla="*/ 3542 h 831998"/>
              <a:gd name="connsiteX2" fmla="*/ 6801816 w 6801816"/>
              <a:gd name="connsiteY2" fmla="*/ 822473 h 831998"/>
              <a:gd name="connsiteX3" fmla="*/ 28575 w 6801816"/>
              <a:gd name="connsiteY3" fmla="*/ 831998 h 831998"/>
              <a:gd name="connsiteX4" fmla="*/ 0 w 6801816"/>
              <a:gd name="connsiteY4" fmla="*/ 0 h 83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1816" h="831998">
                <a:moveTo>
                  <a:pt x="0" y="0"/>
                </a:moveTo>
                <a:lnTo>
                  <a:pt x="5363541" y="3542"/>
                </a:lnTo>
                <a:lnTo>
                  <a:pt x="6801816" y="822473"/>
                </a:lnTo>
                <a:lnTo>
                  <a:pt x="28575" y="831998"/>
                </a:lnTo>
                <a:lnTo>
                  <a:pt x="0" y="0"/>
                </a:lnTo>
                <a:close/>
              </a:path>
            </a:pathLst>
          </a:custGeom>
          <a:solidFill>
            <a:schemeClr val="bg1">
              <a:lumMod val="8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2"/>
          <p:cNvSpPr/>
          <p:nvPr/>
        </p:nvSpPr>
        <p:spPr>
          <a:xfrm>
            <a:off x="376" y="1196753"/>
            <a:ext cx="7379937" cy="5132114"/>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1198228 w 9125437"/>
              <a:gd name="connsiteY0" fmla="*/ 28667 h 5128864"/>
              <a:gd name="connsiteX1" fmla="*/ 4360472 w 9125437"/>
              <a:gd name="connsiteY1" fmla="*/ 0 h 5128864"/>
              <a:gd name="connsiteX2" fmla="*/ 9125437 w 9125437"/>
              <a:gd name="connsiteY2" fmla="*/ 5128864 h 5128864"/>
              <a:gd name="connsiteX3" fmla="*/ 0 w 9125437"/>
              <a:gd name="connsiteY3" fmla="*/ 5118817 h 5128864"/>
              <a:gd name="connsiteX4" fmla="*/ 1198228 w 9125437"/>
              <a:gd name="connsiteY4" fmla="*/ 28667 h 5128864"/>
              <a:gd name="connsiteX0" fmla="*/ 1522339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1522339 w 9125437"/>
              <a:gd name="connsiteY4" fmla="*/ 1 h 5128864"/>
              <a:gd name="connsiteX0" fmla="*/ 9822 w 7612920"/>
              <a:gd name="connsiteY0" fmla="*/ 1 h 5137928"/>
              <a:gd name="connsiteX1" fmla="*/ 2847955 w 7612920"/>
              <a:gd name="connsiteY1" fmla="*/ 0 h 5137928"/>
              <a:gd name="connsiteX2" fmla="*/ 7612920 w 7612920"/>
              <a:gd name="connsiteY2" fmla="*/ 5128864 h 5137928"/>
              <a:gd name="connsiteX3" fmla="*/ 0 w 7612920"/>
              <a:gd name="connsiteY3" fmla="*/ 5137928 h 5137928"/>
              <a:gd name="connsiteX4" fmla="*/ 9822 w 7612920"/>
              <a:gd name="connsiteY4" fmla="*/ 1 h 5137928"/>
              <a:gd name="connsiteX0" fmla="*/ 0 w 8101626"/>
              <a:gd name="connsiteY0" fmla="*/ 1 h 5137928"/>
              <a:gd name="connsiteX1" fmla="*/ 3336661 w 8101626"/>
              <a:gd name="connsiteY1" fmla="*/ 0 h 5137928"/>
              <a:gd name="connsiteX2" fmla="*/ 8101626 w 8101626"/>
              <a:gd name="connsiteY2" fmla="*/ 5128864 h 5137928"/>
              <a:gd name="connsiteX3" fmla="*/ 488706 w 8101626"/>
              <a:gd name="connsiteY3" fmla="*/ 5137928 h 5137928"/>
              <a:gd name="connsiteX4" fmla="*/ 0 w 8101626"/>
              <a:gd name="connsiteY4" fmla="*/ 1 h 5137928"/>
              <a:gd name="connsiteX0" fmla="*/ 0 w 8101626"/>
              <a:gd name="connsiteY0" fmla="*/ 1 h 5148473"/>
              <a:gd name="connsiteX1" fmla="*/ 3336661 w 8101626"/>
              <a:gd name="connsiteY1" fmla="*/ 0 h 5148473"/>
              <a:gd name="connsiteX2" fmla="*/ 8101626 w 8101626"/>
              <a:gd name="connsiteY2" fmla="*/ 5128864 h 5148473"/>
              <a:gd name="connsiteX3" fmla="*/ 11854 w 8101626"/>
              <a:gd name="connsiteY3" fmla="*/ 5148473 h 5148473"/>
              <a:gd name="connsiteX4" fmla="*/ 0 w 8101626"/>
              <a:gd name="connsiteY4" fmla="*/ 1 h 5148473"/>
              <a:gd name="connsiteX0" fmla="*/ 480102 w 8089796"/>
              <a:gd name="connsiteY0" fmla="*/ 1 h 5148473"/>
              <a:gd name="connsiteX1" fmla="*/ 3324831 w 8089796"/>
              <a:gd name="connsiteY1" fmla="*/ 0 h 5148473"/>
              <a:gd name="connsiteX2" fmla="*/ 8089796 w 8089796"/>
              <a:gd name="connsiteY2" fmla="*/ 5128864 h 5148473"/>
              <a:gd name="connsiteX3" fmla="*/ 24 w 8089796"/>
              <a:gd name="connsiteY3" fmla="*/ 5148473 h 5148473"/>
              <a:gd name="connsiteX4" fmla="*/ 480102 w 8089796"/>
              <a:gd name="connsiteY4" fmla="*/ 1 h 5148473"/>
              <a:gd name="connsiteX0" fmla="*/ 9259 w 7618953"/>
              <a:gd name="connsiteY0" fmla="*/ 1 h 5148473"/>
              <a:gd name="connsiteX1" fmla="*/ 2853988 w 7618953"/>
              <a:gd name="connsiteY1" fmla="*/ 0 h 5148473"/>
              <a:gd name="connsiteX2" fmla="*/ 7618953 w 7618953"/>
              <a:gd name="connsiteY2" fmla="*/ 5128864 h 5148473"/>
              <a:gd name="connsiteX3" fmla="*/ 615 w 7618953"/>
              <a:gd name="connsiteY3" fmla="*/ 5148473 h 5148473"/>
              <a:gd name="connsiteX4" fmla="*/ 9259 w 7618953"/>
              <a:gd name="connsiteY4" fmla="*/ 1 h 5148473"/>
              <a:gd name="connsiteX0" fmla="*/ 0 w 7609694"/>
              <a:gd name="connsiteY0" fmla="*/ 1 h 5148473"/>
              <a:gd name="connsiteX1" fmla="*/ 2844729 w 7609694"/>
              <a:gd name="connsiteY1" fmla="*/ 0 h 5148473"/>
              <a:gd name="connsiteX2" fmla="*/ 7609694 w 7609694"/>
              <a:gd name="connsiteY2" fmla="*/ 5128864 h 5148473"/>
              <a:gd name="connsiteX3" fmla="*/ 22101 w 7609694"/>
              <a:gd name="connsiteY3" fmla="*/ 5148473 h 5148473"/>
              <a:gd name="connsiteX4" fmla="*/ 0 w 7609694"/>
              <a:gd name="connsiteY4" fmla="*/ 1 h 5148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9694" h="5148473">
                <a:moveTo>
                  <a:pt x="0" y="1"/>
                </a:moveTo>
                <a:lnTo>
                  <a:pt x="2844729" y="0"/>
                </a:lnTo>
                <a:lnTo>
                  <a:pt x="7609694" y="5128864"/>
                </a:lnTo>
                <a:lnTo>
                  <a:pt x="22101" y="5148473"/>
                </a:lnTo>
                <a:cubicBezTo>
                  <a:pt x="18150" y="3432316"/>
                  <a:pt x="3951" y="1716158"/>
                  <a:pt x="0" y="1"/>
                </a:cubicBezTo>
                <a:close/>
              </a:path>
            </a:pathLst>
          </a:custGeom>
          <a:solidFill>
            <a:schemeClr val="bg1">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1" name="Title 1"/>
          <p:cNvSpPr txBox="1">
            <a:spLocks/>
          </p:cNvSpPr>
          <p:nvPr/>
        </p:nvSpPr>
        <p:spPr>
          <a:xfrm>
            <a:off x="457200" y="18864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l-PL" sz="2800" dirty="0" smtClean="0">
                <a:solidFill>
                  <a:schemeClr val="bg1"/>
                </a:solidFill>
                <a:latin typeface="Century Gothic" panose="020B0502020202020204" pitchFamily="34" charset="0"/>
              </a:rPr>
              <a:t>Od profilu emocjonalnego do oceny ryzyka</a:t>
            </a:r>
            <a:endParaRPr lang="en-US" sz="2800" dirty="0">
              <a:solidFill>
                <a:schemeClr val="bg1"/>
              </a:solidFill>
              <a:latin typeface="Century Gothic" panose="020B0502020202020204" pitchFamily="34" charset="0"/>
            </a:endParaRPr>
          </a:p>
        </p:txBody>
      </p:sp>
      <p:sp>
        <p:nvSpPr>
          <p:cNvPr id="3" name="Content Placeholder 2"/>
          <p:cNvSpPr>
            <a:spLocks noGrp="1"/>
          </p:cNvSpPr>
          <p:nvPr>
            <p:ph idx="1"/>
          </p:nvPr>
        </p:nvSpPr>
        <p:spPr>
          <a:xfrm>
            <a:off x="395536" y="1999961"/>
            <a:ext cx="8229600" cy="3661287"/>
          </a:xfrm>
        </p:spPr>
        <p:txBody>
          <a:bodyPr anchor="ctr">
            <a:noAutofit/>
          </a:bodyPr>
          <a:lstStyle/>
          <a:p>
            <a:pPr marL="273050" lvl="0" indent="-273050">
              <a:spcBef>
                <a:spcPts val="1200"/>
              </a:spcBef>
              <a:buClr>
                <a:srgbClr val="B11117"/>
              </a:buClr>
            </a:pPr>
            <a:r>
              <a:rPr lang="pl-PL"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Wszystkie systemy oceny ryzyka                                                                                                         oparte są o detekcję </a:t>
            </a:r>
            <a:r>
              <a:rPr lang="pl-PL" sz="1600" b="1"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anomalii</a:t>
            </a:r>
            <a:r>
              <a:rPr lang="pl-PL"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a:t>
            </a:r>
            <a:r>
              <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a:t>
            </a:r>
            <a:endParaRPr lang="pl-PL"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endParaRPr>
          </a:p>
          <a:p>
            <a:pPr marL="273050" lvl="0" indent="-273050">
              <a:spcBef>
                <a:spcPts val="1200"/>
              </a:spcBef>
              <a:buClr>
                <a:srgbClr val="B11117"/>
              </a:buClr>
            </a:pPr>
            <a:r>
              <a:rPr lang="pl-PL"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Diament Emocji </a:t>
            </a:r>
            <a:r>
              <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a:t>
            </a:r>
            <a:r>
              <a:rPr lang="pl-PL"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przedstawia zarówno                                                                                stan spoczynkowy (</a:t>
            </a:r>
            <a:r>
              <a:rPr lang="en-US" sz="1600" dirty="0" err="1">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Homeost</a:t>
            </a:r>
            <a:r>
              <a:rPr lang="pl-PL" sz="1600" dirty="0" err="1">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aza</a:t>
            </a:r>
            <a:r>
              <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a:t>
            </a:r>
            <a:r>
              <a:rPr lang="pl-PL"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jak i stan                                                                                   obecny </a:t>
            </a:r>
            <a:r>
              <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a:t>
            </a:r>
            <a:r>
              <a:rPr lang="pl-PL"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reakcje w czasie rzeczywistym</a:t>
            </a:r>
            <a:r>
              <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a:t>
            </a:r>
          </a:p>
          <a:p>
            <a:pPr marL="273050" lvl="0" indent="-273050">
              <a:spcBef>
                <a:spcPts val="1200"/>
              </a:spcBef>
              <a:buClr>
                <a:srgbClr val="B11117"/>
              </a:buClr>
            </a:pPr>
            <a:r>
              <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a:t>
            </a:r>
            <a:r>
              <a:rPr lang="pl-PL"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Poziom ryzyka</a:t>
            </a:r>
            <a:r>
              <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a:t>
            </a:r>
            <a:r>
              <a:rPr lang="pl-PL"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obliczany jest w oparciu o                                                              odchylenia emocjonalne w stanie </a:t>
            </a: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obecnym </a:t>
            </a:r>
            <a:r>
              <a:rPr lang="pl-PL"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w                                                                            stosunku do stanu spoczynkowego</a:t>
            </a:r>
            <a:endPar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45" name="TextBox 44"/>
          <p:cNvSpPr txBox="1"/>
          <p:nvPr/>
        </p:nvSpPr>
        <p:spPr>
          <a:xfrm>
            <a:off x="459770" y="5013176"/>
            <a:ext cx="7846691" cy="1236685"/>
          </a:xfrm>
          <a:prstGeom prst="rect">
            <a:avLst/>
          </a:prstGeom>
          <a:noFill/>
        </p:spPr>
        <p:txBody>
          <a:bodyPr wrap="square" rtlCol="0">
            <a:spAutoFit/>
          </a:bodyPr>
          <a:lstStyle/>
          <a:p>
            <a:pPr lvl="0">
              <a:lnSpc>
                <a:spcPts val="4600"/>
              </a:lnSpc>
              <a:spcBef>
                <a:spcPts val="1800"/>
              </a:spcBef>
              <a:buClr>
                <a:srgbClr val="B11117"/>
              </a:buClr>
            </a:pPr>
            <a:r>
              <a:rPr lang="pl-PL" sz="3600" dirty="0">
                <a:solidFill>
                  <a:srgbClr val="B11117"/>
                </a:solidFill>
                <a:latin typeface="DokChampa" panose="020B0604020202020204" pitchFamily="34" charset="-34"/>
                <a:ea typeface="Ebrima" panose="02000000000000000000" pitchFamily="2" charset="0"/>
                <a:cs typeface="DokChampa" panose="020B0604020202020204" pitchFamily="34" charset="-34"/>
              </a:rPr>
              <a:t>Określenie </a:t>
            </a:r>
            <a:r>
              <a:rPr lang="en-US" sz="3600" dirty="0">
                <a:solidFill>
                  <a:srgbClr val="B11117"/>
                </a:solidFill>
                <a:latin typeface="DokChampa" panose="020B0604020202020204" pitchFamily="34" charset="-34"/>
                <a:ea typeface="Ebrima" panose="02000000000000000000" pitchFamily="2" charset="0"/>
                <a:cs typeface="DokChampa" panose="020B0604020202020204" pitchFamily="34" charset="-34"/>
              </a:rPr>
              <a:t>“</a:t>
            </a:r>
            <a:r>
              <a:rPr lang="pl-PL" sz="3600" dirty="0">
                <a:solidFill>
                  <a:srgbClr val="B11117"/>
                </a:solidFill>
                <a:latin typeface="DokChampa" panose="020B0604020202020204" pitchFamily="34" charset="-34"/>
                <a:ea typeface="Ebrima" panose="02000000000000000000" pitchFamily="2" charset="0"/>
                <a:cs typeface="DokChampa" panose="020B0604020202020204" pitchFamily="34" charset="-34"/>
              </a:rPr>
              <a:t>Wykrywacz                   kłamstw</a:t>
            </a:r>
            <a:r>
              <a:rPr lang="en-US" sz="3600" dirty="0">
                <a:solidFill>
                  <a:srgbClr val="B11117"/>
                </a:solidFill>
                <a:latin typeface="DokChampa" panose="020B0604020202020204" pitchFamily="34" charset="-34"/>
                <a:ea typeface="Ebrima" panose="02000000000000000000" pitchFamily="2" charset="0"/>
                <a:cs typeface="DokChampa" panose="020B0604020202020204" pitchFamily="34" charset="-34"/>
              </a:rPr>
              <a:t>”</a:t>
            </a:r>
            <a:r>
              <a:rPr lang="pl-PL" sz="3600" dirty="0">
                <a:solidFill>
                  <a:srgbClr val="B11117"/>
                </a:solidFill>
                <a:latin typeface="DokChampa" panose="020B0604020202020204" pitchFamily="34" charset="-34"/>
                <a:ea typeface="Ebrima" panose="02000000000000000000" pitchFamily="2" charset="0"/>
                <a:cs typeface="DokChampa" panose="020B0604020202020204" pitchFamily="34" charset="-34"/>
              </a:rPr>
              <a:t> </a:t>
            </a:r>
            <a:r>
              <a:rPr lang="en-US" sz="3600" dirty="0">
                <a:solidFill>
                  <a:srgbClr val="B11117"/>
                </a:solidFill>
                <a:latin typeface="DokChampa" panose="020B0604020202020204" pitchFamily="34" charset="-34"/>
                <a:ea typeface="Ebrima" panose="02000000000000000000" pitchFamily="2" charset="0"/>
                <a:cs typeface="DokChampa" panose="020B0604020202020204" pitchFamily="34" charset="-34"/>
              </a:rPr>
              <a:t> </a:t>
            </a:r>
            <a:r>
              <a:rPr lang="pl-PL" sz="3600" dirty="0">
                <a:solidFill>
                  <a:srgbClr val="B11117"/>
                </a:solidFill>
                <a:latin typeface="DokChampa" panose="020B0604020202020204" pitchFamily="34" charset="-34"/>
                <a:ea typeface="Ebrima" panose="02000000000000000000" pitchFamily="2" charset="0"/>
                <a:cs typeface="DokChampa" panose="020B0604020202020204" pitchFamily="34" charset="-34"/>
              </a:rPr>
              <a:t>jest mylne</a:t>
            </a:r>
            <a:endParaRPr lang="en-US" sz="3600" dirty="0">
              <a:solidFill>
                <a:srgbClr val="B11117"/>
              </a:solidFill>
              <a:latin typeface="DokChampa" panose="020B0604020202020204" pitchFamily="34" charset="-34"/>
              <a:ea typeface="Ebrima" panose="02000000000000000000" pitchFamily="2" charset="0"/>
              <a:cs typeface="DokChampa" panose="020B0604020202020204" pitchFamily="34" charset="-34"/>
            </a:endParaRPr>
          </a:p>
        </p:txBody>
      </p:sp>
      <p:grpSp>
        <p:nvGrpSpPr>
          <p:cNvPr id="35" name="Group 9"/>
          <p:cNvGrpSpPr>
            <a:grpSpLocks noChangeAspect="1"/>
          </p:cNvGrpSpPr>
          <p:nvPr/>
        </p:nvGrpSpPr>
        <p:grpSpPr bwMode="auto">
          <a:xfrm>
            <a:off x="8821327" y="908720"/>
            <a:ext cx="196604" cy="194040"/>
            <a:chOff x="2650" y="1933"/>
            <a:chExt cx="460" cy="454"/>
          </a:xfrm>
        </p:grpSpPr>
        <p:sp>
          <p:nvSpPr>
            <p:cNvPr id="36"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0">
              <a:hlinkClick r:id="rId4"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810294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r="13709"/>
          <a:stretch/>
        </p:blipFill>
        <p:spPr>
          <a:xfrm>
            <a:off x="2568624" y="1202320"/>
            <a:ext cx="6575376" cy="5124449"/>
          </a:xfrm>
          <a:prstGeom prst="rect">
            <a:avLst/>
          </a:prstGeom>
        </p:spPr>
      </p:pic>
      <p:sp>
        <p:nvSpPr>
          <p:cNvPr id="47" name="Rectangle 2"/>
          <p:cNvSpPr/>
          <p:nvPr/>
        </p:nvSpPr>
        <p:spPr>
          <a:xfrm>
            <a:off x="-1" y="1196752"/>
            <a:ext cx="7884369" cy="5121603"/>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1198228 w 9125437"/>
              <a:gd name="connsiteY0" fmla="*/ 28667 h 5128864"/>
              <a:gd name="connsiteX1" fmla="*/ 4360472 w 9125437"/>
              <a:gd name="connsiteY1" fmla="*/ 0 h 5128864"/>
              <a:gd name="connsiteX2" fmla="*/ 9125437 w 9125437"/>
              <a:gd name="connsiteY2" fmla="*/ 5128864 h 5128864"/>
              <a:gd name="connsiteX3" fmla="*/ 0 w 9125437"/>
              <a:gd name="connsiteY3" fmla="*/ 5118817 h 5128864"/>
              <a:gd name="connsiteX4" fmla="*/ 1198228 w 9125437"/>
              <a:gd name="connsiteY4" fmla="*/ 28667 h 5128864"/>
              <a:gd name="connsiteX0" fmla="*/ 1522339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1522339 w 9125437"/>
              <a:gd name="connsiteY4" fmla="*/ 1 h 5128864"/>
              <a:gd name="connsiteX0" fmla="*/ 9822 w 7612920"/>
              <a:gd name="connsiteY0" fmla="*/ 1 h 5137928"/>
              <a:gd name="connsiteX1" fmla="*/ 2847955 w 7612920"/>
              <a:gd name="connsiteY1" fmla="*/ 0 h 5137928"/>
              <a:gd name="connsiteX2" fmla="*/ 7612920 w 7612920"/>
              <a:gd name="connsiteY2" fmla="*/ 5128864 h 5137928"/>
              <a:gd name="connsiteX3" fmla="*/ 0 w 7612920"/>
              <a:gd name="connsiteY3" fmla="*/ 5137928 h 5137928"/>
              <a:gd name="connsiteX4" fmla="*/ 9822 w 7612920"/>
              <a:gd name="connsiteY4" fmla="*/ 1 h 5137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920" h="5137928">
                <a:moveTo>
                  <a:pt x="9822" y="1"/>
                </a:moveTo>
                <a:lnTo>
                  <a:pt x="2847955" y="0"/>
                </a:lnTo>
                <a:lnTo>
                  <a:pt x="7612920" y="5128864"/>
                </a:lnTo>
                <a:lnTo>
                  <a:pt x="0" y="5137928"/>
                </a:lnTo>
                <a:lnTo>
                  <a:pt x="9822" y="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5" name="Rectangle 4"/>
          <p:cNvSpPr/>
          <p:nvPr/>
        </p:nvSpPr>
        <p:spPr>
          <a:xfrm>
            <a:off x="-28576" y="5477322"/>
            <a:ext cx="7411416" cy="831998"/>
          </a:xfrm>
          <a:custGeom>
            <a:avLst/>
            <a:gdLst>
              <a:gd name="connsiteX0" fmla="*/ 0 w 6801816"/>
              <a:gd name="connsiteY0" fmla="*/ 0 h 831998"/>
              <a:gd name="connsiteX1" fmla="*/ 6801816 w 6801816"/>
              <a:gd name="connsiteY1" fmla="*/ 0 h 831998"/>
              <a:gd name="connsiteX2" fmla="*/ 6801816 w 6801816"/>
              <a:gd name="connsiteY2" fmla="*/ 831998 h 831998"/>
              <a:gd name="connsiteX3" fmla="*/ 0 w 6801816"/>
              <a:gd name="connsiteY3" fmla="*/ 831998 h 831998"/>
              <a:gd name="connsiteX4" fmla="*/ 0 w 6801816"/>
              <a:gd name="connsiteY4" fmla="*/ 0 h 831998"/>
              <a:gd name="connsiteX0" fmla="*/ 0 w 6801816"/>
              <a:gd name="connsiteY0" fmla="*/ 9525 h 841523"/>
              <a:gd name="connsiteX1" fmla="*/ 6001716 w 6801816"/>
              <a:gd name="connsiteY1" fmla="*/ 0 h 841523"/>
              <a:gd name="connsiteX2" fmla="*/ 6801816 w 6801816"/>
              <a:gd name="connsiteY2" fmla="*/ 841523 h 841523"/>
              <a:gd name="connsiteX3" fmla="*/ 0 w 6801816"/>
              <a:gd name="connsiteY3" fmla="*/ 841523 h 841523"/>
              <a:gd name="connsiteX4" fmla="*/ 0 w 6801816"/>
              <a:gd name="connsiteY4" fmla="*/ 9525 h 841523"/>
              <a:gd name="connsiteX0" fmla="*/ 0 w 6801816"/>
              <a:gd name="connsiteY0" fmla="*/ 0 h 831998"/>
              <a:gd name="connsiteX1" fmla="*/ 5973141 w 6801816"/>
              <a:gd name="connsiteY1" fmla="*/ 0 h 831998"/>
              <a:gd name="connsiteX2" fmla="*/ 6801816 w 6801816"/>
              <a:gd name="connsiteY2" fmla="*/ 831998 h 831998"/>
              <a:gd name="connsiteX3" fmla="*/ 0 w 6801816"/>
              <a:gd name="connsiteY3" fmla="*/ 831998 h 831998"/>
              <a:gd name="connsiteX4" fmla="*/ 0 w 6801816"/>
              <a:gd name="connsiteY4" fmla="*/ 0 h 831998"/>
              <a:gd name="connsiteX0" fmla="*/ 0 w 7478091"/>
              <a:gd name="connsiteY0" fmla="*/ 0 h 831998"/>
              <a:gd name="connsiteX1" fmla="*/ 6649416 w 7478091"/>
              <a:gd name="connsiteY1" fmla="*/ 0 h 831998"/>
              <a:gd name="connsiteX2" fmla="*/ 7478091 w 7478091"/>
              <a:gd name="connsiteY2" fmla="*/ 831998 h 831998"/>
              <a:gd name="connsiteX3" fmla="*/ 676275 w 7478091"/>
              <a:gd name="connsiteY3" fmla="*/ 831998 h 831998"/>
              <a:gd name="connsiteX4" fmla="*/ 0 w 7478091"/>
              <a:gd name="connsiteY4" fmla="*/ 0 h 831998"/>
              <a:gd name="connsiteX0" fmla="*/ 0 w 7478091"/>
              <a:gd name="connsiteY0" fmla="*/ 0 h 831998"/>
              <a:gd name="connsiteX1" fmla="*/ 6649416 w 7478091"/>
              <a:gd name="connsiteY1" fmla="*/ 0 h 831998"/>
              <a:gd name="connsiteX2" fmla="*/ 7478091 w 7478091"/>
              <a:gd name="connsiteY2" fmla="*/ 831998 h 831998"/>
              <a:gd name="connsiteX3" fmla="*/ 28575 w 7478091"/>
              <a:gd name="connsiteY3" fmla="*/ 831998 h 831998"/>
              <a:gd name="connsiteX4" fmla="*/ 0 w 7478091"/>
              <a:gd name="connsiteY4" fmla="*/ 0 h 831998"/>
              <a:gd name="connsiteX0" fmla="*/ 0 w 7411416"/>
              <a:gd name="connsiteY0" fmla="*/ 0 h 831998"/>
              <a:gd name="connsiteX1" fmla="*/ 6649416 w 7411416"/>
              <a:gd name="connsiteY1" fmla="*/ 0 h 831998"/>
              <a:gd name="connsiteX2" fmla="*/ 7411416 w 7411416"/>
              <a:gd name="connsiteY2" fmla="*/ 822473 h 831998"/>
              <a:gd name="connsiteX3" fmla="*/ 28575 w 7411416"/>
              <a:gd name="connsiteY3" fmla="*/ 831998 h 831998"/>
              <a:gd name="connsiteX4" fmla="*/ 0 w 7411416"/>
              <a:gd name="connsiteY4" fmla="*/ 0 h 83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1416" h="831998">
                <a:moveTo>
                  <a:pt x="0" y="0"/>
                </a:moveTo>
                <a:lnTo>
                  <a:pt x="6649416" y="0"/>
                </a:lnTo>
                <a:lnTo>
                  <a:pt x="7411416" y="822473"/>
                </a:lnTo>
                <a:lnTo>
                  <a:pt x="28575" y="831998"/>
                </a:lnTo>
                <a:lnTo>
                  <a:pt x="0" y="0"/>
                </a:lnTo>
                <a:close/>
              </a:path>
            </a:pathLst>
          </a:cu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188640"/>
            <a:ext cx="8229600" cy="1143000"/>
          </a:xfrm>
        </p:spPr>
        <p:txBody>
          <a:bodyPr>
            <a:normAutofit/>
          </a:bodyPr>
          <a:lstStyle/>
          <a:p>
            <a:pPr algn="l"/>
            <a:r>
              <a:rPr lang="pl-PL" sz="2400" dirty="0" smtClean="0">
                <a:solidFill>
                  <a:schemeClr val="bg1"/>
                </a:solidFill>
                <a:latin typeface="Century Gothic" panose="020B0502020202020204" pitchFamily="34" charset="0"/>
              </a:rPr>
              <a:t>Reakcje emocjonalne w trakcie oceny uczciwości</a:t>
            </a:r>
            <a:endParaRPr lang="en-US" sz="2400" dirty="0">
              <a:solidFill>
                <a:schemeClr val="bg1"/>
              </a:solidFill>
              <a:latin typeface="Century Gothic" panose="020B0502020202020204" pitchFamily="34" charset="0"/>
            </a:endParaRPr>
          </a:p>
        </p:txBody>
      </p:sp>
      <p:cxnSp>
        <p:nvCxnSpPr>
          <p:cNvPr id="10" name="Straight Connector 9"/>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4"/>
          <p:cNvSpPr txBox="1">
            <a:spLocks/>
          </p:cNvSpPr>
          <p:nvPr/>
        </p:nvSpPr>
        <p:spPr>
          <a:xfrm>
            <a:off x="251520" y="2101212"/>
            <a:ext cx="7131320" cy="46187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pl-PL" sz="18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Technologia </a:t>
            </a:r>
            <a:r>
              <a:rPr lang="pl-PL" sz="1800" dirty="0" err="1"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Nemesysco</a:t>
            </a:r>
            <a:r>
              <a:rPr lang="pl-PL" sz="18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będzie                                             najbardziej efektywna jeśli chodzi                                                              o </a:t>
            </a:r>
            <a:r>
              <a:rPr lang="pl-PL" sz="1800" b="1"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ocenę ryzyka</a:t>
            </a:r>
            <a:r>
              <a:rPr lang="pl-PL" sz="18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jeśli osoba oceniana</a:t>
            </a:r>
            <a:r>
              <a:rPr lang="en-US" sz="18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a:t>
            </a:r>
            <a:endParaRPr lang="en-US" sz="18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endParaRPr>
          </a:p>
          <a:p>
            <a:pPr marL="449263" lvl="1" indent="-271463">
              <a:lnSpc>
                <a:spcPts val="2500"/>
              </a:lnSpc>
              <a:spcBef>
                <a:spcPts val="3600"/>
              </a:spcBef>
              <a:buClr>
                <a:srgbClr val="A41017"/>
              </a:buClr>
              <a:buFont typeface="Arial" panose="020B0604020202020204" pitchFamily="34" charset="0"/>
              <a:buChar char="•"/>
            </a:pPr>
            <a:r>
              <a:rPr lang="pl-PL" sz="24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Świadomie nie mówi prawdy</a:t>
            </a:r>
            <a:endParaRPr lang="en-US" sz="24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endParaRPr>
          </a:p>
          <a:p>
            <a:pPr marL="449263" lvl="1" indent="-271463">
              <a:lnSpc>
                <a:spcPts val="2500"/>
              </a:lnSpc>
              <a:spcBef>
                <a:spcPts val="1200"/>
              </a:spcBef>
              <a:buClr>
                <a:srgbClr val="A41017"/>
              </a:buClr>
              <a:buFont typeface="Arial" panose="020B0604020202020204" pitchFamily="34" charset="0"/>
              <a:buChar char="•"/>
            </a:pPr>
            <a:r>
              <a:rPr lang="pl-PL" sz="24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Jest zmotywowana aby przekonać                       nas do swej nieszczerości</a:t>
            </a:r>
            <a:endParaRPr lang="en-US" sz="24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endParaRPr>
          </a:p>
          <a:p>
            <a:pPr marL="449263" lvl="1" indent="-271463">
              <a:lnSpc>
                <a:spcPts val="2500"/>
              </a:lnSpc>
              <a:spcBef>
                <a:spcPts val="900"/>
              </a:spcBef>
              <a:buClr>
                <a:srgbClr val="A41017"/>
              </a:buClr>
              <a:buFont typeface="Arial" panose="020B0604020202020204" pitchFamily="34" charset="0"/>
              <a:buChar char="•"/>
            </a:pPr>
            <a:r>
              <a:rPr lang="pl-PL" sz="24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Ma coś do stracenia</a:t>
            </a:r>
            <a:endParaRPr lang="en-US" sz="24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endParaRPr>
          </a:p>
          <a:p>
            <a:pPr marL="0" indent="0">
              <a:spcBef>
                <a:spcPts val="3000"/>
              </a:spcBef>
              <a:buClr>
                <a:srgbClr val="A41017"/>
              </a:buClr>
              <a:buNone/>
            </a:pPr>
            <a:r>
              <a:rPr lang="pl-PL" sz="2000" dirty="0" smtClean="0">
                <a:solidFill>
                  <a:srgbClr val="A41017"/>
                </a:solidFill>
                <a:latin typeface="DokChampa" panose="020B0604020202020204" pitchFamily="34" charset="-34"/>
                <a:ea typeface="Ebrima" panose="02000000000000000000" pitchFamily="2" charset="0"/>
                <a:cs typeface="DokChampa" panose="020B0604020202020204" pitchFamily="34" charset="-34"/>
              </a:rPr>
              <a:t>Wszystkie te warunki występują naturalnie w codziennym życiu ale nie występują w laboratoryjnym/sztucznym  środowisku</a:t>
            </a:r>
            <a:r>
              <a:rPr lang="en-US" sz="2000" dirty="0" smtClean="0">
                <a:solidFill>
                  <a:srgbClr val="A41017"/>
                </a:solidFill>
                <a:latin typeface="DokChampa" panose="020B0604020202020204" pitchFamily="34" charset="-34"/>
                <a:ea typeface="Ebrima" panose="02000000000000000000" pitchFamily="2" charset="0"/>
                <a:cs typeface="DokChampa" panose="020B0604020202020204" pitchFamily="34" charset="-34"/>
              </a:rPr>
              <a:t>.</a:t>
            </a:r>
            <a:endParaRPr lang="en-US" sz="2000" dirty="0">
              <a:solidFill>
                <a:srgbClr val="A41017"/>
              </a:solidFill>
              <a:latin typeface="DokChampa" panose="020B0604020202020204" pitchFamily="34" charset="-34"/>
              <a:ea typeface="Ebrima" panose="02000000000000000000" pitchFamily="2" charset="0"/>
              <a:cs typeface="DokChampa" panose="020B0604020202020204" pitchFamily="34" charset="-34"/>
            </a:endParaRPr>
          </a:p>
        </p:txBody>
      </p:sp>
      <p:grpSp>
        <p:nvGrpSpPr>
          <p:cNvPr id="52" name="Group 51"/>
          <p:cNvGrpSpPr/>
          <p:nvPr/>
        </p:nvGrpSpPr>
        <p:grpSpPr>
          <a:xfrm rot="5400000">
            <a:off x="7579276" y="3414416"/>
            <a:ext cx="2805659" cy="2827480"/>
            <a:chOff x="7365078" y="-182459"/>
            <a:chExt cx="951337" cy="958736"/>
          </a:xfrm>
        </p:grpSpPr>
        <p:grpSp>
          <p:nvGrpSpPr>
            <p:cNvPr id="53" name="Group 4"/>
            <p:cNvGrpSpPr>
              <a:grpSpLocks noChangeAspect="1"/>
            </p:cNvGrpSpPr>
            <p:nvPr/>
          </p:nvGrpSpPr>
          <p:grpSpPr bwMode="auto">
            <a:xfrm rot="5400000">
              <a:off x="7361379" y="-178760"/>
              <a:ext cx="958736" cy="951337"/>
              <a:chOff x="2336" y="3022"/>
              <a:chExt cx="907" cy="900"/>
            </a:xfrm>
          </p:grpSpPr>
          <p:sp>
            <p:nvSpPr>
              <p:cNvPr id="67"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rgbClr val="FFFFFF">
                    <a:alpha val="3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31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1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31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22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4" name="Group 53"/>
            <p:cNvGrpSpPr/>
            <p:nvPr/>
          </p:nvGrpSpPr>
          <p:grpSpPr>
            <a:xfrm>
              <a:off x="7607806" y="-42495"/>
              <a:ext cx="577498" cy="756946"/>
              <a:chOff x="7591986" y="-39672"/>
              <a:chExt cx="577498" cy="756946"/>
            </a:xfrm>
          </p:grpSpPr>
          <p:grpSp>
            <p:nvGrpSpPr>
              <p:cNvPr id="55" name="Group 54"/>
              <p:cNvGrpSpPr/>
              <p:nvPr/>
            </p:nvGrpSpPr>
            <p:grpSpPr>
              <a:xfrm rot="5400000">
                <a:off x="7503349" y="53859"/>
                <a:ext cx="754772" cy="569885"/>
                <a:chOff x="4874196" y="5305847"/>
                <a:chExt cx="1101726" cy="831851"/>
              </a:xfrm>
            </p:grpSpPr>
            <p:sp>
              <p:nvSpPr>
                <p:cNvPr id="63"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13"/>
                <p:cNvSpPr>
                  <a:spLocks noEditPoints="1"/>
                </p:cNvSpPr>
                <p:nvPr/>
              </p:nvSpPr>
              <p:spPr bwMode="auto">
                <a:xfrm>
                  <a:off x="4928808" y="5805910"/>
                  <a:ext cx="817563" cy="331788"/>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14"/>
                <p:cNvSpPr>
                  <a:spLocks/>
                </p:cNvSpPr>
                <p:nvPr/>
              </p:nvSpPr>
              <p:spPr bwMode="auto">
                <a:xfrm>
                  <a:off x="5361559" y="5361410"/>
                  <a:ext cx="61436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15"/>
                <p:cNvSpPr>
                  <a:spLocks/>
                </p:cNvSpPr>
                <p:nvPr/>
              </p:nvSpPr>
              <p:spPr bwMode="auto">
                <a:xfrm>
                  <a:off x="5056759" y="5305847"/>
                  <a:ext cx="312738" cy="500063"/>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073">
                      <a:moveTo>
                        <a:pt x="3708" y="0"/>
                      </a:moveTo>
                      <a:lnTo>
                        <a:pt x="0" y="2206"/>
                      </a:lnTo>
                      <a:lnTo>
                        <a:pt x="10359" y="10073"/>
                      </a:lnTo>
                      <a:cubicBezTo>
                        <a:pt x="10359" y="10024"/>
                        <a:pt x="10358" y="9976"/>
                        <a:pt x="10358" y="9927"/>
                      </a:cubicBezTo>
                      <a:lnTo>
                        <a:pt x="3708"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6" name="Group 26"/>
              <p:cNvGrpSpPr>
                <a:grpSpLocks noChangeAspect="1"/>
              </p:cNvGrpSpPr>
              <p:nvPr/>
            </p:nvGrpSpPr>
            <p:grpSpPr bwMode="auto">
              <a:xfrm rot="5400000">
                <a:off x="7502262" y="50052"/>
                <a:ext cx="756946" cy="577498"/>
                <a:chOff x="2482" y="3149"/>
                <a:chExt cx="696" cy="531"/>
              </a:xfrm>
            </p:grpSpPr>
            <p:sp>
              <p:nvSpPr>
                <p:cNvPr id="57"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27"/>
                <p:cNvSpPr>
                  <a:spLocks/>
                </p:cNvSpPr>
                <p:nvPr/>
              </p:nvSpPr>
              <p:spPr bwMode="auto">
                <a:xfrm>
                  <a:off x="2657" y="3466"/>
                  <a:ext cx="135" cy="210"/>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 h="10519">
                      <a:moveTo>
                        <a:pt x="11374" y="0"/>
                      </a:moveTo>
                      <a:cubicBezTo>
                        <a:pt x="7767" y="1935"/>
                        <a:pt x="3611" y="5193"/>
                        <a:pt x="4" y="7128"/>
                      </a:cubicBezTo>
                      <a:cubicBezTo>
                        <a:pt x="-41" y="7269"/>
                        <a:pt x="301" y="7526"/>
                        <a:pt x="256" y="7667"/>
                      </a:cubicBezTo>
                      <a:lnTo>
                        <a:pt x="6766" y="10519"/>
                      </a:lnTo>
                      <a:lnTo>
                        <a:pt x="11374" y="0"/>
                      </a:ln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28"/>
                <p:cNvSpPr>
                  <a:spLocks/>
                </p:cNvSpPr>
                <p:nvPr/>
              </p:nvSpPr>
              <p:spPr bwMode="auto">
                <a:xfrm>
                  <a:off x="2516" y="3465"/>
                  <a:ext cx="276" cy="131"/>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Lst>
                  <a:ahLst/>
                  <a:cxnLst>
                    <a:cxn ang="0">
                      <a:pos x="connsiteX0" y="connsiteY0"/>
                    </a:cxn>
                    <a:cxn ang="0">
                      <a:pos x="connsiteX1" y="connsiteY1"/>
                    </a:cxn>
                    <a:cxn ang="0">
                      <a:pos x="connsiteX2" y="connsiteY2"/>
                    </a:cxn>
                    <a:cxn ang="0">
                      <a:pos x="connsiteX3" y="connsiteY3"/>
                    </a:cxn>
                  </a:cxnLst>
                  <a:rect l="l" t="t" r="r" b="b"/>
                  <a:pathLst>
                    <a:path w="10795" h="11393">
                      <a:moveTo>
                        <a:pt x="0" y="1393"/>
                      </a:moveTo>
                      <a:lnTo>
                        <a:pt x="0" y="11393"/>
                      </a:lnTo>
                      <a:lnTo>
                        <a:pt x="10795" y="0"/>
                      </a:lnTo>
                      <a:lnTo>
                        <a:pt x="0" y="1393"/>
                      </a:ln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29"/>
                <p:cNvSpPr>
                  <a:spLocks/>
                </p:cNvSpPr>
                <p:nvPr/>
              </p:nvSpPr>
              <p:spPr bwMode="auto">
                <a:xfrm>
                  <a:off x="2792" y="3301"/>
                  <a:ext cx="386"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0"/>
                <p:cNvSpPr>
                  <a:spLocks/>
                </p:cNvSpPr>
                <p:nvPr/>
              </p:nvSpPr>
              <p:spPr bwMode="auto">
                <a:xfrm>
                  <a:off x="2791" y="3463"/>
                  <a:ext cx="240" cy="135"/>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Lst>
                  <a:ahLst/>
                  <a:cxnLst>
                    <a:cxn ang="0">
                      <a:pos x="connsiteX0" y="connsiteY0"/>
                    </a:cxn>
                    <a:cxn ang="0">
                      <a:pos x="connsiteX1" y="connsiteY1"/>
                    </a:cxn>
                    <a:cxn ang="0">
                      <a:pos x="connsiteX2" y="connsiteY2"/>
                    </a:cxn>
                    <a:cxn ang="0">
                      <a:pos x="connsiteX3" y="connsiteY3"/>
                    </a:cxn>
                  </a:cxnLst>
                  <a:rect l="l" t="t" r="r" b="b"/>
                  <a:pathLst>
                    <a:path w="10384" h="10922">
                      <a:moveTo>
                        <a:pt x="8025" y="10922"/>
                      </a:moveTo>
                      <a:lnTo>
                        <a:pt x="10384" y="6496"/>
                      </a:lnTo>
                      <a:lnTo>
                        <a:pt x="0" y="0"/>
                      </a:lnTo>
                      <a:lnTo>
                        <a:pt x="8025" y="10922"/>
                      </a:ln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31"/>
                <p:cNvSpPr>
                  <a:spLocks/>
                </p:cNvSpPr>
                <p:nvPr/>
              </p:nvSpPr>
              <p:spPr bwMode="auto">
                <a:xfrm>
                  <a:off x="2672" y="3149"/>
                  <a:ext cx="122" cy="316"/>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Lst>
                  <a:ahLst/>
                  <a:cxnLst>
                    <a:cxn ang="0">
                      <a:pos x="connsiteX0" y="connsiteY0"/>
                    </a:cxn>
                    <a:cxn ang="0">
                      <a:pos x="connsiteX1" y="connsiteY1"/>
                    </a:cxn>
                    <a:cxn ang="0">
                      <a:pos x="connsiteX2" y="connsiteY2"/>
                    </a:cxn>
                    <a:cxn ang="0">
                      <a:pos x="connsiteX3" y="connsiteY3"/>
                    </a:cxn>
                  </a:cxnLst>
                  <a:rect l="l" t="t" r="r" b="b"/>
                  <a:pathLst>
                    <a:path w="10189" h="10073">
                      <a:moveTo>
                        <a:pt x="8832" y="0"/>
                      </a:moveTo>
                      <a:lnTo>
                        <a:pt x="0" y="146"/>
                      </a:lnTo>
                      <a:lnTo>
                        <a:pt x="10188" y="10073"/>
                      </a:lnTo>
                      <a:cubicBezTo>
                        <a:pt x="10244" y="6498"/>
                        <a:pt x="8777" y="3575"/>
                        <a:pt x="8832" y="0"/>
                      </a:cubicBez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32" name="Group 9"/>
          <p:cNvGrpSpPr>
            <a:grpSpLocks noChangeAspect="1"/>
          </p:cNvGrpSpPr>
          <p:nvPr/>
        </p:nvGrpSpPr>
        <p:grpSpPr bwMode="auto">
          <a:xfrm>
            <a:off x="8821327" y="908720"/>
            <a:ext cx="196604" cy="194040"/>
            <a:chOff x="2650" y="1933"/>
            <a:chExt cx="460" cy="454"/>
          </a:xfrm>
        </p:grpSpPr>
        <p:sp>
          <p:nvSpPr>
            <p:cNvPr id="33"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0">
              <a:hlinkClick r:id="rId5"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58919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49" hidden="1"/>
          <p:cNvSpPr/>
          <p:nvPr/>
        </p:nvSpPr>
        <p:spPr>
          <a:xfrm rot="10800000" flipH="1" flipV="1">
            <a:off x="2205260" y="1189114"/>
            <a:ext cx="6948192" cy="5134692"/>
          </a:xfrm>
          <a:custGeom>
            <a:avLst/>
            <a:gdLst>
              <a:gd name="connsiteX0" fmla="*/ 0 w 9144000"/>
              <a:gd name="connsiteY0" fmla="*/ 0 h 3816424"/>
              <a:gd name="connsiteX1" fmla="*/ 9144000 w 9144000"/>
              <a:gd name="connsiteY1" fmla="*/ 0 h 3816424"/>
              <a:gd name="connsiteX2" fmla="*/ 9144000 w 9144000"/>
              <a:gd name="connsiteY2" fmla="*/ 3816424 h 3816424"/>
              <a:gd name="connsiteX3" fmla="*/ 0 w 9144000"/>
              <a:gd name="connsiteY3" fmla="*/ 3816424 h 3816424"/>
              <a:gd name="connsiteX4" fmla="*/ 0 w 9144000"/>
              <a:gd name="connsiteY4" fmla="*/ 0 h 3816424"/>
              <a:gd name="connsiteX0" fmla="*/ 0 w 9144000"/>
              <a:gd name="connsiteY0" fmla="*/ 0 h 3816424"/>
              <a:gd name="connsiteX1" fmla="*/ 9144000 w 9144000"/>
              <a:gd name="connsiteY1" fmla="*/ 0 h 3816424"/>
              <a:gd name="connsiteX2" fmla="*/ 9144000 w 9144000"/>
              <a:gd name="connsiteY2" fmla="*/ 3816424 h 3816424"/>
              <a:gd name="connsiteX3" fmla="*/ 6578825 w 9144000"/>
              <a:gd name="connsiteY3" fmla="*/ 3808331 h 3816424"/>
              <a:gd name="connsiteX4" fmla="*/ 0 w 9144000"/>
              <a:gd name="connsiteY4" fmla="*/ 0 h 3816424"/>
              <a:gd name="connsiteX0" fmla="*/ 0 w 5267915"/>
              <a:gd name="connsiteY0" fmla="*/ 16184 h 3816424"/>
              <a:gd name="connsiteX1" fmla="*/ 5267915 w 5267915"/>
              <a:gd name="connsiteY1" fmla="*/ 0 h 3816424"/>
              <a:gd name="connsiteX2" fmla="*/ 5267915 w 5267915"/>
              <a:gd name="connsiteY2" fmla="*/ 3816424 h 3816424"/>
              <a:gd name="connsiteX3" fmla="*/ 2702740 w 5267915"/>
              <a:gd name="connsiteY3" fmla="*/ 3808331 h 3816424"/>
              <a:gd name="connsiteX4" fmla="*/ 0 w 5267915"/>
              <a:gd name="connsiteY4" fmla="*/ 16184 h 3816424"/>
              <a:gd name="connsiteX0" fmla="*/ 0 w 5546134"/>
              <a:gd name="connsiteY0" fmla="*/ 10154 h 3816424"/>
              <a:gd name="connsiteX1" fmla="*/ 5546134 w 5546134"/>
              <a:gd name="connsiteY1" fmla="*/ 0 h 3816424"/>
              <a:gd name="connsiteX2" fmla="*/ 5546134 w 5546134"/>
              <a:gd name="connsiteY2" fmla="*/ 3816424 h 3816424"/>
              <a:gd name="connsiteX3" fmla="*/ 2980959 w 5546134"/>
              <a:gd name="connsiteY3" fmla="*/ 3808331 h 3816424"/>
              <a:gd name="connsiteX4" fmla="*/ 0 w 5546134"/>
              <a:gd name="connsiteY4" fmla="*/ 10154 h 3816424"/>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20392"/>
              <a:gd name="connsiteX1" fmla="*/ 5546134 w 5546134"/>
              <a:gd name="connsiteY1" fmla="*/ 0 h 3820392"/>
              <a:gd name="connsiteX2" fmla="*/ 5546134 w 5546134"/>
              <a:gd name="connsiteY2" fmla="*/ 3816424 h 3820392"/>
              <a:gd name="connsiteX3" fmla="*/ 3233297 w 5546134"/>
              <a:gd name="connsiteY3" fmla="*/ 3820392 h 3820392"/>
              <a:gd name="connsiteX4" fmla="*/ 0 w 5546134"/>
              <a:gd name="connsiteY4" fmla="*/ 10154 h 3820392"/>
              <a:gd name="connsiteX0" fmla="*/ 0 w 5546134"/>
              <a:gd name="connsiteY0" fmla="*/ 10154 h 3816424"/>
              <a:gd name="connsiteX1" fmla="*/ 5546134 w 5546134"/>
              <a:gd name="connsiteY1" fmla="*/ 0 h 3816424"/>
              <a:gd name="connsiteX2" fmla="*/ 5546134 w 5546134"/>
              <a:gd name="connsiteY2" fmla="*/ 3816424 h 3816424"/>
              <a:gd name="connsiteX3" fmla="*/ 2968019 w 5546134"/>
              <a:gd name="connsiteY3" fmla="*/ 3814362 h 3816424"/>
              <a:gd name="connsiteX4" fmla="*/ 0 w 5546134"/>
              <a:gd name="connsiteY4" fmla="*/ 10154 h 3816424"/>
              <a:gd name="connsiteX0" fmla="*/ 0 w 5345558"/>
              <a:gd name="connsiteY0" fmla="*/ 10154 h 3816424"/>
              <a:gd name="connsiteX1" fmla="*/ 5345558 w 5345558"/>
              <a:gd name="connsiteY1" fmla="*/ 0 h 3816424"/>
              <a:gd name="connsiteX2" fmla="*/ 5345558 w 5345558"/>
              <a:gd name="connsiteY2" fmla="*/ 3816424 h 3816424"/>
              <a:gd name="connsiteX3" fmla="*/ 2767443 w 5345558"/>
              <a:gd name="connsiteY3" fmla="*/ 3814362 h 3816424"/>
              <a:gd name="connsiteX4" fmla="*/ 0 w 5345558"/>
              <a:gd name="connsiteY4" fmla="*/ 10154 h 3816424"/>
              <a:gd name="connsiteX0" fmla="*/ 0 w 5352028"/>
              <a:gd name="connsiteY0" fmla="*/ 0 h 3818331"/>
              <a:gd name="connsiteX1" fmla="*/ 5352028 w 5352028"/>
              <a:gd name="connsiteY1" fmla="*/ 1907 h 3818331"/>
              <a:gd name="connsiteX2" fmla="*/ 5352028 w 5352028"/>
              <a:gd name="connsiteY2" fmla="*/ 3818331 h 3818331"/>
              <a:gd name="connsiteX3" fmla="*/ 2773913 w 5352028"/>
              <a:gd name="connsiteY3" fmla="*/ 3816269 h 3818331"/>
              <a:gd name="connsiteX4" fmla="*/ 0 w 5352028"/>
              <a:gd name="connsiteY4" fmla="*/ 0 h 3818331"/>
              <a:gd name="connsiteX0" fmla="*/ 0 w 5352028"/>
              <a:gd name="connsiteY0" fmla="*/ 4123 h 3816424"/>
              <a:gd name="connsiteX1" fmla="*/ 5352028 w 5352028"/>
              <a:gd name="connsiteY1" fmla="*/ 0 h 3816424"/>
              <a:gd name="connsiteX2" fmla="*/ 5352028 w 5352028"/>
              <a:gd name="connsiteY2" fmla="*/ 3816424 h 3816424"/>
              <a:gd name="connsiteX3" fmla="*/ 2773913 w 5352028"/>
              <a:gd name="connsiteY3" fmla="*/ 3814362 h 3816424"/>
              <a:gd name="connsiteX4" fmla="*/ 0 w 5352028"/>
              <a:gd name="connsiteY4" fmla="*/ 4123 h 3816424"/>
              <a:gd name="connsiteX0" fmla="*/ 0 w 5352028"/>
              <a:gd name="connsiteY0" fmla="*/ 4123 h 3816424"/>
              <a:gd name="connsiteX1" fmla="*/ 5352028 w 5352028"/>
              <a:gd name="connsiteY1" fmla="*/ 0 h 3816424"/>
              <a:gd name="connsiteX2" fmla="*/ 5352028 w 5352028"/>
              <a:gd name="connsiteY2" fmla="*/ 3816424 h 3816424"/>
              <a:gd name="connsiteX3" fmla="*/ 3105132 w 5352028"/>
              <a:gd name="connsiteY3" fmla="*/ 3814362 h 3816424"/>
              <a:gd name="connsiteX4" fmla="*/ 0 w 5352028"/>
              <a:gd name="connsiteY4" fmla="*/ 4123 h 3816424"/>
              <a:gd name="connsiteX0" fmla="*/ 0 w 5352028"/>
              <a:gd name="connsiteY0" fmla="*/ 4123 h 3821851"/>
              <a:gd name="connsiteX1" fmla="*/ 5352028 w 5352028"/>
              <a:gd name="connsiteY1" fmla="*/ 0 h 3821851"/>
              <a:gd name="connsiteX2" fmla="*/ 5352028 w 5352028"/>
              <a:gd name="connsiteY2" fmla="*/ 3816424 h 3821851"/>
              <a:gd name="connsiteX3" fmla="*/ 3242467 w 5352028"/>
              <a:gd name="connsiteY3" fmla="*/ 3821851 h 3821851"/>
              <a:gd name="connsiteX4" fmla="*/ 0 w 5352028"/>
              <a:gd name="connsiteY4" fmla="*/ 4123 h 3821851"/>
              <a:gd name="connsiteX0" fmla="*/ 0 w 5352028"/>
              <a:gd name="connsiteY0" fmla="*/ 4123 h 3821851"/>
              <a:gd name="connsiteX1" fmla="*/ 5352028 w 5352028"/>
              <a:gd name="connsiteY1" fmla="*/ 0 h 3821851"/>
              <a:gd name="connsiteX2" fmla="*/ 5352028 w 5352028"/>
              <a:gd name="connsiteY2" fmla="*/ 3816424 h 3821851"/>
              <a:gd name="connsiteX3" fmla="*/ 3428272 w 5352028"/>
              <a:gd name="connsiteY3" fmla="*/ 3821851 h 3821851"/>
              <a:gd name="connsiteX4" fmla="*/ 0 w 5352028"/>
              <a:gd name="connsiteY4" fmla="*/ 4123 h 3821851"/>
              <a:gd name="connsiteX0" fmla="*/ 0 w 5352028"/>
              <a:gd name="connsiteY0" fmla="*/ 4123 h 3829339"/>
              <a:gd name="connsiteX1" fmla="*/ 5352028 w 5352028"/>
              <a:gd name="connsiteY1" fmla="*/ 0 h 3829339"/>
              <a:gd name="connsiteX2" fmla="*/ 5352028 w 5352028"/>
              <a:gd name="connsiteY2" fmla="*/ 3816424 h 3829339"/>
              <a:gd name="connsiteX3" fmla="*/ 3589842 w 5352028"/>
              <a:gd name="connsiteY3" fmla="*/ 3829339 h 3829339"/>
              <a:gd name="connsiteX4" fmla="*/ 0 w 5352028"/>
              <a:gd name="connsiteY4" fmla="*/ 4123 h 3829339"/>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19789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57048"/>
              <a:gd name="connsiteY0" fmla="*/ 0 h 3832704"/>
              <a:gd name="connsiteX1" fmla="*/ 5457048 w 5457048"/>
              <a:gd name="connsiteY1" fmla="*/ 3365 h 3832704"/>
              <a:gd name="connsiteX2" fmla="*/ 5457048 w 5457048"/>
              <a:gd name="connsiteY2" fmla="*/ 3827277 h 3832704"/>
              <a:gd name="connsiteX3" fmla="*/ 3694862 w 5457048"/>
              <a:gd name="connsiteY3" fmla="*/ 3832704 h 3832704"/>
              <a:gd name="connsiteX4" fmla="*/ 0 w 5457048"/>
              <a:gd name="connsiteY4" fmla="*/ 0 h 3832704"/>
              <a:gd name="connsiteX0" fmla="*/ 0 w 5465126"/>
              <a:gd name="connsiteY0" fmla="*/ 0 h 3834765"/>
              <a:gd name="connsiteX1" fmla="*/ 5457048 w 5465126"/>
              <a:gd name="connsiteY1" fmla="*/ 3365 h 3834765"/>
              <a:gd name="connsiteX2" fmla="*/ 5465126 w 5465126"/>
              <a:gd name="connsiteY2" fmla="*/ 3834765 h 3834765"/>
              <a:gd name="connsiteX3" fmla="*/ 3694862 w 5465126"/>
              <a:gd name="connsiteY3" fmla="*/ 3832704 h 3834765"/>
              <a:gd name="connsiteX4" fmla="*/ 0 w 5465126"/>
              <a:gd name="connsiteY4" fmla="*/ 0 h 3834765"/>
              <a:gd name="connsiteX0" fmla="*/ 0 w 5572334"/>
              <a:gd name="connsiteY0" fmla="*/ 0 h 3834765"/>
              <a:gd name="connsiteX1" fmla="*/ 5564256 w 5572334"/>
              <a:gd name="connsiteY1" fmla="*/ 3365 h 3834765"/>
              <a:gd name="connsiteX2" fmla="*/ 5572334 w 5572334"/>
              <a:gd name="connsiteY2" fmla="*/ 3834765 h 3834765"/>
              <a:gd name="connsiteX3" fmla="*/ 3802070 w 5572334"/>
              <a:gd name="connsiteY3" fmla="*/ 3832704 h 3834765"/>
              <a:gd name="connsiteX4" fmla="*/ 0 w 5572334"/>
              <a:gd name="connsiteY4" fmla="*/ 0 h 3834765"/>
              <a:gd name="connsiteX0" fmla="*/ 0 w 5572334"/>
              <a:gd name="connsiteY0" fmla="*/ 0 h 3834765"/>
              <a:gd name="connsiteX1" fmla="*/ 5564256 w 5572334"/>
              <a:gd name="connsiteY1" fmla="*/ 3365 h 3834765"/>
              <a:gd name="connsiteX2" fmla="*/ 5572334 w 5572334"/>
              <a:gd name="connsiteY2" fmla="*/ 3834765 h 3834765"/>
              <a:gd name="connsiteX3" fmla="*/ 3702519 w 5572334"/>
              <a:gd name="connsiteY3" fmla="*/ 3804127 h 3834765"/>
              <a:gd name="connsiteX4" fmla="*/ 0 w 5572334"/>
              <a:gd name="connsiteY4" fmla="*/ 0 h 3834765"/>
              <a:gd name="connsiteX0" fmla="*/ 0 w 5572334"/>
              <a:gd name="connsiteY0" fmla="*/ 0 h 3834765"/>
              <a:gd name="connsiteX1" fmla="*/ 5564256 w 5572334"/>
              <a:gd name="connsiteY1" fmla="*/ 3365 h 3834765"/>
              <a:gd name="connsiteX2" fmla="*/ 5572334 w 5572334"/>
              <a:gd name="connsiteY2" fmla="*/ 3834765 h 3834765"/>
              <a:gd name="connsiteX3" fmla="*/ 3656686 w 5572334"/>
              <a:gd name="connsiteY3" fmla="*/ 3804127 h 3834765"/>
              <a:gd name="connsiteX4" fmla="*/ 0 w 5572334"/>
              <a:gd name="connsiteY4" fmla="*/ 0 h 3834765"/>
              <a:gd name="connsiteX0" fmla="*/ 0 w 5579914"/>
              <a:gd name="connsiteY0" fmla="*/ 0 h 3834765"/>
              <a:gd name="connsiteX1" fmla="*/ 5579534 w 5579914"/>
              <a:gd name="connsiteY1" fmla="*/ 3365 h 3834765"/>
              <a:gd name="connsiteX2" fmla="*/ 5572334 w 5579914"/>
              <a:gd name="connsiteY2" fmla="*/ 3834765 h 3834765"/>
              <a:gd name="connsiteX3" fmla="*/ 3656686 w 5579914"/>
              <a:gd name="connsiteY3" fmla="*/ 3804127 h 3834765"/>
              <a:gd name="connsiteX4" fmla="*/ 0 w 5579914"/>
              <a:gd name="connsiteY4" fmla="*/ 0 h 3834765"/>
              <a:gd name="connsiteX0" fmla="*/ 0 w 5518804"/>
              <a:gd name="connsiteY0" fmla="*/ 3742 h 3831400"/>
              <a:gd name="connsiteX1" fmla="*/ 5518424 w 5518804"/>
              <a:gd name="connsiteY1" fmla="*/ 0 h 3831400"/>
              <a:gd name="connsiteX2" fmla="*/ 5511224 w 5518804"/>
              <a:gd name="connsiteY2" fmla="*/ 3831400 h 3831400"/>
              <a:gd name="connsiteX3" fmla="*/ 3595576 w 5518804"/>
              <a:gd name="connsiteY3" fmla="*/ 3800762 h 3831400"/>
              <a:gd name="connsiteX4" fmla="*/ 0 w 5518804"/>
              <a:gd name="connsiteY4" fmla="*/ 3742 h 3831400"/>
              <a:gd name="connsiteX0" fmla="*/ 0 w 5572276"/>
              <a:gd name="connsiteY0" fmla="*/ 3742 h 3831400"/>
              <a:gd name="connsiteX1" fmla="*/ 5571896 w 5572276"/>
              <a:gd name="connsiteY1" fmla="*/ 0 h 3831400"/>
              <a:gd name="connsiteX2" fmla="*/ 5564696 w 5572276"/>
              <a:gd name="connsiteY2" fmla="*/ 3831400 h 3831400"/>
              <a:gd name="connsiteX3" fmla="*/ 3649048 w 5572276"/>
              <a:gd name="connsiteY3" fmla="*/ 3800762 h 3831400"/>
              <a:gd name="connsiteX4" fmla="*/ 0 w 5572276"/>
              <a:gd name="connsiteY4" fmla="*/ 3742 h 3831400"/>
              <a:gd name="connsiteX0" fmla="*/ 0 w 5572276"/>
              <a:gd name="connsiteY0" fmla="*/ 3742 h 3831400"/>
              <a:gd name="connsiteX1" fmla="*/ 5571896 w 5572276"/>
              <a:gd name="connsiteY1" fmla="*/ 0 h 3831400"/>
              <a:gd name="connsiteX2" fmla="*/ 5564696 w 5572276"/>
              <a:gd name="connsiteY2" fmla="*/ 3831400 h 3831400"/>
              <a:gd name="connsiteX3" fmla="*/ 3626132 w 5572276"/>
              <a:gd name="connsiteY3" fmla="*/ 3814977 h 3831400"/>
              <a:gd name="connsiteX4" fmla="*/ 0 w 5572276"/>
              <a:gd name="connsiteY4" fmla="*/ 3742 h 383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2276" h="3831400">
                <a:moveTo>
                  <a:pt x="0" y="3742"/>
                </a:moveTo>
                <a:lnTo>
                  <a:pt x="5571896" y="0"/>
                </a:lnTo>
                <a:cubicBezTo>
                  <a:pt x="5574589" y="1277133"/>
                  <a:pt x="5562003" y="2554267"/>
                  <a:pt x="5564696" y="3831400"/>
                </a:cubicBezTo>
                <a:lnTo>
                  <a:pt x="3626132" y="3814977"/>
                </a:lnTo>
                <a:lnTo>
                  <a:pt x="0" y="3742"/>
                </a:lnTo>
                <a:close/>
              </a:path>
            </a:pathLst>
          </a:custGeom>
          <a:solidFill>
            <a:schemeClr val="tx1">
              <a:lumMod val="50000"/>
              <a:lumOff val="50000"/>
              <a:alpha val="46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4" name="Title 3"/>
          <p:cNvSpPr>
            <a:spLocks noGrp="1"/>
          </p:cNvSpPr>
          <p:nvPr>
            <p:ph type="title"/>
          </p:nvPr>
        </p:nvSpPr>
        <p:spPr/>
        <p:txBody>
          <a:bodyPr>
            <a:normAutofit/>
          </a:bodyPr>
          <a:lstStyle/>
          <a:p>
            <a:r>
              <a:rPr lang="pl-PL" sz="3200" dirty="0" smtClean="0"/>
              <a:t>Nasi klienci i partnerzy</a:t>
            </a:r>
            <a:endParaRPr lang="en-US" sz="3200" dirty="0"/>
          </a:p>
        </p:txBody>
      </p:sp>
      <p:grpSp>
        <p:nvGrpSpPr>
          <p:cNvPr id="69" name="Group 68"/>
          <p:cNvGrpSpPr/>
          <p:nvPr/>
        </p:nvGrpSpPr>
        <p:grpSpPr>
          <a:xfrm>
            <a:off x="539750" y="2477380"/>
            <a:ext cx="8136706" cy="2803838"/>
            <a:chOff x="539750" y="2204865"/>
            <a:chExt cx="8136706" cy="2803838"/>
          </a:xfrm>
        </p:grpSpPr>
        <p:sp>
          <p:nvSpPr>
            <p:cNvPr id="70" name="Rectangle 69"/>
            <p:cNvSpPr/>
            <p:nvPr/>
          </p:nvSpPr>
          <p:spPr>
            <a:xfrm>
              <a:off x="539750" y="2204865"/>
              <a:ext cx="8136706" cy="2803838"/>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9" descr="C:\Users\Nemesisko\Desktop\castel-logo-250.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68088" y="2835767"/>
              <a:ext cx="1005136" cy="61564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2" name="Picture 11" descr="C:\Users\Nemesisko\Desktop\1_skylex copy.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0237" y="3403410"/>
              <a:ext cx="1053594" cy="33388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3" name="Picture 13" descr="C:\Users\Nemesisko\Desktop\92_kaztelecom-logo copy.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82562" y="4208966"/>
              <a:ext cx="1040810" cy="51519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6" name="Picture 15" descr="C:\Users\Nemesisko\Desktop\Logo_Europ_Assistance copy.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63183" y="4259868"/>
              <a:ext cx="787992" cy="52363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7" name="Picture 17" descr="C:\Users\Nemesisko\Desktop\Allianz-Logo copy.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36296" y="4458277"/>
              <a:ext cx="1108669" cy="30488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8" name="Picture 19" descr="C:\Users\Nemesisko\Desktop\bank-of-america-logo copy.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96243" y="3741425"/>
              <a:ext cx="1507636" cy="33468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9" name="Picture 22" descr="C:\Users\Nemesisko\Desktop\220px-Interior_ministry.g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50061" y="2922837"/>
              <a:ext cx="758835" cy="44150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0" name="Picture 23" descr="C:\Users\Nemesisko\Desktop\NIJ copy.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03813" y="2849920"/>
              <a:ext cx="720115" cy="69484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1" name="Picture 24" descr="C:\Users\Nemesisko\Desktop\Mumabai_Police_Logo copy.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12153" y="2286484"/>
              <a:ext cx="591307" cy="56782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2" name="Picture 25" descr="C:\Users\Nemesisko\Desktop\Indonesian_National_Police_symbol.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845647" y="4171443"/>
              <a:ext cx="626821" cy="59171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3" name="Picture 3" descr="C:\Users\Nemesisko\Desktop\ATAFtax_logo copy.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403648" y="2815420"/>
              <a:ext cx="1162813" cy="41138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4" name="Picture 5" descr="C:\Users\Nemesisko\Desktop\special-investigations-unit-alert-africa copy.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712601" y="2310575"/>
              <a:ext cx="660367" cy="47546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5" name="Picture 2" descr="D:\Nemesysco\Partners\David Snyder\IBM\Endemol_logo.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180064" y="3671246"/>
              <a:ext cx="630276" cy="47503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6" name="Picture 8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472802" y="2342026"/>
              <a:ext cx="910909" cy="424204"/>
            </a:xfrm>
            <a:prstGeom prst="rect">
              <a:avLst/>
            </a:prstGeom>
            <a:noFill/>
            <a:ln>
              <a:noFill/>
            </a:ln>
          </p:spPr>
        </p:pic>
        <p:pic>
          <p:nvPicPr>
            <p:cNvPr id="87" name="Picture 5" descr="C:\Users\Maya\Copy\Nemesysco\Marketing\Presentation\Customers Logos\Groupo Mexico.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14804" y="4387825"/>
              <a:ext cx="1354874" cy="33796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8" name="Picture 7" descr="C:\Users\Maya\Copy\Nemesysco\Marketing\Presentation\Customers Logos\amdocs.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043608" y="3759503"/>
              <a:ext cx="1686406" cy="58580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9" name="Picture 4" descr="C:\Users\Maya\Copy\Nemesysco\Marketing\Presentation\Customers Logos\Nestle.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636187" y="3711201"/>
              <a:ext cx="853992" cy="33619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0" name="Picture 6"/>
            <p:cNvPicPr>
              <a:picLocks noChangeAspect="1" noChangeArrowheads="1"/>
            </p:cNvPicPr>
            <p:nvPr/>
          </p:nvPicPr>
          <p:blipFill>
            <a:blip r:embed="rId20" cstate="print">
              <a:extLst>
                <a:ext uri="{28A0092B-C50C-407E-A947-70E740481C1C}">
                  <a14:useLocalDpi xmlns:a14="http://schemas.microsoft.com/office/drawing/2010/main" val="0"/>
                </a:ext>
              </a:extLst>
            </a:blip>
            <a:stretch>
              <a:fillRect/>
            </a:stretch>
          </p:blipFill>
          <p:spPr bwMode="auto">
            <a:xfrm>
              <a:off x="5792141" y="3030860"/>
              <a:ext cx="1022140" cy="22545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1" name="Picture 20" descr="C:\Users\Nemesisko\Desktop\Seal_of_the_Government_of_Mexico.svg.pn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566461" y="3344013"/>
              <a:ext cx="505097" cy="50329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5" name="Picture 2" descr="C:\Users\Maya\Copy\Nemesysco\Marketing\Photos\BDO Mexico.png"/>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t="23926" b="30789"/>
            <a:stretch/>
          </p:blipFill>
          <p:spPr bwMode="auto">
            <a:xfrm>
              <a:off x="5073377" y="2389670"/>
              <a:ext cx="798182" cy="361452"/>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307872" y="2446118"/>
              <a:ext cx="981095" cy="216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3" name="Group 9"/>
          <p:cNvGrpSpPr>
            <a:grpSpLocks noChangeAspect="1"/>
          </p:cNvGrpSpPr>
          <p:nvPr/>
        </p:nvGrpSpPr>
        <p:grpSpPr bwMode="auto">
          <a:xfrm>
            <a:off x="8821327" y="908720"/>
            <a:ext cx="196604" cy="194040"/>
            <a:chOff x="2650" y="1933"/>
            <a:chExt cx="460" cy="454"/>
          </a:xfrm>
        </p:grpSpPr>
        <p:sp>
          <p:nvSpPr>
            <p:cNvPr id="34"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0">
              <a:hlinkClick r:id="rId24"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4616614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4"/>
          <p:cNvGrpSpPr>
            <a:grpSpLocks noChangeAspect="1"/>
          </p:cNvGrpSpPr>
          <p:nvPr/>
        </p:nvGrpSpPr>
        <p:grpSpPr bwMode="auto">
          <a:xfrm>
            <a:off x="4427984" y="1681020"/>
            <a:ext cx="1989820" cy="2007208"/>
            <a:chOff x="206" y="2160"/>
            <a:chExt cx="801" cy="808"/>
          </a:xfrm>
        </p:grpSpPr>
        <p:sp>
          <p:nvSpPr>
            <p:cNvPr id="24" name="AutoShape 3"/>
            <p:cNvSpPr>
              <a:spLocks noChangeAspect="1" noChangeArrowheads="1" noTextEdit="1"/>
            </p:cNvSpPr>
            <p:nvPr/>
          </p:nvSpPr>
          <p:spPr bwMode="auto">
            <a:xfrm>
              <a:off x="206" y="2160"/>
              <a:ext cx="801" cy="8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5"/>
            <p:cNvSpPr>
              <a:spLocks/>
            </p:cNvSpPr>
            <p:nvPr/>
          </p:nvSpPr>
          <p:spPr bwMode="auto">
            <a:xfrm>
              <a:off x="208" y="2167"/>
              <a:ext cx="797" cy="796"/>
            </a:xfrm>
            <a:custGeom>
              <a:avLst/>
              <a:gdLst>
                <a:gd name="T0" fmla="*/ 797 w 797"/>
                <a:gd name="T1" fmla="*/ 563 h 796"/>
                <a:gd name="T2" fmla="*/ 563 w 797"/>
                <a:gd name="T3" fmla="*/ 796 h 796"/>
                <a:gd name="T4" fmla="*/ 234 w 797"/>
                <a:gd name="T5" fmla="*/ 796 h 796"/>
                <a:gd name="T6" fmla="*/ 0 w 797"/>
                <a:gd name="T7" fmla="*/ 563 h 796"/>
                <a:gd name="T8" fmla="*/ 0 w 797"/>
                <a:gd name="T9" fmla="*/ 234 h 796"/>
                <a:gd name="T10" fmla="*/ 234 w 797"/>
                <a:gd name="T11" fmla="*/ 0 h 796"/>
                <a:gd name="T12" fmla="*/ 563 w 797"/>
                <a:gd name="T13" fmla="*/ 0 h 796"/>
                <a:gd name="T14" fmla="*/ 797 w 797"/>
                <a:gd name="T15" fmla="*/ 234 h 796"/>
                <a:gd name="T16" fmla="*/ 797 w 797"/>
                <a:gd name="T17" fmla="*/ 563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7" h="796">
                  <a:moveTo>
                    <a:pt x="797" y="563"/>
                  </a:moveTo>
                  <a:lnTo>
                    <a:pt x="563" y="796"/>
                  </a:lnTo>
                  <a:lnTo>
                    <a:pt x="234" y="796"/>
                  </a:lnTo>
                  <a:lnTo>
                    <a:pt x="0" y="563"/>
                  </a:lnTo>
                  <a:lnTo>
                    <a:pt x="0" y="234"/>
                  </a:lnTo>
                  <a:lnTo>
                    <a:pt x="234" y="0"/>
                  </a:lnTo>
                  <a:lnTo>
                    <a:pt x="563" y="0"/>
                  </a:lnTo>
                  <a:lnTo>
                    <a:pt x="797" y="234"/>
                  </a:lnTo>
                  <a:lnTo>
                    <a:pt x="797" y="563"/>
                  </a:lnTo>
                  <a:close/>
                </a:path>
              </a:pathLst>
            </a:custGeom>
            <a:solidFill>
              <a:srgbClr val="B11117"/>
            </a:solidFill>
            <a:ln w="19050" cap="flat">
              <a:solidFill>
                <a:srgbClr val="B1111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 name="Line 6"/>
            <p:cNvSpPr>
              <a:spLocks noChangeShapeType="1"/>
            </p:cNvSpPr>
            <p:nvPr/>
          </p:nvSpPr>
          <p:spPr bwMode="auto">
            <a:xfrm flipH="1">
              <a:off x="447" y="2201"/>
              <a:ext cx="305"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6" name="Group 45"/>
          <p:cNvGrpSpPr/>
          <p:nvPr/>
        </p:nvGrpSpPr>
        <p:grpSpPr>
          <a:xfrm>
            <a:off x="1389422" y="1915836"/>
            <a:ext cx="2317097" cy="2320193"/>
            <a:chOff x="1461430" y="1153442"/>
            <a:chExt cx="2317097" cy="2320193"/>
          </a:xfrm>
        </p:grpSpPr>
        <p:grpSp>
          <p:nvGrpSpPr>
            <p:cNvPr id="27" name="Group 4"/>
            <p:cNvGrpSpPr>
              <a:grpSpLocks noChangeAspect="1"/>
            </p:cNvGrpSpPr>
            <p:nvPr/>
          </p:nvGrpSpPr>
          <p:grpSpPr bwMode="auto">
            <a:xfrm rot="16200000">
              <a:off x="1459882" y="1154990"/>
              <a:ext cx="2320193" cy="2317097"/>
              <a:chOff x="271" y="2172"/>
              <a:chExt cx="750" cy="749"/>
            </a:xfrm>
          </p:grpSpPr>
          <p:sp>
            <p:nvSpPr>
              <p:cNvPr id="29" name="Freeform 5"/>
              <p:cNvSpPr>
                <a:spLocks/>
              </p:cNvSpPr>
              <p:nvPr/>
            </p:nvSpPr>
            <p:spPr bwMode="auto">
              <a:xfrm>
                <a:off x="271" y="2172"/>
                <a:ext cx="750" cy="749"/>
              </a:xfrm>
              <a:custGeom>
                <a:avLst/>
                <a:gdLst>
                  <a:gd name="T0" fmla="*/ 797 w 797"/>
                  <a:gd name="T1" fmla="*/ 563 h 796"/>
                  <a:gd name="T2" fmla="*/ 563 w 797"/>
                  <a:gd name="T3" fmla="*/ 796 h 796"/>
                  <a:gd name="T4" fmla="*/ 234 w 797"/>
                  <a:gd name="T5" fmla="*/ 796 h 796"/>
                  <a:gd name="T6" fmla="*/ 0 w 797"/>
                  <a:gd name="T7" fmla="*/ 563 h 796"/>
                  <a:gd name="T8" fmla="*/ 0 w 797"/>
                  <a:gd name="T9" fmla="*/ 234 h 796"/>
                  <a:gd name="T10" fmla="*/ 234 w 797"/>
                  <a:gd name="T11" fmla="*/ 0 h 796"/>
                  <a:gd name="T12" fmla="*/ 563 w 797"/>
                  <a:gd name="T13" fmla="*/ 0 h 796"/>
                  <a:gd name="T14" fmla="*/ 797 w 797"/>
                  <a:gd name="T15" fmla="*/ 234 h 796"/>
                  <a:gd name="T16" fmla="*/ 797 w 797"/>
                  <a:gd name="T17" fmla="*/ 563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7" h="796">
                    <a:moveTo>
                      <a:pt x="797" y="563"/>
                    </a:moveTo>
                    <a:lnTo>
                      <a:pt x="563" y="796"/>
                    </a:lnTo>
                    <a:lnTo>
                      <a:pt x="234" y="796"/>
                    </a:lnTo>
                    <a:lnTo>
                      <a:pt x="0" y="563"/>
                    </a:lnTo>
                    <a:lnTo>
                      <a:pt x="0" y="234"/>
                    </a:lnTo>
                    <a:lnTo>
                      <a:pt x="234" y="0"/>
                    </a:lnTo>
                    <a:lnTo>
                      <a:pt x="563" y="0"/>
                    </a:lnTo>
                    <a:lnTo>
                      <a:pt x="797" y="234"/>
                    </a:lnTo>
                    <a:lnTo>
                      <a:pt x="797" y="563"/>
                    </a:lnTo>
                    <a:close/>
                  </a:path>
                </a:pathLst>
              </a:custGeom>
              <a:solidFill>
                <a:schemeClr val="bg1">
                  <a:lumMod val="50000"/>
                </a:schemeClr>
              </a:solidFill>
              <a:ln w="19050" cap="flat">
                <a:solidFill>
                  <a:schemeClr val="tx1">
                    <a:lumMod val="50000"/>
                    <a:lumOff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ln>
                    <a:solidFill>
                      <a:schemeClr val="tx1">
                        <a:lumMod val="75000"/>
                        <a:lumOff val="25000"/>
                      </a:schemeClr>
                    </a:solidFill>
                  </a:ln>
                </a:endParaRPr>
              </a:p>
            </p:txBody>
          </p:sp>
          <p:sp>
            <p:nvSpPr>
              <p:cNvPr id="30" name="Line 6"/>
              <p:cNvSpPr>
                <a:spLocks noChangeShapeType="1"/>
              </p:cNvSpPr>
              <p:nvPr/>
            </p:nvSpPr>
            <p:spPr bwMode="auto">
              <a:xfrm flipH="1">
                <a:off x="511" y="2200"/>
                <a:ext cx="277"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3" name="Content Placeholder 2"/>
            <p:cNvSpPr txBox="1">
              <a:spLocks/>
            </p:cNvSpPr>
            <p:nvPr/>
          </p:nvSpPr>
          <p:spPr>
            <a:xfrm>
              <a:off x="1763688" y="1666549"/>
              <a:ext cx="1872208" cy="15383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b="0" kern="1200">
                  <a:solidFill>
                    <a:schemeClr val="tx1"/>
                  </a:solidFill>
                  <a:latin typeface="+mn-lt"/>
                  <a:ea typeface="+mn-ea"/>
                  <a:cs typeface="+mn-cs"/>
                </a:defRPr>
              </a:lvl1pPr>
              <a:lvl2pPr marL="742950" indent="-285750" algn="l" defTabSz="914400" rtl="0" eaLnBrk="1" latinLnBrk="0" hangingPunct="1">
                <a:spcBef>
                  <a:spcPct val="20000"/>
                </a:spcBef>
                <a:buSzPct val="75000"/>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bg1"/>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2400"/>
                </a:spcBef>
                <a:buNone/>
              </a:pPr>
              <a:r>
                <a:rPr lang="pl-PL" sz="1100" dirty="0" smtClean="0">
                  <a:solidFill>
                    <a:schemeClr val="bg1"/>
                  </a:solidFill>
                  <a:latin typeface="Ebrima" panose="02000000000000000000" pitchFamily="2" charset="0"/>
                  <a:ea typeface="Ebrima" panose="02000000000000000000" pitchFamily="2" charset="0"/>
                  <a:cs typeface="Ebrima" panose="02000000000000000000" pitchFamily="2" charset="0"/>
                </a:rPr>
                <a:t>Technologia </a:t>
              </a:r>
              <a:r>
                <a:rPr lang="en-US" sz="1100" dirty="0" smtClean="0">
                  <a:solidFill>
                    <a:schemeClr val="bg1"/>
                  </a:solidFill>
                  <a:latin typeface="Ebrima" panose="02000000000000000000" pitchFamily="2" charset="0"/>
                  <a:ea typeface="Ebrima" panose="02000000000000000000" pitchFamily="2" charset="0"/>
                  <a:cs typeface="Ebrima" panose="02000000000000000000" pitchFamily="2" charset="0"/>
                </a:rPr>
                <a:t>LVA </a:t>
              </a:r>
              <a:r>
                <a:rPr lang="pl-PL" sz="1100" b="1" dirty="0" smtClean="0">
                  <a:solidFill>
                    <a:schemeClr val="bg1"/>
                  </a:solidFill>
                  <a:latin typeface="Ebrima" panose="02000000000000000000" pitchFamily="2" charset="0"/>
                  <a:ea typeface="Ebrima" panose="02000000000000000000" pitchFamily="2" charset="0"/>
                  <a:cs typeface="Ebrima" panose="02000000000000000000" pitchFamily="2" charset="0"/>
                </a:rPr>
                <a:t>jest unikalna </a:t>
              </a:r>
              <a:r>
                <a:rPr lang="pl-PL" sz="1100" dirty="0" smtClean="0">
                  <a:solidFill>
                    <a:schemeClr val="bg1"/>
                  </a:solidFill>
                  <a:latin typeface="Ebrima" panose="02000000000000000000" pitchFamily="2" charset="0"/>
                  <a:ea typeface="Ebrima" panose="02000000000000000000" pitchFamily="2" charset="0"/>
                  <a:cs typeface="Ebrima" panose="02000000000000000000" pitchFamily="2" charset="0"/>
                </a:rPr>
                <a:t>pod względem umiejętności identyfikacji </a:t>
              </a:r>
              <a:r>
                <a:rPr lang="en-US" sz="1100" dirty="0" smtClean="0">
                  <a:solidFill>
                    <a:schemeClr val="bg1"/>
                  </a:solidFill>
                  <a:latin typeface="Ebrima" panose="02000000000000000000" pitchFamily="2" charset="0"/>
                  <a:ea typeface="Ebrima" panose="02000000000000000000" pitchFamily="2" charset="0"/>
                  <a:cs typeface="Ebrima" panose="02000000000000000000" pitchFamily="2" charset="0"/>
                </a:rPr>
                <a:t> </a:t>
              </a:r>
              <a:r>
                <a:rPr lang="pl-PL" sz="1100" b="1" dirty="0" smtClean="0">
                  <a:solidFill>
                    <a:schemeClr val="bg1"/>
                  </a:solidFill>
                  <a:latin typeface="Ebrima" panose="02000000000000000000" pitchFamily="2" charset="0"/>
                  <a:ea typeface="Ebrima" panose="02000000000000000000" pitchFamily="2" charset="0"/>
                  <a:cs typeface="Ebrima" panose="02000000000000000000" pitchFamily="2" charset="0"/>
                </a:rPr>
                <a:t>faktycznie odczuwanych emocji</a:t>
              </a:r>
              <a:r>
                <a:rPr lang="en-US" sz="1100" b="1" dirty="0" smtClean="0">
                  <a:solidFill>
                    <a:schemeClr val="bg1"/>
                  </a:solidFill>
                  <a:latin typeface="Ebrima" panose="02000000000000000000" pitchFamily="2" charset="0"/>
                  <a:ea typeface="Ebrima" panose="02000000000000000000" pitchFamily="2" charset="0"/>
                  <a:cs typeface="Ebrima" panose="02000000000000000000" pitchFamily="2" charset="0"/>
                </a:rPr>
                <a:t>.</a:t>
              </a:r>
              <a:endParaRPr lang="en-US" sz="1100" b="1" dirty="0">
                <a:solidFill>
                  <a:schemeClr val="bg1"/>
                </a:solidFill>
                <a:latin typeface="Ebrima" panose="02000000000000000000" pitchFamily="2" charset="0"/>
                <a:ea typeface="Ebrima" panose="02000000000000000000" pitchFamily="2" charset="0"/>
                <a:cs typeface="Ebrima" panose="02000000000000000000" pitchFamily="2" charset="0"/>
              </a:endParaRPr>
            </a:p>
            <a:p>
              <a:pPr marL="0" indent="0">
                <a:spcBef>
                  <a:spcPts val="600"/>
                </a:spcBef>
                <a:buNone/>
              </a:pPr>
              <a:r>
                <a:rPr lang="pl-PL" sz="1100" dirty="0" smtClean="0">
                  <a:solidFill>
                    <a:schemeClr val="bg1"/>
                  </a:solidFill>
                  <a:latin typeface="Ebrima" panose="02000000000000000000" pitchFamily="2" charset="0"/>
                  <a:ea typeface="Ebrima" panose="02000000000000000000" pitchFamily="2" charset="0"/>
                  <a:cs typeface="Ebrima" panose="02000000000000000000" pitchFamily="2" charset="0"/>
                </a:rPr>
                <a:t>Technologia oparta jest na unikalnych parametrach ludzkiego głosu</a:t>
              </a:r>
              <a:r>
                <a:rPr lang="en-US" sz="1100" dirty="0" smtClean="0">
                  <a:solidFill>
                    <a:schemeClr val="bg1"/>
                  </a:solidFill>
                  <a:latin typeface="Ebrima" panose="02000000000000000000" pitchFamily="2" charset="0"/>
                  <a:ea typeface="Ebrima" panose="02000000000000000000" pitchFamily="2" charset="0"/>
                  <a:cs typeface="Ebrima" panose="02000000000000000000" pitchFamily="2" charset="0"/>
                </a:rPr>
                <a:t>.</a:t>
              </a:r>
              <a:endParaRPr lang="en-US" sz="1100" dirty="0">
                <a:solidFill>
                  <a:schemeClr val="bg1"/>
                </a:solidFill>
                <a:latin typeface="Ebrima" panose="02000000000000000000" pitchFamily="2" charset="0"/>
                <a:ea typeface="Ebrima" panose="02000000000000000000" pitchFamily="2" charset="0"/>
                <a:cs typeface="Ebrima" panose="02000000000000000000" pitchFamily="2" charset="0"/>
              </a:endParaRPr>
            </a:p>
            <a:p>
              <a:pPr marL="0" indent="0">
                <a:spcBef>
                  <a:spcPts val="2400"/>
                </a:spcBef>
                <a:buNone/>
              </a:pPr>
              <a:endParaRPr lang="en-US" sz="1100" dirty="0">
                <a:solidFill>
                  <a:schemeClr val="bg1"/>
                </a:solidFill>
                <a:latin typeface="Ebrima" panose="02000000000000000000" pitchFamily="2" charset="0"/>
                <a:ea typeface="Ebrima" panose="02000000000000000000" pitchFamily="2" charset="0"/>
                <a:cs typeface="Ebrima" panose="02000000000000000000" pitchFamily="2" charset="0"/>
              </a:endParaRPr>
            </a:p>
          </p:txBody>
        </p:sp>
      </p:grpSp>
      <p:grpSp>
        <p:nvGrpSpPr>
          <p:cNvPr id="39" name="Group 38"/>
          <p:cNvGrpSpPr/>
          <p:nvPr/>
        </p:nvGrpSpPr>
        <p:grpSpPr>
          <a:xfrm>
            <a:off x="107504" y="3645024"/>
            <a:ext cx="1861732" cy="1878001"/>
            <a:chOff x="4286309" y="1236944"/>
            <a:chExt cx="1861732" cy="1878001"/>
          </a:xfrm>
        </p:grpSpPr>
        <p:grpSp>
          <p:nvGrpSpPr>
            <p:cNvPr id="35" name="Group 4"/>
            <p:cNvGrpSpPr>
              <a:grpSpLocks noChangeAspect="1"/>
            </p:cNvGrpSpPr>
            <p:nvPr/>
          </p:nvGrpSpPr>
          <p:grpSpPr bwMode="auto">
            <a:xfrm rot="10800000">
              <a:off x="4286309" y="1236944"/>
              <a:ext cx="1861732" cy="1878001"/>
              <a:chOff x="206" y="2160"/>
              <a:chExt cx="801" cy="808"/>
            </a:xfrm>
          </p:grpSpPr>
          <p:sp>
            <p:nvSpPr>
              <p:cNvPr id="36" name="AutoShape 3"/>
              <p:cNvSpPr>
                <a:spLocks noChangeAspect="1" noChangeArrowheads="1" noTextEdit="1"/>
              </p:cNvSpPr>
              <p:nvPr/>
            </p:nvSpPr>
            <p:spPr bwMode="auto">
              <a:xfrm>
                <a:off x="206" y="2160"/>
                <a:ext cx="801" cy="8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5"/>
              <p:cNvSpPr>
                <a:spLocks/>
              </p:cNvSpPr>
              <p:nvPr/>
            </p:nvSpPr>
            <p:spPr bwMode="auto">
              <a:xfrm>
                <a:off x="264" y="2243"/>
                <a:ext cx="723" cy="722"/>
              </a:xfrm>
              <a:custGeom>
                <a:avLst/>
                <a:gdLst>
                  <a:gd name="T0" fmla="*/ 797 w 797"/>
                  <a:gd name="T1" fmla="*/ 563 h 796"/>
                  <a:gd name="T2" fmla="*/ 563 w 797"/>
                  <a:gd name="T3" fmla="*/ 796 h 796"/>
                  <a:gd name="T4" fmla="*/ 234 w 797"/>
                  <a:gd name="T5" fmla="*/ 796 h 796"/>
                  <a:gd name="T6" fmla="*/ 0 w 797"/>
                  <a:gd name="T7" fmla="*/ 563 h 796"/>
                  <a:gd name="T8" fmla="*/ 0 w 797"/>
                  <a:gd name="T9" fmla="*/ 234 h 796"/>
                  <a:gd name="T10" fmla="*/ 234 w 797"/>
                  <a:gd name="T11" fmla="*/ 0 h 796"/>
                  <a:gd name="T12" fmla="*/ 563 w 797"/>
                  <a:gd name="T13" fmla="*/ 0 h 796"/>
                  <a:gd name="T14" fmla="*/ 797 w 797"/>
                  <a:gd name="T15" fmla="*/ 234 h 796"/>
                  <a:gd name="T16" fmla="*/ 797 w 797"/>
                  <a:gd name="T17" fmla="*/ 563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7" h="796">
                    <a:moveTo>
                      <a:pt x="797" y="563"/>
                    </a:moveTo>
                    <a:lnTo>
                      <a:pt x="563" y="796"/>
                    </a:lnTo>
                    <a:lnTo>
                      <a:pt x="234" y="796"/>
                    </a:lnTo>
                    <a:lnTo>
                      <a:pt x="0" y="563"/>
                    </a:lnTo>
                    <a:lnTo>
                      <a:pt x="0" y="234"/>
                    </a:lnTo>
                    <a:lnTo>
                      <a:pt x="234" y="0"/>
                    </a:lnTo>
                    <a:lnTo>
                      <a:pt x="563" y="0"/>
                    </a:lnTo>
                    <a:lnTo>
                      <a:pt x="797" y="234"/>
                    </a:lnTo>
                    <a:lnTo>
                      <a:pt x="797" y="563"/>
                    </a:lnTo>
                    <a:close/>
                  </a:path>
                </a:pathLst>
              </a:custGeom>
              <a:solidFill>
                <a:srgbClr val="B11117"/>
              </a:solidFill>
              <a:ln w="19050" cap="flat">
                <a:solidFill>
                  <a:srgbClr val="B1111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16" name="Content Placeholder 2"/>
            <p:cNvSpPr txBox="1">
              <a:spLocks/>
            </p:cNvSpPr>
            <p:nvPr/>
          </p:nvSpPr>
          <p:spPr>
            <a:xfrm>
              <a:off x="4412215" y="1801476"/>
              <a:ext cx="1521596" cy="8640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b="0" kern="1200">
                  <a:solidFill>
                    <a:schemeClr val="tx1"/>
                  </a:solidFill>
                  <a:latin typeface="+mn-lt"/>
                  <a:ea typeface="+mn-ea"/>
                  <a:cs typeface="+mn-cs"/>
                </a:defRPr>
              </a:lvl1pPr>
              <a:lvl2pPr marL="742950" indent="-285750" algn="l" defTabSz="914400" rtl="0" eaLnBrk="1" latinLnBrk="0" hangingPunct="1">
                <a:spcBef>
                  <a:spcPct val="20000"/>
                </a:spcBef>
                <a:buSzPct val="75000"/>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bg1"/>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pl-PL" sz="1100" dirty="0" smtClean="0">
                  <a:solidFill>
                    <a:schemeClr val="bg1"/>
                  </a:solidFill>
                  <a:latin typeface="Ebrima" panose="02000000000000000000" pitchFamily="2" charset="0"/>
                  <a:ea typeface="Ebrima" panose="02000000000000000000" pitchFamily="2" charset="0"/>
                  <a:cs typeface="Ebrima" panose="02000000000000000000" pitchFamily="2" charset="0"/>
                </a:rPr>
                <a:t>Technologia LVA jest oparta o ponad 18 lat badań</a:t>
              </a:r>
              <a:endParaRPr lang="en-US" sz="1100" dirty="0">
                <a:solidFill>
                  <a:schemeClr val="bg1"/>
                </a:solidFill>
                <a:latin typeface="Ebrima" panose="02000000000000000000" pitchFamily="2" charset="0"/>
                <a:ea typeface="Ebrima" panose="02000000000000000000" pitchFamily="2" charset="0"/>
                <a:cs typeface="Ebrima" panose="02000000000000000000" pitchFamily="2" charset="0"/>
              </a:endParaRPr>
            </a:p>
          </p:txBody>
        </p:sp>
      </p:grpSp>
      <p:grpSp>
        <p:nvGrpSpPr>
          <p:cNvPr id="45" name="Group 44"/>
          <p:cNvGrpSpPr/>
          <p:nvPr/>
        </p:nvGrpSpPr>
        <p:grpSpPr>
          <a:xfrm>
            <a:off x="5580112" y="2741990"/>
            <a:ext cx="3737385" cy="3444935"/>
            <a:chOff x="5519849" y="1808594"/>
            <a:chExt cx="3935980" cy="3627990"/>
          </a:xfrm>
        </p:grpSpPr>
        <p:grpSp>
          <p:nvGrpSpPr>
            <p:cNvPr id="40" name="Group 4"/>
            <p:cNvGrpSpPr>
              <a:grpSpLocks noChangeAspect="1"/>
            </p:cNvGrpSpPr>
            <p:nvPr/>
          </p:nvGrpSpPr>
          <p:grpSpPr bwMode="auto">
            <a:xfrm rot="16200000">
              <a:off x="5673844" y="1654599"/>
              <a:ext cx="3627990" cy="3935980"/>
              <a:chOff x="214" y="2099"/>
              <a:chExt cx="801" cy="869"/>
            </a:xfrm>
          </p:grpSpPr>
          <p:sp>
            <p:nvSpPr>
              <p:cNvPr id="41" name="AutoShape 3"/>
              <p:cNvSpPr>
                <a:spLocks noChangeAspect="1" noChangeArrowheads="1" noTextEdit="1"/>
              </p:cNvSpPr>
              <p:nvPr/>
            </p:nvSpPr>
            <p:spPr bwMode="auto">
              <a:xfrm>
                <a:off x="214" y="2160"/>
                <a:ext cx="801" cy="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5"/>
              <p:cNvSpPr>
                <a:spLocks/>
              </p:cNvSpPr>
              <p:nvPr/>
            </p:nvSpPr>
            <p:spPr bwMode="auto">
              <a:xfrm>
                <a:off x="218" y="2099"/>
                <a:ext cx="691" cy="690"/>
              </a:xfrm>
              <a:custGeom>
                <a:avLst/>
                <a:gdLst>
                  <a:gd name="T0" fmla="*/ 797 w 797"/>
                  <a:gd name="T1" fmla="*/ 563 h 796"/>
                  <a:gd name="T2" fmla="*/ 563 w 797"/>
                  <a:gd name="T3" fmla="*/ 796 h 796"/>
                  <a:gd name="T4" fmla="*/ 234 w 797"/>
                  <a:gd name="T5" fmla="*/ 796 h 796"/>
                  <a:gd name="T6" fmla="*/ 0 w 797"/>
                  <a:gd name="T7" fmla="*/ 563 h 796"/>
                  <a:gd name="T8" fmla="*/ 0 w 797"/>
                  <a:gd name="T9" fmla="*/ 234 h 796"/>
                  <a:gd name="T10" fmla="*/ 234 w 797"/>
                  <a:gd name="T11" fmla="*/ 0 h 796"/>
                  <a:gd name="T12" fmla="*/ 563 w 797"/>
                  <a:gd name="T13" fmla="*/ 0 h 796"/>
                  <a:gd name="T14" fmla="*/ 797 w 797"/>
                  <a:gd name="T15" fmla="*/ 234 h 796"/>
                  <a:gd name="T16" fmla="*/ 797 w 797"/>
                  <a:gd name="T17" fmla="*/ 563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7" h="796">
                    <a:moveTo>
                      <a:pt x="797" y="563"/>
                    </a:moveTo>
                    <a:lnTo>
                      <a:pt x="563" y="796"/>
                    </a:lnTo>
                    <a:lnTo>
                      <a:pt x="234" y="796"/>
                    </a:lnTo>
                    <a:lnTo>
                      <a:pt x="0" y="563"/>
                    </a:lnTo>
                    <a:lnTo>
                      <a:pt x="0" y="234"/>
                    </a:lnTo>
                    <a:lnTo>
                      <a:pt x="234" y="0"/>
                    </a:lnTo>
                    <a:lnTo>
                      <a:pt x="563" y="0"/>
                    </a:lnTo>
                    <a:lnTo>
                      <a:pt x="797" y="234"/>
                    </a:lnTo>
                    <a:lnTo>
                      <a:pt x="797" y="563"/>
                    </a:lnTo>
                    <a:close/>
                  </a:path>
                </a:pathLst>
              </a:custGeom>
              <a:solidFill>
                <a:schemeClr val="bg1">
                  <a:lumMod val="75000"/>
                </a:schemeClr>
              </a:solidFill>
              <a:ln w="190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 name="Line 6"/>
              <p:cNvSpPr>
                <a:spLocks noChangeShapeType="1"/>
              </p:cNvSpPr>
              <p:nvPr/>
            </p:nvSpPr>
            <p:spPr bwMode="auto">
              <a:xfrm flipH="1">
                <a:off x="438" y="2769"/>
                <a:ext cx="252"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8" name="Content Placeholder 2"/>
            <p:cNvSpPr txBox="1">
              <a:spLocks/>
            </p:cNvSpPr>
            <p:nvPr/>
          </p:nvSpPr>
          <p:spPr>
            <a:xfrm>
              <a:off x="5823186" y="2479629"/>
              <a:ext cx="2496199" cy="28052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b="0" kern="1200">
                  <a:solidFill>
                    <a:schemeClr val="tx1"/>
                  </a:solidFill>
                  <a:latin typeface="+mn-lt"/>
                  <a:ea typeface="+mn-ea"/>
                  <a:cs typeface="+mn-cs"/>
                </a:defRPr>
              </a:lvl1pPr>
              <a:lvl2pPr marL="742950" indent="-285750" algn="l" defTabSz="914400" rtl="0" eaLnBrk="1" latinLnBrk="0" hangingPunct="1">
                <a:spcBef>
                  <a:spcPct val="20000"/>
                </a:spcBef>
                <a:buSzPct val="75000"/>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bg1"/>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600"/>
                </a:spcBef>
                <a:buNone/>
              </a:pPr>
              <a:r>
                <a:rPr lang="pl-PL" sz="14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Wykrywanie</a:t>
              </a:r>
              <a:r>
                <a:rPr lang="en-US" sz="14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 </a:t>
              </a:r>
              <a:endParaRPr lang="en-US" sz="140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p>
              <a:pPr marL="0" indent="0" algn="ctr">
                <a:spcBef>
                  <a:spcPts val="1200"/>
                </a:spcBef>
                <a:buNone/>
              </a:pPr>
              <a:r>
                <a:rPr lang="pl-PL" sz="10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Odczucia</a:t>
              </a:r>
              <a:r>
                <a:rPr lang="en-US" sz="10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 </a:t>
              </a: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pozytywne, negatywne, nieokreślone </a:t>
              </a:r>
              <a:endParaRPr lang="en-US" sz="110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p>
              <a:pPr marL="0" indent="0" algn="ctr">
                <a:spcBef>
                  <a:spcPts val="1200"/>
                </a:spcBef>
                <a:buNone/>
              </a:pP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Stres</a:t>
              </a:r>
              <a:r>
                <a:rPr lang="en-US"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 </a:t>
              </a: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ekscytacja</a:t>
              </a:r>
              <a:r>
                <a:rPr lang="en-US"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 </a:t>
              </a: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wahanie</a:t>
              </a:r>
              <a:r>
                <a:rPr lang="en-US"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 </a:t>
              </a: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zmieszanie</a:t>
              </a:r>
              <a:r>
                <a:rPr lang="en-US"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 </a:t>
              </a: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wysiłek emocjonalny</a:t>
              </a:r>
              <a:endParaRPr lang="en-US" sz="110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p>
              <a:pPr marL="0" indent="0" algn="ctr">
                <a:spcBef>
                  <a:spcPts val="1200"/>
                </a:spcBef>
                <a:buNone/>
              </a:pP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Koncentracja</a:t>
              </a:r>
              <a:r>
                <a:rPr lang="en-US"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 </a:t>
              </a: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zawstydzenie</a:t>
              </a:r>
              <a:r>
                <a:rPr lang="en-US"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 </a:t>
              </a: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energia</a:t>
              </a:r>
              <a:r>
                <a:rPr lang="en-US"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 </a:t>
              </a: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głębokie emocje</a:t>
              </a:r>
            </a:p>
            <a:p>
              <a:pPr marL="0" indent="0" algn="ctr">
                <a:spcBef>
                  <a:spcPts val="1200"/>
                </a:spcBef>
                <a:buNone/>
              </a:pP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Podniecenie</a:t>
              </a:r>
              <a:r>
                <a:rPr lang="en-US"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 </a:t>
              </a: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depresja</a:t>
              </a:r>
              <a:endParaRPr lang="en-US" sz="110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p>
              <a:pPr marL="0" indent="0" algn="ctr">
                <a:spcBef>
                  <a:spcPts val="1200"/>
                </a:spcBef>
                <a:buNone/>
              </a:pP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Złość</a:t>
              </a:r>
              <a:r>
                <a:rPr lang="en-US"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 </a:t>
              </a: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smutek, </a:t>
              </a:r>
              <a:r>
                <a:rPr lang="en-US"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 </a:t>
              </a: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radość</a:t>
              </a:r>
              <a:r>
                <a:rPr lang="en-US"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a:t>
              </a:r>
              <a:r>
                <a:rPr lang="en-US" sz="110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
              </a:r>
              <a:br>
                <a:rPr lang="en-US" sz="110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br>
              <a:r>
                <a:rPr lang="pl-PL" sz="11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stany kliniczne</a:t>
              </a:r>
              <a:endParaRPr lang="en-US" sz="110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p:txBody>
        </p:sp>
      </p:grpSp>
      <p:grpSp>
        <p:nvGrpSpPr>
          <p:cNvPr id="44" name="Group 43"/>
          <p:cNvGrpSpPr/>
          <p:nvPr/>
        </p:nvGrpSpPr>
        <p:grpSpPr>
          <a:xfrm>
            <a:off x="3059832" y="3501008"/>
            <a:ext cx="2484110" cy="2438448"/>
            <a:chOff x="3418337" y="3183765"/>
            <a:chExt cx="2524368" cy="2477966"/>
          </a:xfrm>
        </p:grpSpPr>
        <p:grpSp>
          <p:nvGrpSpPr>
            <p:cNvPr id="31" name="Group 4"/>
            <p:cNvGrpSpPr>
              <a:grpSpLocks noChangeAspect="1"/>
            </p:cNvGrpSpPr>
            <p:nvPr/>
          </p:nvGrpSpPr>
          <p:grpSpPr bwMode="auto">
            <a:xfrm rot="16200000">
              <a:off x="3441538" y="3160564"/>
              <a:ext cx="2477966" cy="2524368"/>
              <a:chOff x="206" y="2152"/>
              <a:chExt cx="801" cy="816"/>
            </a:xfrm>
          </p:grpSpPr>
          <p:sp>
            <p:nvSpPr>
              <p:cNvPr id="32" name="AutoShape 3"/>
              <p:cNvSpPr>
                <a:spLocks noChangeAspect="1" noChangeArrowheads="1" noTextEdit="1"/>
              </p:cNvSpPr>
              <p:nvPr/>
            </p:nvSpPr>
            <p:spPr bwMode="auto">
              <a:xfrm>
                <a:off x="206" y="2160"/>
                <a:ext cx="801" cy="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p:cNvSpPr>
              <p:nvPr/>
            </p:nvSpPr>
            <p:spPr bwMode="auto">
              <a:xfrm>
                <a:off x="221" y="2152"/>
                <a:ext cx="742" cy="741"/>
              </a:xfrm>
              <a:custGeom>
                <a:avLst/>
                <a:gdLst>
                  <a:gd name="T0" fmla="*/ 797 w 797"/>
                  <a:gd name="T1" fmla="*/ 563 h 796"/>
                  <a:gd name="T2" fmla="*/ 563 w 797"/>
                  <a:gd name="T3" fmla="*/ 796 h 796"/>
                  <a:gd name="T4" fmla="*/ 234 w 797"/>
                  <a:gd name="T5" fmla="*/ 796 h 796"/>
                  <a:gd name="T6" fmla="*/ 0 w 797"/>
                  <a:gd name="T7" fmla="*/ 563 h 796"/>
                  <a:gd name="T8" fmla="*/ 0 w 797"/>
                  <a:gd name="T9" fmla="*/ 234 h 796"/>
                  <a:gd name="T10" fmla="*/ 234 w 797"/>
                  <a:gd name="T11" fmla="*/ 0 h 796"/>
                  <a:gd name="T12" fmla="*/ 563 w 797"/>
                  <a:gd name="T13" fmla="*/ 0 h 796"/>
                  <a:gd name="T14" fmla="*/ 797 w 797"/>
                  <a:gd name="T15" fmla="*/ 234 h 796"/>
                  <a:gd name="T16" fmla="*/ 797 w 797"/>
                  <a:gd name="T17" fmla="*/ 563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7" h="796">
                    <a:moveTo>
                      <a:pt x="797" y="563"/>
                    </a:moveTo>
                    <a:lnTo>
                      <a:pt x="563" y="796"/>
                    </a:lnTo>
                    <a:lnTo>
                      <a:pt x="234" y="796"/>
                    </a:lnTo>
                    <a:lnTo>
                      <a:pt x="0" y="563"/>
                    </a:lnTo>
                    <a:lnTo>
                      <a:pt x="0" y="234"/>
                    </a:lnTo>
                    <a:lnTo>
                      <a:pt x="234" y="0"/>
                    </a:lnTo>
                    <a:lnTo>
                      <a:pt x="563" y="0"/>
                    </a:lnTo>
                    <a:lnTo>
                      <a:pt x="797" y="234"/>
                    </a:lnTo>
                    <a:lnTo>
                      <a:pt x="797" y="563"/>
                    </a:lnTo>
                    <a:close/>
                  </a:path>
                </a:pathLst>
              </a:custGeom>
              <a:solidFill>
                <a:schemeClr val="tx1">
                  <a:lumMod val="75000"/>
                  <a:lumOff val="25000"/>
                </a:schemeClr>
              </a:solidFill>
              <a:ln w="190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solidFill>
                    <a:srgbClr val="F15925"/>
                  </a:solidFill>
                </a:endParaRPr>
              </a:p>
            </p:txBody>
          </p:sp>
          <p:sp>
            <p:nvSpPr>
              <p:cNvPr id="34" name="Line 6"/>
              <p:cNvSpPr>
                <a:spLocks noChangeShapeType="1"/>
              </p:cNvSpPr>
              <p:nvPr/>
            </p:nvSpPr>
            <p:spPr bwMode="auto">
              <a:xfrm flipH="1">
                <a:off x="446" y="2875"/>
                <a:ext cx="277"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1" name="Content Placeholder 2"/>
            <p:cNvSpPr txBox="1">
              <a:spLocks/>
            </p:cNvSpPr>
            <p:nvPr/>
          </p:nvSpPr>
          <p:spPr>
            <a:xfrm>
              <a:off x="3564687" y="3849798"/>
              <a:ext cx="2022043" cy="17487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b="0" kern="1200">
                  <a:solidFill>
                    <a:schemeClr val="tx1"/>
                  </a:solidFill>
                  <a:latin typeface="+mn-lt"/>
                  <a:ea typeface="+mn-ea"/>
                  <a:cs typeface="+mn-cs"/>
                </a:defRPr>
              </a:lvl1pPr>
              <a:lvl2pPr marL="742950" indent="-285750" algn="l" defTabSz="914400" rtl="0" eaLnBrk="1" latinLnBrk="0" hangingPunct="1">
                <a:spcBef>
                  <a:spcPct val="20000"/>
                </a:spcBef>
                <a:buSzPct val="75000"/>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bg1"/>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pl-PL" sz="1100" dirty="0" smtClean="0">
                  <a:solidFill>
                    <a:schemeClr val="bg1"/>
                  </a:solidFill>
                  <a:latin typeface="Ebrima" panose="02000000000000000000" pitchFamily="2" charset="0"/>
                  <a:ea typeface="Ebrima" panose="02000000000000000000" pitchFamily="2" charset="0"/>
                  <a:cs typeface="Ebrima" panose="02000000000000000000" pitchFamily="2" charset="0"/>
                </a:rPr>
                <a:t>Nasz materiał badawczy to z rzycią wzięte materiały i kontrolowane eksperymenty pochodzące z całego świata. </a:t>
              </a:r>
            </a:p>
            <a:p>
              <a:pPr marL="0" indent="0">
                <a:buNone/>
              </a:pPr>
              <a:r>
                <a:rPr lang="en-US" sz="1100" dirty="0" smtClean="0">
                  <a:solidFill>
                    <a:schemeClr val="bg1"/>
                  </a:solidFill>
                  <a:latin typeface="Ebrima" panose="02000000000000000000" pitchFamily="2" charset="0"/>
                  <a:ea typeface="Ebrima" panose="02000000000000000000" pitchFamily="2" charset="0"/>
                  <a:cs typeface="Ebrima" panose="02000000000000000000" pitchFamily="2" charset="0"/>
                </a:rPr>
                <a:t>LVA </a:t>
              </a:r>
              <a:r>
                <a:rPr lang="pl-PL" sz="1100" dirty="0" smtClean="0">
                  <a:solidFill>
                    <a:schemeClr val="bg1"/>
                  </a:solidFill>
                  <a:latin typeface="Ebrima" panose="02000000000000000000" pitchFamily="2" charset="0"/>
                  <a:ea typeface="Ebrima" panose="02000000000000000000" pitchFamily="2" charset="0"/>
                  <a:cs typeface="Ebrima" panose="02000000000000000000" pitchFamily="2" charset="0"/>
                </a:rPr>
                <a:t>to technologia niezależna od </a:t>
              </a:r>
              <a:r>
                <a:rPr lang="pl-PL" sz="1100" b="1" dirty="0" smtClean="0">
                  <a:solidFill>
                    <a:schemeClr val="bg1"/>
                  </a:solidFill>
                  <a:latin typeface="Ebrima" panose="02000000000000000000" pitchFamily="2" charset="0"/>
                  <a:ea typeface="Ebrima" panose="02000000000000000000" pitchFamily="2" charset="0"/>
                  <a:cs typeface="Ebrima" panose="02000000000000000000" pitchFamily="2" charset="0"/>
                </a:rPr>
                <a:t>rodzaju jeżyka</a:t>
              </a:r>
              <a:r>
                <a:rPr lang="en-US" sz="1100" b="1" dirty="0" smtClean="0">
                  <a:solidFill>
                    <a:schemeClr val="bg1"/>
                  </a:solidFill>
                  <a:latin typeface="Ebrima" panose="02000000000000000000" pitchFamily="2" charset="0"/>
                  <a:ea typeface="Ebrima" panose="02000000000000000000" pitchFamily="2" charset="0"/>
                  <a:cs typeface="Ebrima" panose="02000000000000000000" pitchFamily="2" charset="0"/>
                </a:rPr>
                <a:t>.</a:t>
              </a:r>
              <a:endParaRPr lang="en-US" sz="1100" b="1" dirty="0">
                <a:solidFill>
                  <a:schemeClr val="bg1"/>
                </a:solidFill>
                <a:latin typeface="Ebrima" panose="02000000000000000000" pitchFamily="2" charset="0"/>
                <a:ea typeface="Ebrima" panose="02000000000000000000" pitchFamily="2" charset="0"/>
                <a:cs typeface="Ebrima" panose="02000000000000000000" pitchFamily="2" charset="0"/>
              </a:endParaRPr>
            </a:p>
          </p:txBody>
        </p:sp>
      </p:grpSp>
      <p:grpSp>
        <p:nvGrpSpPr>
          <p:cNvPr id="104" name="Group 103"/>
          <p:cNvGrpSpPr/>
          <p:nvPr/>
        </p:nvGrpSpPr>
        <p:grpSpPr>
          <a:xfrm>
            <a:off x="7164288" y="1510315"/>
            <a:ext cx="2134709" cy="2134709"/>
            <a:chOff x="7196400" y="4380583"/>
            <a:chExt cx="1608593" cy="1608593"/>
          </a:xfrm>
        </p:grpSpPr>
        <p:pic>
          <p:nvPicPr>
            <p:cNvPr id="105" name="Picture 104"/>
            <p:cNvPicPr>
              <a:picLocks noChangeAspect="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flipH="1">
              <a:off x="7196400" y="4380583"/>
              <a:ext cx="1608593" cy="1608593"/>
            </a:xfrm>
            <a:prstGeom prst="rect">
              <a:avLst/>
            </a:prstGeom>
          </p:spPr>
        </p:pic>
        <p:grpSp>
          <p:nvGrpSpPr>
            <p:cNvPr id="106" name="Group 4"/>
            <p:cNvGrpSpPr>
              <a:grpSpLocks noChangeAspect="1"/>
            </p:cNvGrpSpPr>
            <p:nvPr/>
          </p:nvGrpSpPr>
          <p:grpSpPr bwMode="auto">
            <a:xfrm rot="13500000">
              <a:off x="7271920" y="4448815"/>
              <a:ext cx="1457553" cy="1472128"/>
              <a:chOff x="3678" y="2855"/>
              <a:chExt cx="800" cy="808"/>
            </a:xfrm>
          </p:grpSpPr>
          <p:sp>
            <p:nvSpPr>
              <p:cNvPr id="107" name="AutoShape 3"/>
              <p:cNvSpPr>
                <a:spLocks noChangeAspect="1" noChangeArrowheads="1" noTextEdit="1"/>
              </p:cNvSpPr>
              <p:nvPr/>
            </p:nvSpPr>
            <p:spPr bwMode="auto">
              <a:xfrm>
                <a:off x="3678" y="2855"/>
                <a:ext cx="800" cy="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5"/>
              <p:cNvSpPr>
                <a:spLocks/>
              </p:cNvSpPr>
              <p:nvPr/>
            </p:nvSpPr>
            <p:spPr bwMode="auto">
              <a:xfrm>
                <a:off x="3680" y="2862"/>
                <a:ext cx="796" cy="796"/>
              </a:xfrm>
              <a:custGeom>
                <a:avLst/>
                <a:gdLst>
                  <a:gd name="T0" fmla="*/ 796 w 796"/>
                  <a:gd name="T1" fmla="*/ 563 h 796"/>
                  <a:gd name="T2" fmla="*/ 562 w 796"/>
                  <a:gd name="T3" fmla="*/ 796 h 796"/>
                  <a:gd name="T4" fmla="*/ 234 w 796"/>
                  <a:gd name="T5" fmla="*/ 796 h 796"/>
                  <a:gd name="T6" fmla="*/ 0 w 796"/>
                  <a:gd name="T7" fmla="*/ 563 h 796"/>
                  <a:gd name="T8" fmla="*/ 0 w 796"/>
                  <a:gd name="T9" fmla="*/ 234 h 796"/>
                  <a:gd name="T10" fmla="*/ 234 w 796"/>
                  <a:gd name="T11" fmla="*/ 0 h 796"/>
                  <a:gd name="T12" fmla="*/ 562 w 796"/>
                  <a:gd name="T13" fmla="*/ 0 h 796"/>
                  <a:gd name="T14" fmla="*/ 796 w 796"/>
                  <a:gd name="T15" fmla="*/ 234 h 796"/>
                  <a:gd name="T16" fmla="*/ 796 w 796"/>
                  <a:gd name="T17" fmla="*/ 563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6" h="796">
                    <a:moveTo>
                      <a:pt x="796" y="563"/>
                    </a:moveTo>
                    <a:lnTo>
                      <a:pt x="562" y="796"/>
                    </a:lnTo>
                    <a:lnTo>
                      <a:pt x="234" y="796"/>
                    </a:lnTo>
                    <a:lnTo>
                      <a:pt x="0" y="563"/>
                    </a:lnTo>
                    <a:lnTo>
                      <a:pt x="0" y="234"/>
                    </a:lnTo>
                    <a:lnTo>
                      <a:pt x="234" y="0"/>
                    </a:lnTo>
                    <a:lnTo>
                      <a:pt x="562" y="0"/>
                    </a:lnTo>
                    <a:lnTo>
                      <a:pt x="796" y="234"/>
                    </a:lnTo>
                    <a:lnTo>
                      <a:pt x="796" y="563"/>
                    </a:lnTo>
                    <a:close/>
                  </a:path>
                </a:pathLst>
              </a:custGeom>
              <a:noFill/>
              <a:ln w="19050" cap="flat">
                <a:solidFill>
                  <a:schemeClr val="bg1">
                    <a:alpha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Line 6"/>
              <p:cNvSpPr>
                <a:spLocks noChangeShapeType="1"/>
              </p:cNvSpPr>
              <p:nvPr/>
            </p:nvSpPr>
            <p:spPr bwMode="auto">
              <a:xfrm flipH="1">
                <a:off x="3918" y="2896"/>
                <a:ext cx="305" cy="0"/>
              </a:xfrm>
              <a:prstGeom prst="line">
                <a:avLst/>
              </a:prstGeom>
              <a:noFill/>
              <a:ln w="19050" cap="flat">
                <a:solidFill>
                  <a:schemeClr val="bg1">
                    <a:alpha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cxnSp>
        <p:nvCxnSpPr>
          <p:cNvPr id="50" name="Straight Connector 49"/>
          <p:cNvCxnSpPr/>
          <p:nvPr/>
        </p:nvCxnSpPr>
        <p:spPr>
          <a:xfrm flipV="1">
            <a:off x="3747632" y="2300750"/>
            <a:ext cx="566432" cy="25638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5" name="Line 6"/>
          <p:cNvSpPr>
            <a:spLocks noChangeShapeType="1"/>
          </p:cNvSpPr>
          <p:nvPr/>
        </p:nvSpPr>
        <p:spPr bwMode="auto">
          <a:xfrm rot="16200000" flipH="1">
            <a:off x="1507307" y="4497535"/>
            <a:ext cx="575957"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146" name="Straight Connector 145"/>
          <p:cNvCxnSpPr/>
          <p:nvPr/>
        </p:nvCxnSpPr>
        <p:spPr>
          <a:xfrm flipV="1">
            <a:off x="1251" y="5369304"/>
            <a:ext cx="566432" cy="25638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V="1">
            <a:off x="8577568" y="3651997"/>
            <a:ext cx="566432" cy="37638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1" name="Rectangle 110"/>
          <p:cNvSpPr/>
          <p:nvPr/>
        </p:nvSpPr>
        <p:spPr>
          <a:xfrm>
            <a:off x="3203848" y="6309321"/>
            <a:ext cx="3312368" cy="548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2" name="Straight Connector 111"/>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4" name="Freeform 5"/>
          <p:cNvSpPr>
            <a:spLocks/>
          </p:cNvSpPr>
          <p:nvPr/>
        </p:nvSpPr>
        <p:spPr bwMode="auto">
          <a:xfrm>
            <a:off x="7171039" y="1515970"/>
            <a:ext cx="2146457" cy="2136027"/>
          </a:xfrm>
          <a:custGeom>
            <a:avLst/>
            <a:gdLst>
              <a:gd name="T0" fmla="*/ 796 w 796"/>
              <a:gd name="T1" fmla="*/ 563 h 796"/>
              <a:gd name="T2" fmla="*/ 562 w 796"/>
              <a:gd name="T3" fmla="*/ 796 h 796"/>
              <a:gd name="T4" fmla="*/ 234 w 796"/>
              <a:gd name="T5" fmla="*/ 796 h 796"/>
              <a:gd name="T6" fmla="*/ 0 w 796"/>
              <a:gd name="T7" fmla="*/ 563 h 796"/>
              <a:gd name="T8" fmla="*/ 0 w 796"/>
              <a:gd name="T9" fmla="*/ 234 h 796"/>
              <a:gd name="T10" fmla="*/ 234 w 796"/>
              <a:gd name="T11" fmla="*/ 0 h 796"/>
              <a:gd name="T12" fmla="*/ 562 w 796"/>
              <a:gd name="T13" fmla="*/ 0 h 796"/>
              <a:gd name="T14" fmla="*/ 796 w 796"/>
              <a:gd name="T15" fmla="*/ 234 h 796"/>
              <a:gd name="T16" fmla="*/ 796 w 796"/>
              <a:gd name="T17" fmla="*/ 563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6" h="796">
                <a:moveTo>
                  <a:pt x="796" y="563"/>
                </a:moveTo>
                <a:lnTo>
                  <a:pt x="562" y="796"/>
                </a:lnTo>
                <a:lnTo>
                  <a:pt x="234" y="796"/>
                </a:lnTo>
                <a:lnTo>
                  <a:pt x="0" y="563"/>
                </a:lnTo>
                <a:lnTo>
                  <a:pt x="0" y="234"/>
                </a:lnTo>
                <a:lnTo>
                  <a:pt x="234" y="0"/>
                </a:lnTo>
                <a:lnTo>
                  <a:pt x="562" y="0"/>
                </a:lnTo>
                <a:lnTo>
                  <a:pt x="796" y="234"/>
                </a:lnTo>
                <a:lnTo>
                  <a:pt x="796" y="563"/>
                </a:lnTo>
                <a:close/>
              </a:path>
            </a:pathLst>
          </a:custGeom>
          <a:noFill/>
          <a:ln w="19050" cap="flat">
            <a:solidFill>
              <a:schemeClr val="tx1">
                <a:lumMod val="50000"/>
                <a:lumOff val="50000"/>
                <a:alpha val="74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F15925"/>
              </a:solidFill>
            </a:endParaRPr>
          </a:p>
        </p:txBody>
      </p:sp>
      <p:pic>
        <p:nvPicPr>
          <p:cNvPr id="205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8679"/>
          <a:stretch/>
        </p:blipFill>
        <p:spPr bwMode="auto">
          <a:xfrm>
            <a:off x="683568" y="4305917"/>
            <a:ext cx="3267075" cy="2003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3"/>
          <p:cNvSpPr txBox="1">
            <a:spLocks/>
          </p:cNvSpPr>
          <p:nvPr/>
        </p:nvSpPr>
        <p:spPr>
          <a:xfrm>
            <a:off x="457200" y="260648"/>
            <a:ext cx="9052560" cy="9429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kern="1200">
                <a:solidFill>
                  <a:srgbClr val="1B9475"/>
                </a:solidFill>
                <a:latin typeface="+mj-lt"/>
                <a:ea typeface="+mj-ea"/>
                <a:cs typeface="+mj-cs"/>
              </a:defRPr>
            </a:lvl1pPr>
          </a:lstStyle>
          <a:p>
            <a:r>
              <a:rPr lang="pl-PL" sz="2800" dirty="0" smtClean="0">
                <a:solidFill>
                  <a:schemeClr val="bg1"/>
                </a:solidFill>
                <a:latin typeface="Century Gothic" panose="020B0502020202020204" pitchFamily="34" charset="0"/>
              </a:rPr>
              <a:t>O technologii</a:t>
            </a:r>
            <a:r>
              <a:rPr lang="en-US" sz="2800" dirty="0" smtClean="0">
                <a:solidFill>
                  <a:schemeClr val="bg1"/>
                </a:solidFill>
                <a:latin typeface="Century Gothic" panose="020B0502020202020204" pitchFamily="34" charset="0"/>
              </a:rPr>
              <a:t> </a:t>
            </a:r>
            <a:r>
              <a:rPr lang="en-US" sz="2800" dirty="0" err="1">
                <a:solidFill>
                  <a:schemeClr val="bg1"/>
                </a:solidFill>
                <a:latin typeface="Century Gothic" panose="020B0502020202020204" pitchFamily="34" charset="0"/>
              </a:rPr>
              <a:t>Nemesysco</a:t>
            </a:r>
            <a:endParaRPr lang="en-US" sz="2800" dirty="0">
              <a:solidFill>
                <a:schemeClr val="bg1"/>
              </a:solidFill>
              <a:latin typeface="Century Gothic" panose="020B0502020202020204" pitchFamily="34" charset="0"/>
            </a:endParaRPr>
          </a:p>
        </p:txBody>
      </p:sp>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45052"/>
          <a:stretch/>
        </p:blipFill>
        <p:spPr bwMode="auto">
          <a:xfrm>
            <a:off x="-7216" y="1194628"/>
            <a:ext cx="2657475" cy="2378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Content Placeholder 2"/>
          <p:cNvSpPr txBox="1">
            <a:spLocks noGrp="1"/>
          </p:cNvSpPr>
          <p:nvPr>
            <p:ph idx="4294967295"/>
          </p:nvPr>
        </p:nvSpPr>
        <p:spPr>
          <a:xfrm>
            <a:off x="4626077" y="1988841"/>
            <a:ext cx="1784776" cy="108709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pl-PL" sz="1100" dirty="0" err="1" smtClean="0">
                <a:solidFill>
                  <a:schemeClr val="bg1"/>
                </a:solidFill>
                <a:latin typeface="Ebrima" panose="02000000000000000000" pitchFamily="2" charset="0"/>
                <a:ea typeface="Ebrima" panose="02000000000000000000" pitchFamily="2" charset="0"/>
                <a:cs typeface="Ebrima" panose="02000000000000000000" pitchFamily="2" charset="0"/>
              </a:rPr>
              <a:t>Detekcaj</a:t>
            </a:r>
            <a:r>
              <a:rPr lang="pl-PL" sz="1100" dirty="0" smtClean="0">
                <a:solidFill>
                  <a:schemeClr val="bg1"/>
                </a:solidFill>
                <a:latin typeface="Ebrima" panose="02000000000000000000" pitchFamily="2" charset="0"/>
                <a:ea typeface="Ebrima" panose="02000000000000000000" pitchFamily="2" charset="0"/>
                <a:cs typeface="Ebrima" panose="02000000000000000000" pitchFamily="2" charset="0"/>
              </a:rPr>
              <a:t> emocji nie </a:t>
            </a:r>
            <a:r>
              <a:rPr lang="pl-PL" sz="1100" dirty="0" err="1" smtClean="0">
                <a:solidFill>
                  <a:schemeClr val="bg1"/>
                </a:solidFill>
                <a:latin typeface="Ebrima" panose="02000000000000000000" pitchFamily="2" charset="0"/>
                <a:ea typeface="Ebrima" panose="02000000000000000000" pitchFamily="2" charset="0"/>
                <a:cs typeface="Ebrima" panose="02000000000000000000" pitchFamily="2" charset="0"/>
              </a:rPr>
              <a:t>opeira</a:t>
            </a:r>
            <a:r>
              <a:rPr lang="pl-PL" sz="1100" dirty="0" smtClean="0">
                <a:solidFill>
                  <a:schemeClr val="bg1"/>
                </a:solidFill>
                <a:latin typeface="Ebrima" panose="02000000000000000000" pitchFamily="2" charset="0"/>
                <a:ea typeface="Ebrima" panose="02000000000000000000" pitchFamily="2" charset="0"/>
                <a:cs typeface="Ebrima" panose="02000000000000000000" pitchFamily="2" charset="0"/>
              </a:rPr>
              <a:t> się na tym co zostało powiedziane albo w jaki sposób zostało powiedziane ale opiera się o emocje jakie były odczuwane w trakcie wypowiedzi</a:t>
            </a:r>
            <a:endParaRPr lang="en-US" sz="1100" b="1" dirty="0">
              <a:solidFill>
                <a:schemeClr val="bg1"/>
              </a:solidFill>
              <a:latin typeface="Ebrima" panose="02000000000000000000" pitchFamily="2" charset="0"/>
              <a:ea typeface="Ebrima" panose="02000000000000000000" pitchFamily="2" charset="0"/>
              <a:cs typeface="Ebrima" panose="02000000000000000000" pitchFamily="2" charset="0"/>
            </a:endParaRPr>
          </a:p>
        </p:txBody>
      </p:sp>
      <p:grpSp>
        <p:nvGrpSpPr>
          <p:cNvPr id="52" name="Group 9"/>
          <p:cNvGrpSpPr>
            <a:grpSpLocks noChangeAspect="1"/>
          </p:cNvGrpSpPr>
          <p:nvPr/>
        </p:nvGrpSpPr>
        <p:grpSpPr bwMode="auto">
          <a:xfrm>
            <a:off x="8821327" y="908720"/>
            <a:ext cx="196604" cy="194040"/>
            <a:chOff x="2650" y="1933"/>
            <a:chExt cx="460" cy="454"/>
          </a:xfrm>
        </p:grpSpPr>
        <p:sp>
          <p:nvSpPr>
            <p:cNvPr id="53"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0">
              <a:hlinkClick r:id="rId7"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765849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4" descr="C:\Users\Maya\Copy\Nemesysco\Marketing\Presentation\Nemesysco Daily 2015\Photos\iStock_000023746688_smaller.jpg"/>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Effect>
                      <a14:brightnessContrast contrast="-20000"/>
                    </a14:imgEffect>
                  </a14:imgLayer>
                </a14:imgProps>
              </a:ext>
              <a:ext uri="{28A0092B-C50C-407E-A947-70E740481C1C}">
                <a14:useLocalDpi xmlns:a14="http://schemas.microsoft.com/office/drawing/2010/main" val="0"/>
              </a:ext>
            </a:extLst>
          </a:blip>
          <a:srcRect l="580" t="31" r="580" b="26200"/>
          <a:stretch/>
        </p:blipFill>
        <p:spPr bwMode="auto">
          <a:xfrm>
            <a:off x="-12117" y="0"/>
            <a:ext cx="9161634" cy="4558501"/>
          </a:xfrm>
          <a:prstGeom prst="rect">
            <a:avLst/>
          </a:prstGeom>
          <a:noFill/>
          <a:extLst>
            <a:ext uri="{909E8E84-426E-40DD-AFC4-6F175D3DCCD1}">
              <a14:hiddenFill xmlns:a14="http://schemas.microsoft.com/office/drawing/2010/main">
                <a:solidFill>
                  <a:srgbClr val="FFFFFF"/>
                </a:solidFill>
              </a14:hiddenFill>
            </a:ext>
          </a:extLst>
        </p:spPr>
      </p:pic>
      <p:sp>
        <p:nvSpPr>
          <p:cNvPr id="109" name="TextBox 108"/>
          <p:cNvSpPr txBox="1"/>
          <p:nvPr/>
        </p:nvSpPr>
        <p:spPr>
          <a:xfrm>
            <a:off x="1014376" y="1431159"/>
            <a:ext cx="1382360" cy="369332"/>
          </a:xfrm>
          <a:prstGeom prst="rect">
            <a:avLst/>
          </a:prstGeom>
          <a:noFill/>
        </p:spPr>
        <p:txBody>
          <a:bodyPr wrap="square" rtlCol="0">
            <a:spAutoFit/>
          </a:bodyPr>
          <a:lstStyle/>
          <a:p>
            <a:r>
              <a:rPr lang="en-US" dirty="0">
                <a:solidFill>
                  <a:schemeClr val="bg1"/>
                </a:solidFill>
                <a:latin typeface="Century Gothic" panose="020B0502020202020204" pitchFamily="34" charset="0"/>
              </a:rPr>
              <a:t>Uneasy</a:t>
            </a:r>
          </a:p>
        </p:txBody>
      </p:sp>
      <p:sp>
        <p:nvSpPr>
          <p:cNvPr id="110" name="TextBox 109"/>
          <p:cNvSpPr txBox="1"/>
          <p:nvPr/>
        </p:nvSpPr>
        <p:spPr>
          <a:xfrm>
            <a:off x="5535890" y="1052629"/>
            <a:ext cx="2014048" cy="369332"/>
          </a:xfrm>
          <a:prstGeom prst="rect">
            <a:avLst/>
          </a:prstGeom>
          <a:noFill/>
        </p:spPr>
        <p:txBody>
          <a:bodyPr wrap="square" rtlCol="0">
            <a:spAutoFit/>
          </a:bodyPr>
          <a:lstStyle/>
          <a:p>
            <a:r>
              <a:rPr lang="en-US" dirty="0">
                <a:solidFill>
                  <a:schemeClr val="bg1"/>
                </a:solidFill>
                <a:latin typeface="Century Gothic" panose="020B0502020202020204" pitchFamily="34" charset="0"/>
              </a:rPr>
              <a:t>Energetic</a:t>
            </a:r>
          </a:p>
        </p:txBody>
      </p:sp>
      <p:cxnSp>
        <p:nvCxnSpPr>
          <p:cNvPr id="111" name="Straight Connector 110"/>
          <p:cNvCxnSpPr/>
          <p:nvPr/>
        </p:nvCxnSpPr>
        <p:spPr>
          <a:xfrm>
            <a:off x="3241361" y="2060848"/>
            <a:ext cx="3600481" cy="144016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5586887" y="2419121"/>
            <a:ext cx="1398890" cy="102014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0248" y="4365104"/>
            <a:ext cx="9164248" cy="1944216"/>
          </a:xfrm>
          <a:prstGeom prst="rect">
            <a:avLst/>
          </a:prstGeom>
          <a:solidFill>
            <a:srgbClr val="F68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
          <p:cNvSpPr txBox="1">
            <a:spLocks/>
          </p:cNvSpPr>
          <p:nvPr/>
        </p:nvSpPr>
        <p:spPr>
          <a:xfrm>
            <a:off x="323528" y="5157192"/>
            <a:ext cx="8229600" cy="792088"/>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l-PL" sz="3600" baseline="30000" dirty="0" smtClean="0">
                <a:solidFill>
                  <a:schemeClr val="bg1"/>
                </a:solidFill>
                <a:latin typeface="Century Gothic" panose="020B0502020202020204" pitchFamily="34" charset="0"/>
              </a:rPr>
              <a:t>Poprawa oceny ryzyka kredytowego</a:t>
            </a:r>
            <a:endParaRPr lang="en-US" sz="3600" baseline="30000" dirty="0">
              <a:solidFill>
                <a:schemeClr val="bg1"/>
              </a:solidFill>
              <a:latin typeface="Century Gothic" panose="020B0502020202020204" pitchFamily="34" charset="0"/>
            </a:endParaRPr>
          </a:p>
        </p:txBody>
      </p:sp>
      <p:grpSp>
        <p:nvGrpSpPr>
          <p:cNvPr id="41" name="Group 4"/>
          <p:cNvGrpSpPr>
            <a:grpSpLocks noChangeAspect="1"/>
          </p:cNvGrpSpPr>
          <p:nvPr/>
        </p:nvGrpSpPr>
        <p:grpSpPr bwMode="auto">
          <a:xfrm>
            <a:off x="7956376" y="3789040"/>
            <a:ext cx="1079004" cy="1089794"/>
            <a:chOff x="3678" y="2855"/>
            <a:chExt cx="800" cy="808"/>
          </a:xfrm>
        </p:grpSpPr>
        <p:sp>
          <p:nvSpPr>
            <p:cNvPr id="42" name="AutoShape 3"/>
            <p:cNvSpPr>
              <a:spLocks noChangeAspect="1" noChangeArrowheads="1" noTextEdit="1"/>
            </p:cNvSpPr>
            <p:nvPr/>
          </p:nvSpPr>
          <p:spPr bwMode="auto">
            <a:xfrm>
              <a:off x="3678" y="2855"/>
              <a:ext cx="800" cy="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5"/>
            <p:cNvSpPr>
              <a:spLocks/>
            </p:cNvSpPr>
            <p:nvPr/>
          </p:nvSpPr>
          <p:spPr bwMode="auto">
            <a:xfrm>
              <a:off x="3680" y="2862"/>
              <a:ext cx="796" cy="796"/>
            </a:xfrm>
            <a:custGeom>
              <a:avLst/>
              <a:gdLst>
                <a:gd name="T0" fmla="*/ 796 w 796"/>
                <a:gd name="T1" fmla="*/ 563 h 796"/>
                <a:gd name="T2" fmla="*/ 562 w 796"/>
                <a:gd name="T3" fmla="*/ 796 h 796"/>
                <a:gd name="T4" fmla="*/ 234 w 796"/>
                <a:gd name="T5" fmla="*/ 796 h 796"/>
                <a:gd name="T6" fmla="*/ 0 w 796"/>
                <a:gd name="T7" fmla="*/ 563 h 796"/>
                <a:gd name="T8" fmla="*/ 0 w 796"/>
                <a:gd name="T9" fmla="*/ 234 h 796"/>
                <a:gd name="T10" fmla="*/ 234 w 796"/>
                <a:gd name="T11" fmla="*/ 0 h 796"/>
                <a:gd name="T12" fmla="*/ 562 w 796"/>
                <a:gd name="T13" fmla="*/ 0 h 796"/>
                <a:gd name="T14" fmla="*/ 796 w 796"/>
                <a:gd name="T15" fmla="*/ 234 h 796"/>
                <a:gd name="T16" fmla="*/ 796 w 796"/>
                <a:gd name="T17" fmla="*/ 563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6" h="796">
                  <a:moveTo>
                    <a:pt x="796" y="563"/>
                  </a:moveTo>
                  <a:lnTo>
                    <a:pt x="562" y="796"/>
                  </a:lnTo>
                  <a:lnTo>
                    <a:pt x="234" y="796"/>
                  </a:lnTo>
                  <a:lnTo>
                    <a:pt x="0" y="563"/>
                  </a:lnTo>
                  <a:lnTo>
                    <a:pt x="0" y="234"/>
                  </a:lnTo>
                  <a:lnTo>
                    <a:pt x="234" y="0"/>
                  </a:lnTo>
                  <a:lnTo>
                    <a:pt x="562" y="0"/>
                  </a:lnTo>
                  <a:lnTo>
                    <a:pt x="796" y="234"/>
                  </a:lnTo>
                  <a:lnTo>
                    <a:pt x="796" y="563"/>
                  </a:lnTo>
                  <a:close/>
                </a:path>
              </a:pathLst>
            </a:custGeom>
            <a:noFill/>
            <a:ln w="9525" cap="flat">
              <a:solidFill>
                <a:schemeClr val="bg1">
                  <a:alpha val="44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Line 6"/>
            <p:cNvSpPr>
              <a:spLocks noChangeShapeType="1"/>
            </p:cNvSpPr>
            <p:nvPr/>
          </p:nvSpPr>
          <p:spPr bwMode="auto">
            <a:xfrm flipH="1">
              <a:off x="3918" y="2896"/>
              <a:ext cx="305" cy="0"/>
            </a:xfrm>
            <a:prstGeom prst="line">
              <a:avLst/>
            </a:prstGeom>
            <a:noFill/>
            <a:ln w="9525" cap="flat">
              <a:solidFill>
                <a:schemeClr val="bg1">
                  <a:alpha val="44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4" name="Rectangle 13"/>
          <p:cNvSpPr/>
          <p:nvPr/>
        </p:nvSpPr>
        <p:spPr>
          <a:xfrm>
            <a:off x="251520" y="6504537"/>
            <a:ext cx="5472608" cy="2122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Connector 61"/>
          <p:cNvCxnSpPr/>
          <p:nvPr/>
        </p:nvCxnSpPr>
        <p:spPr>
          <a:xfrm flipV="1">
            <a:off x="251520" y="5733256"/>
            <a:ext cx="6120680" cy="15282"/>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6444208" y="4423512"/>
            <a:ext cx="1813298" cy="1827401"/>
            <a:chOff x="7365078" y="-182459"/>
            <a:chExt cx="951337" cy="958736"/>
          </a:xfrm>
        </p:grpSpPr>
        <p:grpSp>
          <p:nvGrpSpPr>
            <p:cNvPr id="46" name="Group 4"/>
            <p:cNvGrpSpPr>
              <a:grpSpLocks noChangeAspect="1"/>
            </p:cNvGrpSpPr>
            <p:nvPr/>
          </p:nvGrpSpPr>
          <p:grpSpPr bwMode="auto">
            <a:xfrm rot="5400000">
              <a:off x="7361379" y="-178760"/>
              <a:ext cx="958736" cy="951337"/>
              <a:chOff x="2336" y="3022"/>
              <a:chExt cx="907" cy="900"/>
            </a:xfrm>
          </p:grpSpPr>
          <p:sp>
            <p:nvSpPr>
              <p:cNvPr id="64"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rgbClr val="FFFFFF">
                    <a:alpha val="3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31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1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31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22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7" name="Group 46"/>
            <p:cNvGrpSpPr/>
            <p:nvPr/>
          </p:nvGrpSpPr>
          <p:grpSpPr>
            <a:xfrm>
              <a:off x="7607806" y="-42495"/>
              <a:ext cx="577498" cy="756946"/>
              <a:chOff x="7591986" y="-39672"/>
              <a:chExt cx="577498" cy="756946"/>
            </a:xfrm>
          </p:grpSpPr>
          <p:grpSp>
            <p:nvGrpSpPr>
              <p:cNvPr id="48" name="Group 47"/>
              <p:cNvGrpSpPr/>
              <p:nvPr/>
            </p:nvGrpSpPr>
            <p:grpSpPr>
              <a:xfrm rot="5400000">
                <a:off x="7503349" y="53859"/>
                <a:ext cx="754772" cy="569885"/>
                <a:chOff x="4874196" y="5305847"/>
                <a:chExt cx="1101726" cy="831851"/>
              </a:xfrm>
            </p:grpSpPr>
            <p:sp>
              <p:nvSpPr>
                <p:cNvPr id="59"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13"/>
                <p:cNvSpPr>
                  <a:spLocks noEditPoints="1"/>
                </p:cNvSpPr>
                <p:nvPr/>
              </p:nvSpPr>
              <p:spPr bwMode="auto">
                <a:xfrm>
                  <a:off x="4928808" y="5805910"/>
                  <a:ext cx="817563" cy="331788"/>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14"/>
                <p:cNvSpPr>
                  <a:spLocks/>
                </p:cNvSpPr>
                <p:nvPr/>
              </p:nvSpPr>
              <p:spPr bwMode="auto">
                <a:xfrm>
                  <a:off x="5361559" y="5361410"/>
                  <a:ext cx="61436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15"/>
                <p:cNvSpPr>
                  <a:spLocks/>
                </p:cNvSpPr>
                <p:nvPr/>
              </p:nvSpPr>
              <p:spPr bwMode="auto">
                <a:xfrm>
                  <a:off x="5056759" y="5305847"/>
                  <a:ext cx="312738" cy="500063"/>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073">
                      <a:moveTo>
                        <a:pt x="3708" y="0"/>
                      </a:moveTo>
                      <a:lnTo>
                        <a:pt x="0" y="2206"/>
                      </a:lnTo>
                      <a:lnTo>
                        <a:pt x="10359" y="10073"/>
                      </a:lnTo>
                      <a:cubicBezTo>
                        <a:pt x="10359" y="10024"/>
                        <a:pt x="10358" y="9976"/>
                        <a:pt x="10358" y="9927"/>
                      </a:cubicBezTo>
                      <a:lnTo>
                        <a:pt x="3708" y="0"/>
                      </a:lnTo>
                      <a:close/>
                    </a:path>
                  </a:pathLst>
                </a:custGeom>
                <a:solidFill>
                  <a:schemeClr val="bg1">
                    <a:alpha val="32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9" name="Group 26"/>
              <p:cNvGrpSpPr>
                <a:grpSpLocks noChangeAspect="1"/>
              </p:cNvGrpSpPr>
              <p:nvPr/>
            </p:nvGrpSpPr>
            <p:grpSpPr bwMode="auto">
              <a:xfrm rot="5400000">
                <a:off x="7502262" y="50052"/>
                <a:ext cx="756946" cy="577498"/>
                <a:chOff x="2482" y="3149"/>
                <a:chExt cx="696" cy="531"/>
              </a:xfrm>
            </p:grpSpPr>
            <p:sp>
              <p:nvSpPr>
                <p:cNvPr id="52"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7"/>
                <p:cNvSpPr>
                  <a:spLocks/>
                </p:cNvSpPr>
                <p:nvPr/>
              </p:nvSpPr>
              <p:spPr bwMode="auto">
                <a:xfrm>
                  <a:off x="2657" y="3466"/>
                  <a:ext cx="135" cy="210"/>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 h="10519">
                      <a:moveTo>
                        <a:pt x="11374" y="0"/>
                      </a:moveTo>
                      <a:cubicBezTo>
                        <a:pt x="7767" y="1935"/>
                        <a:pt x="3611" y="5193"/>
                        <a:pt x="4" y="7128"/>
                      </a:cubicBezTo>
                      <a:cubicBezTo>
                        <a:pt x="-41" y="7269"/>
                        <a:pt x="301" y="7526"/>
                        <a:pt x="256" y="7667"/>
                      </a:cubicBezTo>
                      <a:lnTo>
                        <a:pt x="6766" y="10519"/>
                      </a:lnTo>
                      <a:lnTo>
                        <a:pt x="11374" y="0"/>
                      </a:ln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8"/>
                <p:cNvSpPr>
                  <a:spLocks/>
                </p:cNvSpPr>
                <p:nvPr/>
              </p:nvSpPr>
              <p:spPr bwMode="auto">
                <a:xfrm>
                  <a:off x="2516" y="3465"/>
                  <a:ext cx="276" cy="131"/>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Lst>
                  <a:ahLst/>
                  <a:cxnLst>
                    <a:cxn ang="0">
                      <a:pos x="connsiteX0" y="connsiteY0"/>
                    </a:cxn>
                    <a:cxn ang="0">
                      <a:pos x="connsiteX1" y="connsiteY1"/>
                    </a:cxn>
                    <a:cxn ang="0">
                      <a:pos x="connsiteX2" y="connsiteY2"/>
                    </a:cxn>
                    <a:cxn ang="0">
                      <a:pos x="connsiteX3" y="connsiteY3"/>
                    </a:cxn>
                  </a:cxnLst>
                  <a:rect l="l" t="t" r="r" b="b"/>
                  <a:pathLst>
                    <a:path w="10795" h="11393">
                      <a:moveTo>
                        <a:pt x="0" y="1393"/>
                      </a:moveTo>
                      <a:lnTo>
                        <a:pt x="0" y="11393"/>
                      </a:lnTo>
                      <a:lnTo>
                        <a:pt x="10795" y="0"/>
                      </a:lnTo>
                      <a:lnTo>
                        <a:pt x="0" y="1393"/>
                      </a:ln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9"/>
                <p:cNvSpPr>
                  <a:spLocks/>
                </p:cNvSpPr>
                <p:nvPr/>
              </p:nvSpPr>
              <p:spPr bwMode="auto">
                <a:xfrm>
                  <a:off x="2792" y="3301"/>
                  <a:ext cx="386"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30"/>
                <p:cNvSpPr>
                  <a:spLocks/>
                </p:cNvSpPr>
                <p:nvPr/>
              </p:nvSpPr>
              <p:spPr bwMode="auto">
                <a:xfrm>
                  <a:off x="2791" y="3463"/>
                  <a:ext cx="240" cy="135"/>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Lst>
                  <a:ahLst/>
                  <a:cxnLst>
                    <a:cxn ang="0">
                      <a:pos x="connsiteX0" y="connsiteY0"/>
                    </a:cxn>
                    <a:cxn ang="0">
                      <a:pos x="connsiteX1" y="connsiteY1"/>
                    </a:cxn>
                    <a:cxn ang="0">
                      <a:pos x="connsiteX2" y="connsiteY2"/>
                    </a:cxn>
                    <a:cxn ang="0">
                      <a:pos x="connsiteX3" y="connsiteY3"/>
                    </a:cxn>
                  </a:cxnLst>
                  <a:rect l="l" t="t" r="r" b="b"/>
                  <a:pathLst>
                    <a:path w="10384" h="10922">
                      <a:moveTo>
                        <a:pt x="8025" y="10922"/>
                      </a:moveTo>
                      <a:lnTo>
                        <a:pt x="10384" y="6496"/>
                      </a:lnTo>
                      <a:lnTo>
                        <a:pt x="0" y="0"/>
                      </a:lnTo>
                      <a:lnTo>
                        <a:pt x="8025" y="10922"/>
                      </a:ln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1"/>
                <p:cNvSpPr>
                  <a:spLocks/>
                </p:cNvSpPr>
                <p:nvPr/>
              </p:nvSpPr>
              <p:spPr bwMode="auto">
                <a:xfrm>
                  <a:off x="2672" y="3149"/>
                  <a:ext cx="122" cy="316"/>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Lst>
                  <a:ahLst/>
                  <a:cxnLst>
                    <a:cxn ang="0">
                      <a:pos x="connsiteX0" y="connsiteY0"/>
                    </a:cxn>
                    <a:cxn ang="0">
                      <a:pos x="connsiteX1" y="connsiteY1"/>
                    </a:cxn>
                    <a:cxn ang="0">
                      <a:pos x="connsiteX2" y="connsiteY2"/>
                    </a:cxn>
                    <a:cxn ang="0">
                      <a:pos x="connsiteX3" y="connsiteY3"/>
                    </a:cxn>
                  </a:cxnLst>
                  <a:rect l="l" t="t" r="r" b="b"/>
                  <a:pathLst>
                    <a:path w="10189" h="10073">
                      <a:moveTo>
                        <a:pt x="8832" y="0"/>
                      </a:moveTo>
                      <a:lnTo>
                        <a:pt x="0" y="146"/>
                      </a:lnTo>
                      <a:lnTo>
                        <a:pt x="10188" y="10073"/>
                      </a:lnTo>
                      <a:cubicBezTo>
                        <a:pt x="10244" y="6498"/>
                        <a:pt x="8777" y="3575"/>
                        <a:pt x="8832" y="0"/>
                      </a:cubicBez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sp>
        <p:nvSpPr>
          <p:cNvPr id="38" name="TextBox 37"/>
          <p:cNvSpPr txBox="1"/>
          <p:nvPr/>
        </p:nvSpPr>
        <p:spPr>
          <a:xfrm>
            <a:off x="538933" y="6467271"/>
            <a:ext cx="3457003" cy="307777"/>
          </a:xfrm>
          <a:prstGeom prst="rect">
            <a:avLst/>
          </a:prstGeom>
          <a:noFill/>
        </p:spPr>
        <p:txBody>
          <a:bodyPr wrap="square" rtlCol="0">
            <a:spAutoFit/>
          </a:bodyPr>
          <a:lstStyle/>
          <a:p>
            <a:r>
              <a:rPr lang="en-US" sz="1400" dirty="0">
                <a:solidFill>
                  <a:schemeClr val="tx1">
                    <a:lumMod val="50000"/>
                    <a:lumOff val="50000"/>
                  </a:schemeClr>
                </a:solidFill>
                <a:latin typeface="Eras Medium ITC" panose="020B0602030504020804" pitchFamily="34" charset="0"/>
                <a:cs typeface="DilleniaUPC" panose="02020603050405020304" pitchFamily="18" charset="-34"/>
              </a:rPr>
              <a:t>Don’t estimate – KNOW</a:t>
            </a:r>
            <a:r>
              <a:rPr lang="en-US" sz="1400" spc="-150" dirty="0">
                <a:solidFill>
                  <a:schemeClr val="tx1">
                    <a:lumMod val="50000"/>
                    <a:lumOff val="50000"/>
                  </a:schemeClr>
                </a:solidFill>
                <a:latin typeface="Eras Medium ITC" panose="020B0602030504020804" pitchFamily="34" charset="0"/>
                <a:cs typeface="DilleniaUPC" panose="02020603050405020304" pitchFamily="18" charset="-34"/>
              </a:rPr>
              <a:t> </a:t>
            </a:r>
            <a:r>
              <a:rPr lang="en-US" sz="1600" baseline="22000" dirty="0">
                <a:solidFill>
                  <a:schemeClr val="tx1">
                    <a:lumMod val="50000"/>
                    <a:lumOff val="50000"/>
                  </a:schemeClr>
                </a:solidFill>
                <a:latin typeface="Eras Medium ITC" panose="020B0602030504020804" pitchFamily="34" charset="0"/>
                <a:cs typeface="DilleniaUPC" panose="02020603050405020304" pitchFamily="18" charset="-34"/>
              </a:rPr>
              <a:t>™</a:t>
            </a:r>
            <a:endParaRPr lang="en-US" sz="1400" baseline="22000" dirty="0">
              <a:solidFill>
                <a:schemeClr val="tx1">
                  <a:lumMod val="50000"/>
                  <a:lumOff val="50000"/>
                </a:schemeClr>
              </a:solidFill>
              <a:latin typeface="Eras Medium ITC" panose="020B0602030504020804" pitchFamily="34" charset="0"/>
              <a:cs typeface="DilleniaUPC" panose="02020603050405020304" pitchFamily="18" charset="-34"/>
            </a:endParaRPr>
          </a:p>
        </p:txBody>
      </p:sp>
      <p:sp>
        <p:nvSpPr>
          <p:cNvPr id="70" name="Freeform 8"/>
          <p:cNvSpPr>
            <a:spLocks noEditPoints="1"/>
          </p:cNvSpPr>
          <p:nvPr/>
        </p:nvSpPr>
        <p:spPr bwMode="auto">
          <a:xfrm>
            <a:off x="8237477" y="4118665"/>
            <a:ext cx="496570" cy="500440"/>
          </a:xfrm>
          <a:custGeom>
            <a:avLst/>
            <a:gdLst>
              <a:gd name="T0" fmla="*/ 80 w 161"/>
              <a:gd name="T1" fmla="*/ 0 h 162"/>
              <a:gd name="T2" fmla="*/ 0 w 161"/>
              <a:gd name="T3" fmla="*/ 81 h 162"/>
              <a:gd name="T4" fmla="*/ 80 w 161"/>
              <a:gd name="T5" fmla="*/ 162 h 162"/>
              <a:gd name="T6" fmla="*/ 161 w 161"/>
              <a:gd name="T7" fmla="*/ 81 h 162"/>
              <a:gd name="T8" fmla="*/ 80 w 161"/>
              <a:gd name="T9" fmla="*/ 0 h 162"/>
              <a:gd name="T10" fmla="*/ 112 w 161"/>
              <a:gd name="T11" fmla="*/ 115 h 162"/>
              <a:gd name="T12" fmla="*/ 106 w 161"/>
              <a:gd name="T13" fmla="*/ 123 h 162"/>
              <a:gd name="T14" fmla="*/ 96 w 161"/>
              <a:gd name="T15" fmla="*/ 129 h 162"/>
              <a:gd name="T16" fmla="*/ 84 w 161"/>
              <a:gd name="T17" fmla="*/ 132 h 162"/>
              <a:gd name="T18" fmla="*/ 84 w 161"/>
              <a:gd name="T19" fmla="*/ 143 h 162"/>
              <a:gd name="T20" fmla="*/ 77 w 161"/>
              <a:gd name="T21" fmla="*/ 145 h 162"/>
              <a:gd name="T22" fmla="*/ 77 w 161"/>
              <a:gd name="T23" fmla="*/ 132 h 162"/>
              <a:gd name="T24" fmla="*/ 76 w 161"/>
              <a:gd name="T25" fmla="*/ 132 h 162"/>
              <a:gd name="T26" fmla="*/ 67 w 161"/>
              <a:gd name="T27" fmla="*/ 132 h 162"/>
              <a:gd name="T28" fmla="*/ 57 w 161"/>
              <a:gd name="T29" fmla="*/ 129 h 162"/>
              <a:gd name="T30" fmla="*/ 49 w 161"/>
              <a:gd name="T31" fmla="*/ 124 h 162"/>
              <a:gd name="T32" fmla="*/ 46 w 161"/>
              <a:gd name="T33" fmla="*/ 115 h 162"/>
              <a:gd name="T34" fmla="*/ 47 w 161"/>
              <a:gd name="T35" fmla="*/ 111 h 162"/>
              <a:gd name="T36" fmla="*/ 49 w 161"/>
              <a:gd name="T37" fmla="*/ 109 h 162"/>
              <a:gd name="T38" fmla="*/ 53 w 161"/>
              <a:gd name="T39" fmla="*/ 107 h 162"/>
              <a:gd name="T40" fmla="*/ 57 w 161"/>
              <a:gd name="T41" fmla="*/ 106 h 162"/>
              <a:gd name="T42" fmla="*/ 61 w 161"/>
              <a:gd name="T43" fmla="*/ 107 h 162"/>
              <a:gd name="T44" fmla="*/ 61 w 161"/>
              <a:gd name="T45" fmla="*/ 110 h 162"/>
              <a:gd name="T46" fmla="*/ 65 w 161"/>
              <a:gd name="T47" fmla="*/ 121 h 162"/>
              <a:gd name="T48" fmla="*/ 77 w 161"/>
              <a:gd name="T49" fmla="*/ 125 h 162"/>
              <a:gd name="T50" fmla="*/ 77 w 161"/>
              <a:gd name="T51" fmla="*/ 88 h 162"/>
              <a:gd name="T52" fmla="*/ 65 w 161"/>
              <a:gd name="T53" fmla="*/ 83 h 162"/>
              <a:gd name="T54" fmla="*/ 56 w 161"/>
              <a:gd name="T55" fmla="*/ 77 h 162"/>
              <a:gd name="T56" fmla="*/ 49 w 161"/>
              <a:gd name="T57" fmla="*/ 69 h 162"/>
              <a:gd name="T58" fmla="*/ 47 w 161"/>
              <a:gd name="T59" fmla="*/ 58 h 162"/>
              <a:gd name="T60" fmla="*/ 49 w 161"/>
              <a:gd name="T61" fmla="*/ 46 h 162"/>
              <a:gd name="T62" fmla="*/ 56 w 161"/>
              <a:gd name="T63" fmla="*/ 38 h 162"/>
              <a:gd name="T64" fmla="*/ 65 w 161"/>
              <a:gd name="T65" fmla="*/ 33 h 162"/>
              <a:gd name="T66" fmla="*/ 76 w 161"/>
              <a:gd name="T67" fmla="*/ 30 h 162"/>
              <a:gd name="T68" fmla="*/ 76 w 161"/>
              <a:gd name="T69" fmla="*/ 18 h 162"/>
              <a:gd name="T70" fmla="*/ 84 w 161"/>
              <a:gd name="T71" fmla="*/ 17 h 162"/>
              <a:gd name="T72" fmla="*/ 84 w 161"/>
              <a:gd name="T73" fmla="*/ 30 h 162"/>
              <a:gd name="T74" fmla="*/ 92 w 161"/>
              <a:gd name="T75" fmla="*/ 31 h 162"/>
              <a:gd name="T76" fmla="*/ 102 w 161"/>
              <a:gd name="T77" fmla="*/ 33 h 162"/>
              <a:gd name="T78" fmla="*/ 109 w 161"/>
              <a:gd name="T79" fmla="*/ 38 h 162"/>
              <a:gd name="T80" fmla="*/ 112 w 161"/>
              <a:gd name="T81" fmla="*/ 45 h 162"/>
              <a:gd name="T82" fmla="*/ 111 w 161"/>
              <a:gd name="T83" fmla="*/ 49 h 162"/>
              <a:gd name="T84" fmla="*/ 108 w 161"/>
              <a:gd name="T85" fmla="*/ 52 h 162"/>
              <a:gd name="T86" fmla="*/ 104 w 161"/>
              <a:gd name="T87" fmla="*/ 53 h 162"/>
              <a:gd name="T88" fmla="*/ 100 w 161"/>
              <a:gd name="T89" fmla="*/ 54 h 162"/>
              <a:gd name="T90" fmla="*/ 96 w 161"/>
              <a:gd name="T91" fmla="*/ 54 h 162"/>
              <a:gd name="T92" fmla="*/ 96 w 161"/>
              <a:gd name="T93" fmla="*/ 51 h 162"/>
              <a:gd name="T94" fmla="*/ 93 w 161"/>
              <a:gd name="T95" fmla="*/ 42 h 162"/>
              <a:gd name="T96" fmla="*/ 84 w 161"/>
              <a:gd name="T97" fmla="*/ 37 h 162"/>
              <a:gd name="T98" fmla="*/ 84 w 161"/>
              <a:gd name="T99" fmla="*/ 72 h 162"/>
              <a:gd name="T100" fmla="*/ 96 w 161"/>
              <a:gd name="T101" fmla="*/ 77 h 162"/>
              <a:gd name="T102" fmla="*/ 105 w 161"/>
              <a:gd name="T103" fmla="*/ 83 h 162"/>
              <a:gd name="T104" fmla="*/ 112 w 161"/>
              <a:gd name="T105" fmla="*/ 91 h 162"/>
              <a:gd name="T106" fmla="*/ 115 w 161"/>
              <a:gd name="T107" fmla="*/ 102 h 162"/>
              <a:gd name="T108" fmla="*/ 112 w 161"/>
              <a:gd name="T109" fmla="*/ 11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1" h="162">
                <a:moveTo>
                  <a:pt x="80" y="0"/>
                </a:moveTo>
                <a:cubicBezTo>
                  <a:pt x="36" y="0"/>
                  <a:pt x="0" y="36"/>
                  <a:pt x="0" y="81"/>
                </a:cubicBezTo>
                <a:cubicBezTo>
                  <a:pt x="0" y="126"/>
                  <a:pt x="36" y="162"/>
                  <a:pt x="80" y="162"/>
                </a:cubicBezTo>
                <a:cubicBezTo>
                  <a:pt x="125" y="162"/>
                  <a:pt x="161" y="126"/>
                  <a:pt x="161" y="81"/>
                </a:cubicBezTo>
                <a:cubicBezTo>
                  <a:pt x="161" y="36"/>
                  <a:pt x="125" y="0"/>
                  <a:pt x="80" y="0"/>
                </a:cubicBezTo>
                <a:moveTo>
                  <a:pt x="112" y="115"/>
                </a:moveTo>
                <a:cubicBezTo>
                  <a:pt x="111" y="118"/>
                  <a:pt x="108" y="121"/>
                  <a:pt x="106" y="123"/>
                </a:cubicBezTo>
                <a:cubicBezTo>
                  <a:pt x="103" y="126"/>
                  <a:pt x="100" y="128"/>
                  <a:pt x="96" y="129"/>
                </a:cubicBezTo>
                <a:cubicBezTo>
                  <a:pt x="92" y="130"/>
                  <a:pt x="88" y="131"/>
                  <a:pt x="84" y="132"/>
                </a:cubicBezTo>
                <a:cubicBezTo>
                  <a:pt x="84" y="143"/>
                  <a:pt x="84" y="143"/>
                  <a:pt x="84" y="143"/>
                </a:cubicBezTo>
                <a:cubicBezTo>
                  <a:pt x="77" y="145"/>
                  <a:pt x="77" y="145"/>
                  <a:pt x="77" y="145"/>
                </a:cubicBezTo>
                <a:cubicBezTo>
                  <a:pt x="77" y="132"/>
                  <a:pt x="77" y="132"/>
                  <a:pt x="77" y="132"/>
                </a:cubicBezTo>
                <a:cubicBezTo>
                  <a:pt x="76" y="132"/>
                  <a:pt x="76" y="132"/>
                  <a:pt x="76" y="132"/>
                </a:cubicBezTo>
                <a:cubicBezTo>
                  <a:pt x="73" y="132"/>
                  <a:pt x="70" y="132"/>
                  <a:pt x="67" y="132"/>
                </a:cubicBezTo>
                <a:cubicBezTo>
                  <a:pt x="64" y="131"/>
                  <a:pt x="60" y="130"/>
                  <a:pt x="57" y="129"/>
                </a:cubicBezTo>
                <a:cubicBezTo>
                  <a:pt x="54" y="128"/>
                  <a:pt x="51" y="126"/>
                  <a:pt x="49" y="124"/>
                </a:cubicBezTo>
                <a:cubicBezTo>
                  <a:pt x="47" y="122"/>
                  <a:pt x="46" y="119"/>
                  <a:pt x="46" y="115"/>
                </a:cubicBezTo>
                <a:cubicBezTo>
                  <a:pt x="46" y="114"/>
                  <a:pt x="46" y="113"/>
                  <a:pt x="47" y="111"/>
                </a:cubicBezTo>
                <a:cubicBezTo>
                  <a:pt x="48" y="110"/>
                  <a:pt x="48" y="109"/>
                  <a:pt x="49" y="109"/>
                </a:cubicBezTo>
                <a:cubicBezTo>
                  <a:pt x="51" y="108"/>
                  <a:pt x="52" y="107"/>
                  <a:pt x="53" y="107"/>
                </a:cubicBezTo>
                <a:cubicBezTo>
                  <a:pt x="54" y="107"/>
                  <a:pt x="56" y="106"/>
                  <a:pt x="57" y="106"/>
                </a:cubicBezTo>
                <a:cubicBezTo>
                  <a:pt x="59" y="106"/>
                  <a:pt x="60" y="107"/>
                  <a:pt x="61" y="107"/>
                </a:cubicBezTo>
                <a:cubicBezTo>
                  <a:pt x="61" y="110"/>
                  <a:pt x="61" y="110"/>
                  <a:pt x="61" y="110"/>
                </a:cubicBezTo>
                <a:cubicBezTo>
                  <a:pt x="61" y="115"/>
                  <a:pt x="63" y="118"/>
                  <a:pt x="65" y="121"/>
                </a:cubicBezTo>
                <a:cubicBezTo>
                  <a:pt x="68" y="123"/>
                  <a:pt x="72" y="125"/>
                  <a:pt x="77" y="125"/>
                </a:cubicBezTo>
                <a:cubicBezTo>
                  <a:pt x="77" y="88"/>
                  <a:pt x="77" y="88"/>
                  <a:pt x="77" y="88"/>
                </a:cubicBezTo>
                <a:cubicBezTo>
                  <a:pt x="73" y="87"/>
                  <a:pt x="69" y="85"/>
                  <a:pt x="65" y="83"/>
                </a:cubicBezTo>
                <a:cubicBezTo>
                  <a:pt x="62" y="82"/>
                  <a:pt x="59" y="80"/>
                  <a:pt x="56" y="77"/>
                </a:cubicBezTo>
                <a:cubicBezTo>
                  <a:pt x="53" y="75"/>
                  <a:pt x="51" y="72"/>
                  <a:pt x="49" y="69"/>
                </a:cubicBezTo>
                <a:cubicBezTo>
                  <a:pt x="48" y="66"/>
                  <a:pt x="47" y="62"/>
                  <a:pt x="47" y="58"/>
                </a:cubicBezTo>
                <a:cubicBezTo>
                  <a:pt x="47" y="53"/>
                  <a:pt x="48" y="49"/>
                  <a:pt x="49" y="46"/>
                </a:cubicBezTo>
                <a:cubicBezTo>
                  <a:pt x="51" y="43"/>
                  <a:pt x="53" y="40"/>
                  <a:pt x="56" y="38"/>
                </a:cubicBezTo>
                <a:cubicBezTo>
                  <a:pt x="58" y="36"/>
                  <a:pt x="61" y="34"/>
                  <a:pt x="65" y="33"/>
                </a:cubicBezTo>
                <a:cubicBezTo>
                  <a:pt x="69" y="32"/>
                  <a:pt x="72" y="31"/>
                  <a:pt x="76" y="30"/>
                </a:cubicBezTo>
                <a:cubicBezTo>
                  <a:pt x="76" y="18"/>
                  <a:pt x="76" y="18"/>
                  <a:pt x="76" y="18"/>
                </a:cubicBezTo>
                <a:cubicBezTo>
                  <a:pt x="84" y="17"/>
                  <a:pt x="84" y="17"/>
                  <a:pt x="84" y="17"/>
                </a:cubicBezTo>
                <a:cubicBezTo>
                  <a:pt x="84" y="30"/>
                  <a:pt x="84" y="30"/>
                  <a:pt x="84" y="30"/>
                </a:cubicBezTo>
                <a:cubicBezTo>
                  <a:pt x="87" y="30"/>
                  <a:pt x="89" y="30"/>
                  <a:pt x="92" y="31"/>
                </a:cubicBezTo>
                <a:cubicBezTo>
                  <a:pt x="96" y="31"/>
                  <a:pt x="99" y="32"/>
                  <a:pt x="102" y="33"/>
                </a:cubicBezTo>
                <a:cubicBezTo>
                  <a:pt x="104" y="34"/>
                  <a:pt x="107" y="36"/>
                  <a:pt x="109" y="38"/>
                </a:cubicBezTo>
                <a:cubicBezTo>
                  <a:pt x="111" y="40"/>
                  <a:pt x="112" y="42"/>
                  <a:pt x="112" y="45"/>
                </a:cubicBezTo>
                <a:cubicBezTo>
                  <a:pt x="112" y="47"/>
                  <a:pt x="111" y="48"/>
                  <a:pt x="111" y="49"/>
                </a:cubicBezTo>
                <a:cubicBezTo>
                  <a:pt x="110" y="50"/>
                  <a:pt x="109" y="51"/>
                  <a:pt x="108" y="52"/>
                </a:cubicBezTo>
                <a:cubicBezTo>
                  <a:pt x="107" y="53"/>
                  <a:pt x="106" y="53"/>
                  <a:pt x="104" y="53"/>
                </a:cubicBezTo>
                <a:cubicBezTo>
                  <a:pt x="103" y="54"/>
                  <a:pt x="102" y="54"/>
                  <a:pt x="100" y="54"/>
                </a:cubicBezTo>
                <a:cubicBezTo>
                  <a:pt x="99" y="54"/>
                  <a:pt x="98" y="54"/>
                  <a:pt x="96" y="54"/>
                </a:cubicBezTo>
                <a:cubicBezTo>
                  <a:pt x="96" y="51"/>
                  <a:pt x="96" y="51"/>
                  <a:pt x="96" y="51"/>
                </a:cubicBezTo>
                <a:cubicBezTo>
                  <a:pt x="96" y="47"/>
                  <a:pt x="95" y="44"/>
                  <a:pt x="93" y="42"/>
                </a:cubicBezTo>
                <a:cubicBezTo>
                  <a:pt x="91" y="39"/>
                  <a:pt x="88" y="38"/>
                  <a:pt x="84" y="37"/>
                </a:cubicBezTo>
                <a:cubicBezTo>
                  <a:pt x="84" y="72"/>
                  <a:pt x="84" y="72"/>
                  <a:pt x="84" y="72"/>
                </a:cubicBezTo>
                <a:cubicBezTo>
                  <a:pt x="88" y="74"/>
                  <a:pt x="92" y="75"/>
                  <a:pt x="96" y="77"/>
                </a:cubicBezTo>
                <a:cubicBezTo>
                  <a:pt x="99" y="79"/>
                  <a:pt x="103" y="81"/>
                  <a:pt x="105" y="83"/>
                </a:cubicBezTo>
                <a:cubicBezTo>
                  <a:pt x="108" y="85"/>
                  <a:pt x="111" y="88"/>
                  <a:pt x="112" y="91"/>
                </a:cubicBezTo>
                <a:cubicBezTo>
                  <a:pt x="114" y="94"/>
                  <a:pt x="115" y="98"/>
                  <a:pt x="115" y="102"/>
                </a:cubicBezTo>
                <a:cubicBezTo>
                  <a:pt x="115" y="107"/>
                  <a:pt x="114" y="111"/>
                  <a:pt x="112" y="115"/>
                </a:cubicBezTo>
              </a:path>
            </a:pathLst>
          </a:custGeom>
          <a:solidFill>
            <a:schemeClr val="bg1">
              <a:alpha val="64000"/>
            </a:schemeClr>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71" name="Group 70"/>
          <p:cNvGrpSpPr/>
          <p:nvPr/>
        </p:nvGrpSpPr>
        <p:grpSpPr>
          <a:xfrm rot="3751996">
            <a:off x="1453981" y="250202"/>
            <a:ext cx="1263460" cy="1273287"/>
            <a:chOff x="7365078" y="-182459"/>
            <a:chExt cx="951337" cy="958736"/>
          </a:xfrm>
        </p:grpSpPr>
        <p:grpSp>
          <p:nvGrpSpPr>
            <p:cNvPr id="72" name="Group 4"/>
            <p:cNvGrpSpPr>
              <a:grpSpLocks noChangeAspect="1"/>
            </p:cNvGrpSpPr>
            <p:nvPr/>
          </p:nvGrpSpPr>
          <p:grpSpPr bwMode="auto">
            <a:xfrm rot="5400000">
              <a:off x="7361379" y="-178760"/>
              <a:ext cx="958736" cy="951337"/>
              <a:chOff x="2336" y="3022"/>
              <a:chExt cx="907" cy="900"/>
            </a:xfrm>
          </p:grpSpPr>
          <p:sp>
            <p:nvSpPr>
              <p:cNvPr id="86"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56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65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73" name="Group 72"/>
            <p:cNvGrpSpPr/>
            <p:nvPr/>
          </p:nvGrpSpPr>
          <p:grpSpPr>
            <a:xfrm>
              <a:off x="7607806" y="-42495"/>
              <a:ext cx="577498" cy="756946"/>
              <a:chOff x="7591986" y="-39672"/>
              <a:chExt cx="577498" cy="756946"/>
            </a:xfrm>
          </p:grpSpPr>
          <p:grpSp>
            <p:nvGrpSpPr>
              <p:cNvPr id="74" name="Group 73"/>
              <p:cNvGrpSpPr/>
              <p:nvPr/>
            </p:nvGrpSpPr>
            <p:grpSpPr>
              <a:xfrm rot="5400000">
                <a:off x="7503349" y="53859"/>
                <a:ext cx="754772" cy="569885"/>
                <a:chOff x="4874196" y="5305847"/>
                <a:chExt cx="1101726" cy="831851"/>
              </a:xfrm>
            </p:grpSpPr>
            <p:sp>
              <p:nvSpPr>
                <p:cNvPr id="82"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13"/>
                <p:cNvSpPr>
                  <a:spLocks noEditPoints="1"/>
                </p:cNvSpPr>
                <p:nvPr/>
              </p:nvSpPr>
              <p:spPr bwMode="auto">
                <a:xfrm>
                  <a:off x="4928808" y="5805910"/>
                  <a:ext cx="817563" cy="331788"/>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14"/>
                <p:cNvSpPr>
                  <a:spLocks/>
                </p:cNvSpPr>
                <p:nvPr/>
              </p:nvSpPr>
              <p:spPr bwMode="auto">
                <a:xfrm>
                  <a:off x="5361559" y="5361410"/>
                  <a:ext cx="61436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15"/>
                <p:cNvSpPr>
                  <a:spLocks/>
                </p:cNvSpPr>
                <p:nvPr/>
              </p:nvSpPr>
              <p:spPr bwMode="auto">
                <a:xfrm>
                  <a:off x="5056759" y="5305847"/>
                  <a:ext cx="312738" cy="500063"/>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073">
                      <a:moveTo>
                        <a:pt x="3708" y="0"/>
                      </a:moveTo>
                      <a:lnTo>
                        <a:pt x="0" y="2206"/>
                      </a:lnTo>
                      <a:lnTo>
                        <a:pt x="10359" y="10073"/>
                      </a:lnTo>
                      <a:cubicBezTo>
                        <a:pt x="10359" y="10024"/>
                        <a:pt x="10358" y="9976"/>
                        <a:pt x="10358" y="9927"/>
                      </a:cubicBezTo>
                      <a:lnTo>
                        <a:pt x="3708"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5" name="Group 26"/>
              <p:cNvGrpSpPr>
                <a:grpSpLocks noChangeAspect="1"/>
              </p:cNvGrpSpPr>
              <p:nvPr/>
            </p:nvGrpSpPr>
            <p:grpSpPr bwMode="auto">
              <a:xfrm rot="5400000">
                <a:off x="7502262" y="50052"/>
                <a:ext cx="756946" cy="577498"/>
                <a:chOff x="2482" y="3149"/>
                <a:chExt cx="696" cy="531"/>
              </a:xfrm>
            </p:grpSpPr>
            <p:sp>
              <p:nvSpPr>
                <p:cNvPr id="76"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27"/>
                <p:cNvSpPr>
                  <a:spLocks/>
                </p:cNvSpPr>
                <p:nvPr/>
              </p:nvSpPr>
              <p:spPr bwMode="auto">
                <a:xfrm>
                  <a:off x="2657" y="3466"/>
                  <a:ext cx="135" cy="210"/>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 h="10519">
                      <a:moveTo>
                        <a:pt x="11374" y="0"/>
                      </a:moveTo>
                      <a:cubicBezTo>
                        <a:pt x="7767" y="1935"/>
                        <a:pt x="3611" y="5193"/>
                        <a:pt x="4" y="7128"/>
                      </a:cubicBezTo>
                      <a:cubicBezTo>
                        <a:pt x="-41" y="7269"/>
                        <a:pt x="301" y="7526"/>
                        <a:pt x="256" y="7667"/>
                      </a:cubicBezTo>
                      <a:lnTo>
                        <a:pt x="6766" y="10519"/>
                      </a:lnTo>
                      <a:lnTo>
                        <a:pt x="11374"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28"/>
                <p:cNvSpPr>
                  <a:spLocks/>
                </p:cNvSpPr>
                <p:nvPr/>
              </p:nvSpPr>
              <p:spPr bwMode="auto">
                <a:xfrm>
                  <a:off x="2516" y="3465"/>
                  <a:ext cx="276" cy="131"/>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Lst>
                  <a:ahLst/>
                  <a:cxnLst>
                    <a:cxn ang="0">
                      <a:pos x="connsiteX0" y="connsiteY0"/>
                    </a:cxn>
                    <a:cxn ang="0">
                      <a:pos x="connsiteX1" y="connsiteY1"/>
                    </a:cxn>
                    <a:cxn ang="0">
                      <a:pos x="connsiteX2" y="connsiteY2"/>
                    </a:cxn>
                    <a:cxn ang="0">
                      <a:pos x="connsiteX3" y="connsiteY3"/>
                    </a:cxn>
                  </a:cxnLst>
                  <a:rect l="l" t="t" r="r" b="b"/>
                  <a:pathLst>
                    <a:path w="10795" h="11393">
                      <a:moveTo>
                        <a:pt x="0" y="1393"/>
                      </a:moveTo>
                      <a:lnTo>
                        <a:pt x="0" y="11393"/>
                      </a:lnTo>
                      <a:lnTo>
                        <a:pt x="10795" y="0"/>
                      </a:lnTo>
                      <a:lnTo>
                        <a:pt x="0" y="1393"/>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29"/>
                <p:cNvSpPr>
                  <a:spLocks/>
                </p:cNvSpPr>
                <p:nvPr/>
              </p:nvSpPr>
              <p:spPr bwMode="auto">
                <a:xfrm>
                  <a:off x="2792" y="3301"/>
                  <a:ext cx="386"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30"/>
                <p:cNvSpPr>
                  <a:spLocks/>
                </p:cNvSpPr>
                <p:nvPr/>
              </p:nvSpPr>
              <p:spPr bwMode="auto">
                <a:xfrm>
                  <a:off x="2791" y="3463"/>
                  <a:ext cx="240" cy="135"/>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Lst>
                  <a:ahLst/>
                  <a:cxnLst>
                    <a:cxn ang="0">
                      <a:pos x="connsiteX0" y="connsiteY0"/>
                    </a:cxn>
                    <a:cxn ang="0">
                      <a:pos x="connsiteX1" y="connsiteY1"/>
                    </a:cxn>
                    <a:cxn ang="0">
                      <a:pos x="connsiteX2" y="connsiteY2"/>
                    </a:cxn>
                    <a:cxn ang="0">
                      <a:pos x="connsiteX3" y="connsiteY3"/>
                    </a:cxn>
                  </a:cxnLst>
                  <a:rect l="l" t="t" r="r" b="b"/>
                  <a:pathLst>
                    <a:path w="10384" h="10922">
                      <a:moveTo>
                        <a:pt x="8025" y="10922"/>
                      </a:moveTo>
                      <a:lnTo>
                        <a:pt x="10384" y="6496"/>
                      </a:lnTo>
                      <a:lnTo>
                        <a:pt x="0" y="0"/>
                      </a:lnTo>
                      <a:lnTo>
                        <a:pt x="8025" y="10922"/>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31"/>
                <p:cNvSpPr>
                  <a:spLocks/>
                </p:cNvSpPr>
                <p:nvPr/>
              </p:nvSpPr>
              <p:spPr bwMode="auto">
                <a:xfrm>
                  <a:off x="2672" y="3149"/>
                  <a:ext cx="122" cy="316"/>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Lst>
                  <a:ahLst/>
                  <a:cxnLst>
                    <a:cxn ang="0">
                      <a:pos x="connsiteX0" y="connsiteY0"/>
                    </a:cxn>
                    <a:cxn ang="0">
                      <a:pos x="connsiteX1" y="connsiteY1"/>
                    </a:cxn>
                    <a:cxn ang="0">
                      <a:pos x="connsiteX2" y="connsiteY2"/>
                    </a:cxn>
                    <a:cxn ang="0">
                      <a:pos x="connsiteX3" y="connsiteY3"/>
                    </a:cxn>
                  </a:cxnLst>
                  <a:rect l="l" t="t" r="r" b="b"/>
                  <a:pathLst>
                    <a:path w="10189" h="10073">
                      <a:moveTo>
                        <a:pt x="8832" y="0"/>
                      </a:moveTo>
                      <a:lnTo>
                        <a:pt x="0" y="146"/>
                      </a:lnTo>
                      <a:lnTo>
                        <a:pt x="10188" y="10073"/>
                      </a:lnTo>
                      <a:cubicBezTo>
                        <a:pt x="10244" y="6498"/>
                        <a:pt x="8777" y="3575"/>
                        <a:pt x="8832" y="0"/>
                      </a:cubicBez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92" name="Group 91"/>
          <p:cNvGrpSpPr/>
          <p:nvPr/>
        </p:nvGrpSpPr>
        <p:grpSpPr>
          <a:xfrm rot="6802814">
            <a:off x="4257338" y="245199"/>
            <a:ext cx="1263460" cy="1273287"/>
            <a:chOff x="7365078" y="-182459"/>
            <a:chExt cx="951337" cy="958736"/>
          </a:xfrm>
        </p:grpSpPr>
        <p:grpSp>
          <p:nvGrpSpPr>
            <p:cNvPr id="93" name="Group 4"/>
            <p:cNvGrpSpPr>
              <a:grpSpLocks noChangeAspect="1"/>
            </p:cNvGrpSpPr>
            <p:nvPr/>
          </p:nvGrpSpPr>
          <p:grpSpPr bwMode="auto">
            <a:xfrm rot="5400000">
              <a:off x="7361379" y="-178760"/>
              <a:ext cx="958736" cy="951337"/>
              <a:chOff x="2336" y="3022"/>
              <a:chExt cx="907" cy="900"/>
            </a:xfrm>
          </p:grpSpPr>
          <p:sp>
            <p:nvSpPr>
              <p:cNvPr id="107"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56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65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94" name="Group 93"/>
            <p:cNvGrpSpPr/>
            <p:nvPr/>
          </p:nvGrpSpPr>
          <p:grpSpPr>
            <a:xfrm>
              <a:off x="7607806" y="-42495"/>
              <a:ext cx="577498" cy="756946"/>
              <a:chOff x="7591986" y="-39672"/>
              <a:chExt cx="577498" cy="756946"/>
            </a:xfrm>
          </p:grpSpPr>
          <p:grpSp>
            <p:nvGrpSpPr>
              <p:cNvPr id="95" name="Group 94"/>
              <p:cNvGrpSpPr/>
              <p:nvPr/>
            </p:nvGrpSpPr>
            <p:grpSpPr>
              <a:xfrm rot="5400000">
                <a:off x="7503349" y="53859"/>
                <a:ext cx="754772" cy="569885"/>
                <a:chOff x="4874196" y="5305847"/>
                <a:chExt cx="1101726" cy="831851"/>
              </a:xfrm>
            </p:grpSpPr>
            <p:sp>
              <p:nvSpPr>
                <p:cNvPr id="103"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3"/>
                <p:cNvSpPr>
                  <a:spLocks noEditPoints="1"/>
                </p:cNvSpPr>
                <p:nvPr/>
              </p:nvSpPr>
              <p:spPr bwMode="auto">
                <a:xfrm>
                  <a:off x="4928808" y="5805910"/>
                  <a:ext cx="817563" cy="331788"/>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14"/>
                <p:cNvSpPr>
                  <a:spLocks/>
                </p:cNvSpPr>
                <p:nvPr/>
              </p:nvSpPr>
              <p:spPr bwMode="auto">
                <a:xfrm>
                  <a:off x="5361559" y="5361410"/>
                  <a:ext cx="61436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15"/>
                <p:cNvSpPr>
                  <a:spLocks/>
                </p:cNvSpPr>
                <p:nvPr/>
              </p:nvSpPr>
              <p:spPr bwMode="auto">
                <a:xfrm>
                  <a:off x="5056759" y="5305847"/>
                  <a:ext cx="312738" cy="500063"/>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073">
                      <a:moveTo>
                        <a:pt x="3708" y="0"/>
                      </a:moveTo>
                      <a:lnTo>
                        <a:pt x="0" y="2206"/>
                      </a:lnTo>
                      <a:lnTo>
                        <a:pt x="10359" y="10073"/>
                      </a:lnTo>
                      <a:cubicBezTo>
                        <a:pt x="10359" y="10024"/>
                        <a:pt x="10358" y="9976"/>
                        <a:pt x="10358" y="9927"/>
                      </a:cubicBezTo>
                      <a:lnTo>
                        <a:pt x="3708"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6" name="Group 26"/>
              <p:cNvGrpSpPr>
                <a:grpSpLocks noChangeAspect="1"/>
              </p:cNvGrpSpPr>
              <p:nvPr/>
            </p:nvGrpSpPr>
            <p:grpSpPr bwMode="auto">
              <a:xfrm rot="5400000">
                <a:off x="7502262" y="50052"/>
                <a:ext cx="756946" cy="577498"/>
                <a:chOff x="2482" y="3149"/>
                <a:chExt cx="696" cy="531"/>
              </a:xfrm>
            </p:grpSpPr>
            <p:sp>
              <p:nvSpPr>
                <p:cNvPr id="97"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27"/>
                <p:cNvSpPr>
                  <a:spLocks/>
                </p:cNvSpPr>
                <p:nvPr/>
              </p:nvSpPr>
              <p:spPr bwMode="auto">
                <a:xfrm>
                  <a:off x="2657" y="3466"/>
                  <a:ext cx="135" cy="210"/>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 h="10519">
                      <a:moveTo>
                        <a:pt x="11374" y="0"/>
                      </a:moveTo>
                      <a:cubicBezTo>
                        <a:pt x="7767" y="1935"/>
                        <a:pt x="3611" y="5193"/>
                        <a:pt x="4" y="7128"/>
                      </a:cubicBezTo>
                      <a:cubicBezTo>
                        <a:pt x="-41" y="7269"/>
                        <a:pt x="301" y="7526"/>
                        <a:pt x="256" y="7667"/>
                      </a:cubicBezTo>
                      <a:lnTo>
                        <a:pt x="6766" y="10519"/>
                      </a:lnTo>
                      <a:lnTo>
                        <a:pt x="11374"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28"/>
                <p:cNvSpPr>
                  <a:spLocks/>
                </p:cNvSpPr>
                <p:nvPr/>
              </p:nvSpPr>
              <p:spPr bwMode="auto">
                <a:xfrm>
                  <a:off x="2516" y="3465"/>
                  <a:ext cx="276" cy="131"/>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Lst>
                  <a:ahLst/>
                  <a:cxnLst>
                    <a:cxn ang="0">
                      <a:pos x="connsiteX0" y="connsiteY0"/>
                    </a:cxn>
                    <a:cxn ang="0">
                      <a:pos x="connsiteX1" y="connsiteY1"/>
                    </a:cxn>
                    <a:cxn ang="0">
                      <a:pos x="connsiteX2" y="connsiteY2"/>
                    </a:cxn>
                    <a:cxn ang="0">
                      <a:pos x="connsiteX3" y="connsiteY3"/>
                    </a:cxn>
                  </a:cxnLst>
                  <a:rect l="l" t="t" r="r" b="b"/>
                  <a:pathLst>
                    <a:path w="10795" h="11393">
                      <a:moveTo>
                        <a:pt x="0" y="1393"/>
                      </a:moveTo>
                      <a:lnTo>
                        <a:pt x="0" y="11393"/>
                      </a:lnTo>
                      <a:lnTo>
                        <a:pt x="10795" y="0"/>
                      </a:lnTo>
                      <a:lnTo>
                        <a:pt x="0" y="1393"/>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29"/>
                <p:cNvSpPr>
                  <a:spLocks/>
                </p:cNvSpPr>
                <p:nvPr/>
              </p:nvSpPr>
              <p:spPr bwMode="auto">
                <a:xfrm>
                  <a:off x="2792" y="3301"/>
                  <a:ext cx="386"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30"/>
                <p:cNvSpPr>
                  <a:spLocks/>
                </p:cNvSpPr>
                <p:nvPr/>
              </p:nvSpPr>
              <p:spPr bwMode="auto">
                <a:xfrm>
                  <a:off x="2791" y="3463"/>
                  <a:ext cx="240" cy="135"/>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Lst>
                  <a:ahLst/>
                  <a:cxnLst>
                    <a:cxn ang="0">
                      <a:pos x="connsiteX0" y="connsiteY0"/>
                    </a:cxn>
                    <a:cxn ang="0">
                      <a:pos x="connsiteX1" y="connsiteY1"/>
                    </a:cxn>
                    <a:cxn ang="0">
                      <a:pos x="connsiteX2" y="connsiteY2"/>
                    </a:cxn>
                    <a:cxn ang="0">
                      <a:pos x="connsiteX3" y="connsiteY3"/>
                    </a:cxn>
                  </a:cxnLst>
                  <a:rect l="l" t="t" r="r" b="b"/>
                  <a:pathLst>
                    <a:path w="10384" h="10922">
                      <a:moveTo>
                        <a:pt x="8025" y="10922"/>
                      </a:moveTo>
                      <a:lnTo>
                        <a:pt x="10384" y="6496"/>
                      </a:lnTo>
                      <a:lnTo>
                        <a:pt x="0" y="0"/>
                      </a:lnTo>
                      <a:lnTo>
                        <a:pt x="8025" y="10922"/>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31"/>
                <p:cNvSpPr>
                  <a:spLocks/>
                </p:cNvSpPr>
                <p:nvPr/>
              </p:nvSpPr>
              <p:spPr bwMode="auto">
                <a:xfrm>
                  <a:off x="2672" y="3149"/>
                  <a:ext cx="122" cy="316"/>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Lst>
                  <a:ahLst/>
                  <a:cxnLst>
                    <a:cxn ang="0">
                      <a:pos x="connsiteX0" y="connsiteY0"/>
                    </a:cxn>
                    <a:cxn ang="0">
                      <a:pos x="connsiteX1" y="connsiteY1"/>
                    </a:cxn>
                    <a:cxn ang="0">
                      <a:pos x="connsiteX2" y="connsiteY2"/>
                    </a:cxn>
                    <a:cxn ang="0">
                      <a:pos x="connsiteX3" y="connsiteY3"/>
                    </a:cxn>
                  </a:cxnLst>
                  <a:rect l="l" t="t" r="r" b="b"/>
                  <a:pathLst>
                    <a:path w="10189" h="10073">
                      <a:moveTo>
                        <a:pt x="8832" y="0"/>
                      </a:moveTo>
                      <a:lnTo>
                        <a:pt x="0" y="146"/>
                      </a:lnTo>
                      <a:lnTo>
                        <a:pt x="10188" y="10073"/>
                      </a:lnTo>
                      <a:cubicBezTo>
                        <a:pt x="10244" y="6498"/>
                        <a:pt x="8777" y="3575"/>
                        <a:pt x="8832" y="0"/>
                      </a:cubicBez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116" name="Group 9"/>
          <p:cNvGrpSpPr>
            <a:grpSpLocks noChangeAspect="1"/>
          </p:cNvGrpSpPr>
          <p:nvPr/>
        </p:nvGrpSpPr>
        <p:grpSpPr bwMode="auto">
          <a:xfrm>
            <a:off x="318530" y="6484845"/>
            <a:ext cx="196604" cy="194040"/>
            <a:chOff x="2650" y="1933"/>
            <a:chExt cx="460" cy="454"/>
          </a:xfrm>
        </p:grpSpPr>
        <p:sp>
          <p:nvSpPr>
            <p:cNvPr id="117"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10">
              <a:hlinkClick r:id="rId5"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tx1">
                <a:lumMod val="75000"/>
                <a:lumOff val="25000"/>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782114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rcRect r="17610" b="10765"/>
          <a:stretch/>
        </p:blipFill>
        <p:spPr bwMode="auto">
          <a:xfrm>
            <a:off x="2051720" y="1196752"/>
            <a:ext cx="7092280" cy="5121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lstStyle/>
          <a:p>
            <a:r>
              <a:rPr lang="pl-PL" dirty="0" smtClean="0"/>
              <a:t>Czym jest </a:t>
            </a:r>
            <a:r>
              <a:rPr lang="en-US" b="1" dirty="0" smtClean="0"/>
              <a:t>CR7</a:t>
            </a:r>
            <a:r>
              <a:rPr lang="en-US" dirty="0"/>
              <a:t>?</a:t>
            </a:r>
          </a:p>
        </p:txBody>
      </p:sp>
      <p:sp>
        <p:nvSpPr>
          <p:cNvPr id="8" name="Rectangle 2"/>
          <p:cNvSpPr/>
          <p:nvPr/>
        </p:nvSpPr>
        <p:spPr>
          <a:xfrm>
            <a:off x="-678" y="1192502"/>
            <a:ext cx="6873088" cy="5142537"/>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881757 w 9125437"/>
              <a:gd name="connsiteY0" fmla="*/ 8495 h 5128864"/>
              <a:gd name="connsiteX1" fmla="*/ 4360472 w 9125437"/>
              <a:gd name="connsiteY1" fmla="*/ 0 h 5128864"/>
              <a:gd name="connsiteX2" fmla="*/ 9125437 w 9125437"/>
              <a:gd name="connsiteY2" fmla="*/ 5128864 h 5128864"/>
              <a:gd name="connsiteX3" fmla="*/ 0 w 9125437"/>
              <a:gd name="connsiteY3" fmla="*/ 5118817 h 5128864"/>
              <a:gd name="connsiteX4" fmla="*/ 881757 w 9125437"/>
              <a:gd name="connsiteY4" fmla="*/ 8495 h 5128864"/>
              <a:gd name="connsiteX0" fmla="*/ 43652 w 8287332"/>
              <a:gd name="connsiteY0" fmla="*/ 8495 h 5128864"/>
              <a:gd name="connsiteX1" fmla="*/ 3522367 w 8287332"/>
              <a:gd name="connsiteY1" fmla="*/ 0 h 5128864"/>
              <a:gd name="connsiteX2" fmla="*/ 8287332 w 8287332"/>
              <a:gd name="connsiteY2" fmla="*/ 5128864 h 5128864"/>
              <a:gd name="connsiteX3" fmla="*/ 0 w 8287332"/>
              <a:gd name="connsiteY3" fmla="*/ 5101830 h 5128864"/>
              <a:gd name="connsiteX4" fmla="*/ 43652 w 8287332"/>
              <a:gd name="connsiteY4" fmla="*/ 8495 h 5128864"/>
              <a:gd name="connsiteX0" fmla="*/ 26192 w 8269872"/>
              <a:gd name="connsiteY0" fmla="*/ 8495 h 5128864"/>
              <a:gd name="connsiteX1" fmla="*/ 3504907 w 8269872"/>
              <a:gd name="connsiteY1" fmla="*/ 0 h 5128864"/>
              <a:gd name="connsiteX2" fmla="*/ 8269872 w 8269872"/>
              <a:gd name="connsiteY2" fmla="*/ 5128864 h 5128864"/>
              <a:gd name="connsiteX3" fmla="*/ 0 w 8269872"/>
              <a:gd name="connsiteY3" fmla="*/ 5101830 h 5128864"/>
              <a:gd name="connsiteX4" fmla="*/ 26192 w 8269872"/>
              <a:gd name="connsiteY4" fmla="*/ 8495 h 5128864"/>
              <a:gd name="connsiteX0" fmla="*/ 52383 w 8296063"/>
              <a:gd name="connsiteY0" fmla="*/ 8495 h 5128864"/>
              <a:gd name="connsiteX1" fmla="*/ 3531098 w 8296063"/>
              <a:gd name="connsiteY1" fmla="*/ 0 h 5128864"/>
              <a:gd name="connsiteX2" fmla="*/ 8296063 w 8296063"/>
              <a:gd name="connsiteY2" fmla="*/ 5128864 h 5128864"/>
              <a:gd name="connsiteX3" fmla="*/ 0 w 8296063"/>
              <a:gd name="connsiteY3" fmla="*/ 5093336 h 5128864"/>
              <a:gd name="connsiteX4" fmla="*/ 52383 w 8296063"/>
              <a:gd name="connsiteY4" fmla="*/ 8495 h 5128864"/>
              <a:gd name="connsiteX0" fmla="*/ 1294573 w 8296063"/>
              <a:gd name="connsiteY0" fmla="*/ 0 h 5134930"/>
              <a:gd name="connsiteX1" fmla="*/ 3531098 w 8296063"/>
              <a:gd name="connsiteY1" fmla="*/ 6066 h 5134930"/>
              <a:gd name="connsiteX2" fmla="*/ 8296063 w 8296063"/>
              <a:gd name="connsiteY2" fmla="*/ 5134930 h 5134930"/>
              <a:gd name="connsiteX3" fmla="*/ 0 w 8296063"/>
              <a:gd name="connsiteY3" fmla="*/ 5099402 h 5134930"/>
              <a:gd name="connsiteX4" fmla="*/ 1294573 w 8296063"/>
              <a:gd name="connsiteY4" fmla="*/ 0 h 5134930"/>
              <a:gd name="connsiteX0" fmla="*/ 37416 w 7038906"/>
              <a:gd name="connsiteY0" fmla="*/ 0 h 5134930"/>
              <a:gd name="connsiteX1" fmla="*/ 2273941 w 7038906"/>
              <a:gd name="connsiteY1" fmla="*/ 6066 h 5134930"/>
              <a:gd name="connsiteX2" fmla="*/ 7038906 w 7038906"/>
              <a:gd name="connsiteY2" fmla="*/ 5134930 h 5134930"/>
              <a:gd name="connsiteX3" fmla="*/ 0 w 7038906"/>
              <a:gd name="connsiteY3" fmla="*/ 5113962 h 5134930"/>
              <a:gd name="connsiteX4" fmla="*/ 37416 w 7038906"/>
              <a:gd name="connsiteY4" fmla="*/ 0 h 5134930"/>
              <a:gd name="connsiteX0" fmla="*/ 37416 w 7085408"/>
              <a:gd name="connsiteY0" fmla="*/ 0 h 5134930"/>
              <a:gd name="connsiteX1" fmla="*/ 2273941 w 7085408"/>
              <a:gd name="connsiteY1" fmla="*/ 6066 h 5134930"/>
              <a:gd name="connsiteX2" fmla="*/ 7085408 w 7085408"/>
              <a:gd name="connsiteY2" fmla="*/ 5134930 h 5134930"/>
              <a:gd name="connsiteX3" fmla="*/ 0 w 7085408"/>
              <a:gd name="connsiteY3" fmla="*/ 5113962 h 5134930"/>
              <a:gd name="connsiteX4" fmla="*/ 37416 w 7085408"/>
              <a:gd name="connsiteY4" fmla="*/ 0 h 5134930"/>
              <a:gd name="connsiteX0" fmla="*/ 56017 w 7104009"/>
              <a:gd name="connsiteY0" fmla="*/ 0 h 5158928"/>
              <a:gd name="connsiteX1" fmla="*/ 2292542 w 7104009"/>
              <a:gd name="connsiteY1" fmla="*/ 6066 h 5158928"/>
              <a:gd name="connsiteX2" fmla="*/ 7104009 w 7104009"/>
              <a:gd name="connsiteY2" fmla="*/ 5134930 h 5158928"/>
              <a:gd name="connsiteX3" fmla="*/ 0 w 7104009"/>
              <a:gd name="connsiteY3" fmla="*/ 5158928 h 5158928"/>
              <a:gd name="connsiteX4" fmla="*/ 56017 w 7104009"/>
              <a:gd name="connsiteY4" fmla="*/ 0 h 5158928"/>
              <a:gd name="connsiteX0" fmla="*/ 56017 w 7130360"/>
              <a:gd name="connsiteY0" fmla="*/ 0 h 5158928"/>
              <a:gd name="connsiteX1" fmla="*/ 2292542 w 7130360"/>
              <a:gd name="connsiteY1" fmla="*/ 6066 h 5158928"/>
              <a:gd name="connsiteX2" fmla="*/ 7130360 w 7130360"/>
              <a:gd name="connsiteY2" fmla="*/ 5143424 h 5158928"/>
              <a:gd name="connsiteX3" fmla="*/ 0 w 7130360"/>
              <a:gd name="connsiteY3" fmla="*/ 5158928 h 5158928"/>
              <a:gd name="connsiteX4" fmla="*/ 56017 w 7130360"/>
              <a:gd name="connsiteY4" fmla="*/ 0 h 515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0360" h="5158928">
                <a:moveTo>
                  <a:pt x="56017" y="0"/>
                </a:moveTo>
                <a:lnTo>
                  <a:pt x="2292542" y="6066"/>
                </a:lnTo>
                <a:lnTo>
                  <a:pt x="7130360" y="5143424"/>
                </a:lnTo>
                <a:lnTo>
                  <a:pt x="0" y="5158928"/>
                </a:lnTo>
                <a:lnTo>
                  <a:pt x="56017" y="0"/>
                </a:lnTo>
                <a:close/>
              </a:path>
            </a:pathLst>
          </a:custGeom>
          <a:solidFill>
            <a:schemeClr val="bg1">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6" name="Content Placeholder 4"/>
          <p:cNvSpPr txBox="1">
            <a:spLocks/>
          </p:cNvSpPr>
          <p:nvPr/>
        </p:nvSpPr>
        <p:spPr>
          <a:xfrm>
            <a:off x="179512" y="3950154"/>
            <a:ext cx="8280920" cy="2088232"/>
          </a:xfrm>
          <a:prstGeom prst="rect">
            <a:avLst/>
          </a:prstGeom>
        </p:spPr>
        <p:txBody>
          <a:bodyPr vert="horz" lIns="91440" tIns="45720" rIns="91440" bIns="45720" rtlCol="0" anchor="b">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CR7 </a:t>
            </a: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pozwala na natychmiastowa weryfikację                                                                         podawanych danych lub identyfikację zamiaru wyłudzenia                                              poprzez zastosowanie analizy głosu </a:t>
            </a:r>
            <a:r>
              <a:rPr lang="en-US"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a:t>
            </a: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co pozwala na wzmocnienie                                             twego systemu </a:t>
            </a:r>
            <a:r>
              <a:rPr lang="pl-PL" sz="1600" dirty="0" err="1"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scoringowego</a:t>
            </a:r>
            <a:r>
              <a:rPr lang="en-US"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a:t>
            </a:r>
            <a:endPar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7" name="TextBox 6"/>
          <p:cNvSpPr txBox="1"/>
          <p:nvPr/>
        </p:nvSpPr>
        <p:spPr>
          <a:xfrm>
            <a:off x="395536" y="4293096"/>
            <a:ext cx="6480720" cy="584775"/>
          </a:xfrm>
          <a:prstGeom prst="rect">
            <a:avLst/>
          </a:prstGeom>
          <a:noFill/>
        </p:spPr>
        <p:txBody>
          <a:bodyPr wrap="square" rtlCol="0">
            <a:spAutoFit/>
          </a:bodyPr>
          <a:lstStyle/>
          <a:p>
            <a:r>
              <a:rPr lang="pl-PL" sz="3200" dirty="0" smtClean="0">
                <a:solidFill>
                  <a:schemeClr val="tx1">
                    <a:lumMod val="65000"/>
                    <a:lumOff val="35000"/>
                  </a:schemeClr>
                </a:solidFill>
                <a:latin typeface="Eras Medium ITC" panose="020B0602030504020804" pitchFamily="34" charset="0"/>
                <a:cs typeface="DilleniaUPC" panose="02020603050405020304" pitchFamily="18" charset="-34"/>
              </a:rPr>
              <a:t>POZNAJ</a:t>
            </a:r>
            <a:r>
              <a:rPr lang="en-US" sz="3200" spc="-300" dirty="0" smtClean="0">
                <a:solidFill>
                  <a:schemeClr val="tx1">
                    <a:lumMod val="65000"/>
                    <a:lumOff val="35000"/>
                  </a:schemeClr>
                </a:solidFill>
                <a:latin typeface="Eras Medium ITC" panose="020B0602030504020804" pitchFamily="34" charset="0"/>
                <a:cs typeface="DilleniaUPC" panose="02020603050405020304" pitchFamily="18" charset="-34"/>
              </a:rPr>
              <a:t> </a:t>
            </a:r>
            <a:r>
              <a:rPr lang="en-US" baseline="80000" dirty="0">
                <a:solidFill>
                  <a:schemeClr val="tx1">
                    <a:lumMod val="65000"/>
                    <a:lumOff val="35000"/>
                  </a:schemeClr>
                </a:solidFill>
                <a:latin typeface="Eras Medium ITC" panose="020B0602030504020804" pitchFamily="34" charset="0"/>
                <a:cs typeface="DilleniaUPC" panose="02020603050405020304" pitchFamily="18" charset="-34"/>
              </a:rPr>
              <a:t>™</a:t>
            </a:r>
            <a:r>
              <a:rPr lang="en-US" sz="3200" dirty="0">
                <a:solidFill>
                  <a:schemeClr val="tx1">
                    <a:lumMod val="65000"/>
                    <a:lumOff val="35000"/>
                  </a:schemeClr>
                </a:solidFill>
                <a:latin typeface="Eras Medium ITC" panose="020B0602030504020804" pitchFamily="34" charset="0"/>
                <a:cs typeface="DilleniaUPC" panose="02020603050405020304" pitchFamily="18" charset="-34"/>
              </a:rPr>
              <a:t> </a:t>
            </a:r>
            <a:r>
              <a:rPr lang="pl-PL" sz="3200" dirty="0" err="1" smtClean="0">
                <a:solidFill>
                  <a:schemeClr val="tx1">
                    <a:lumMod val="65000"/>
                    <a:lumOff val="35000"/>
                  </a:schemeClr>
                </a:solidFill>
                <a:latin typeface="Eras Medium ITC" panose="020B0602030504020804" pitchFamily="34" charset="0"/>
                <a:cs typeface="DilleniaUPC" panose="02020603050405020304" pitchFamily="18" charset="-34"/>
              </a:rPr>
              <a:t>swoej</a:t>
            </a:r>
            <a:r>
              <a:rPr lang="pl-PL" sz="3200" dirty="0" smtClean="0">
                <a:solidFill>
                  <a:schemeClr val="tx1">
                    <a:lumMod val="65000"/>
                    <a:lumOff val="35000"/>
                  </a:schemeClr>
                </a:solidFill>
                <a:latin typeface="Eras Medium ITC" panose="020B0602030504020804" pitchFamily="34" charset="0"/>
                <a:cs typeface="DilleniaUPC" panose="02020603050405020304" pitchFamily="18" charset="-34"/>
              </a:rPr>
              <a:t> Ryzyko</a:t>
            </a:r>
            <a:endParaRPr lang="en-US" sz="3200" dirty="0">
              <a:solidFill>
                <a:schemeClr val="tx1">
                  <a:lumMod val="65000"/>
                  <a:lumOff val="35000"/>
                </a:schemeClr>
              </a:solidFill>
              <a:latin typeface="Eras Medium ITC" panose="020B0602030504020804" pitchFamily="34" charset="0"/>
              <a:cs typeface="DilleniaUPC" panose="02020603050405020304" pitchFamily="18" charset="-34"/>
            </a:endParaRPr>
          </a:p>
        </p:txBody>
      </p:sp>
      <p:grpSp>
        <p:nvGrpSpPr>
          <p:cNvPr id="30" name="Group 29"/>
          <p:cNvGrpSpPr/>
          <p:nvPr/>
        </p:nvGrpSpPr>
        <p:grpSpPr>
          <a:xfrm rot="9358956">
            <a:off x="6354580" y="1349511"/>
            <a:ext cx="1031426" cy="1039448"/>
            <a:chOff x="7365078" y="-182459"/>
            <a:chExt cx="951337" cy="958736"/>
          </a:xfrm>
        </p:grpSpPr>
        <p:grpSp>
          <p:nvGrpSpPr>
            <p:cNvPr id="31" name="Group 4"/>
            <p:cNvGrpSpPr>
              <a:grpSpLocks noChangeAspect="1"/>
            </p:cNvGrpSpPr>
            <p:nvPr/>
          </p:nvGrpSpPr>
          <p:grpSpPr bwMode="auto">
            <a:xfrm rot="5400000">
              <a:off x="7361379" y="-178760"/>
              <a:ext cx="958736" cy="951337"/>
              <a:chOff x="2336" y="3022"/>
              <a:chExt cx="907" cy="900"/>
            </a:xfrm>
          </p:grpSpPr>
          <p:sp>
            <p:nvSpPr>
              <p:cNvPr id="45" name="AutoShape 3"/>
              <p:cNvSpPr>
                <a:spLocks noChangeAspect="1" noChangeArrowheads="1" noTextEdit="1"/>
              </p:cNvSpPr>
              <p:nvPr/>
            </p:nvSpPr>
            <p:spPr bwMode="auto">
              <a:xfrm>
                <a:off x="2336" y="3022"/>
                <a:ext cx="907"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
              <p:cNvSpPr>
                <a:spLocks/>
              </p:cNvSpPr>
              <p:nvPr/>
            </p:nvSpPr>
            <p:spPr bwMode="auto">
              <a:xfrm>
                <a:off x="2341" y="3022"/>
                <a:ext cx="897" cy="898"/>
              </a:xfrm>
              <a:custGeom>
                <a:avLst/>
                <a:gdLst>
                  <a:gd name="T0" fmla="*/ 262 w 897"/>
                  <a:gd name="T1" fmla="*/ 898 h 898"/>
                  <a:gd name="T2" fmla="*/ 0 w 897"/>
                  <a:gd name="T3" fmla="*/ 636 h 898"/>
                  <a:gd name="T4" fmla="*/ 0 w 897"/>
                  <a:gd name="T5" fmla="*/ 262 h 898"/>
                  <a:gd name="T6" fmla="*/ 262 w 897"/>
                  <a:gd name="T7" fmla="*/ 0 h 898"/>
                  <a:gd name="T8" fmla="*/ 635 w 897"/>
                  <a:gd name="T9" fmla="*/ 0 h 898"/>
                  <a:gd name="T10" fmla="*/ 897 w 897"/>
                  <a:gd name="T11" fmla="*/ 262 h 898"/>
                  <a:gd name="T12" fmla="*/ 897 w 897"/>
                  <a:gd name="T13" fmla="*/ 636 h 898"/>
                  <a:gd name="T14" fmla="*/ 635 w 897"/>
                  <a:gd name="T15" fmla="*/ 898 h 898"/>
                  <a:gd name="T16" fmla="*/ 262 w 897"/>
                  <a:gd name="T17" fmla="*/ 89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898">
                    <a:moveTo>
                      <a:pt x="262" y="898"/>
                    </a:moveTo>
                    <a:lnTo>
                      <a:pt x="0" y="636"/>
                    </a:lnTo>
                    <a:lnTo>
                      <a:pt x="0" y="262"/>
                    </a:lnTo>
                    <a:lnTo>
                      <a:pt x="262" y="0"/>
                    </a:lnTo>
                    <a:lnTo>
                      <a:pt x="635" y="0"/>
                    </a:lnTo>
                    <a:lnTo>
                      <a:pt x="897" y="262"/>
                    </a:lnTo>
                    <a:lnTo>
                      <a:pt x="897" y="636"/>
                    </a:lnTo>
                    <a:lnTo>
                      <a:pt x="635" y="898"/>
                    </a:lnTo>
                    <a:lnTo>
                      <a:pt x="262" y="898"/>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6"/>
              <p:cNvSpPr>
                <a:spLocks/>
              </p:cNvSpPr>
              <p:nvPr/>
            </p:nvSpPr>
            <p:spPr bwMode="auto">
              <a:xfrm>
                <a:off x="2403" y="3084"/>
                <a:ext cx="773" cy="774"/>
              </a:xfrm>
              <a:custGeom>
                <a:avLst/>
                <a:gdLst>
                  <a:gd name="T0" fmla="*/ 773 w 773"/>
                  <a:gd name="T1" fmla="*/ 548 h 774"/>
                  <a:gd name="T2" fmla="*/ 547 w 773"/>
                  <a:gd name="T3" fmla="*/ 774 h 774"/>
                  <a:gd name="T4" fmla="*/ 226 w 773"/>
                  <a:gd name="T5" fmla="*/ 774 h 774"/>
                  <a:gd name="T6" fmla="*/ 0 w 773"/>
                  <a:gd name="T7" fmla="*/ 548 h 774"/>
                  <a:gd name="T8" fmla="*/ 0 w 773"/>
                  <a:gd name="T9" fmla="*/ 226 h 774"/>
                  <a:gd name="T10" fmla="*/ 226 w 773"/>
                  <a:gd name="T11" fmla="*/ 0 h 774"/>
                  <a:gd name="T12" fmla="*/ 547 w 773"/>
                  <a:gd name="T13" fmla="*/ 0 h 774"/>
                  <a:gd name="T14" fmla="*/ 773 w 773"/>
                  <a:gd name="T15" fmla="*/ 226 h 774"/>
                  <a:gd name="T16" fmla="*/ 773 w 773"/>
                  <a:gd name="T17" fmla="*/ 5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774">
                    <a:moveTo>
                      <a:pt x="773" y="548"/>
                    </a:moveTo>
                    <a:lnTo>
                      <a:pt x="547" y="774"/>
                    </a:lnTo>
                    <a:lnTo>
                      <a:pt x="226" y="774"/>
                    </a:lnTo>
                    <a:lnTo>
                      <a:pt x="0" y="548"/>
                    </a:lnTo>
                    <a:lnTo>
                      <a:pt x="0" y="226"/>
                    </a:lnTo>
                    <a:lnTo>
                      <a:pt x="226" y="0"/>
                    </a:lnTo>
                    <a:lnTo>
                      <a:pt x="547" y="0"/>
                    </a:lnTo>
                    <a:lnTo>
                      <a:pt x="773" y="226"/>
                    </a:lnTo>
                    <a:lnTo>
                      <a:pt x="773" y="548"/>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7"/>
              <p:cNvSpPr>
                <a:spLocks/>
              </p:cNvSpPr>
              <p:nvPr/>
            </p:nvSpPr>
            <p:spPr bwMode="auto">
              <a:xfrm>
                <a:off x="2481" y="3163"/>
                <a:ext cx="617" cy="616"/>
              </a:xfrm>
              <a:custGeom>
                <a:avLst/>
                <a:gdLst>
                  <a:gd name="T0" fmla="*/ 617 w 617"/>
                  <a:gd name="T1" fmla="*/ 435 h 616"/>
                  <a:gd name="T2" fmla="*/ 436 w 617"/>
                  <a:gd name="T3" fmla="*/ 616 h 616"/>
                  <a:gd name="T4" fmla="*/ 181 w 617"/>
                  <a:gd name="T5" fmla="*/ 616 h 616"/>
                  <a:gd name="T6" fmla="*/ 0 w 617"/>
                  <a:gd name="T7" fmla="*/ 435 h 616"/>
                  <a:gd name="T8" fmla="*/ 0 w 617"/>
                  <a:gd name="T9" fmla="*/ 181 h 616"/>
                  <a:gd name="T10" fmla="*/ 181 w 617"/>
                  <a:gd name="T11" fmla="*/ 0 h 616"/>
                  <a:gd name="T12" fmla="*/ 436 w 617"/>
                  <a:gd name="T13" fmla="*/ 0 h 616"/>
                  <a:gd name="T14" fmla="*/ 617 w 617"/>
                  <a:gd name="T15" fmla="*/ 181 h 616"/>
                  <a:gd name="T16" fmla="*/ 617 w 617"/>
                  <a:gd name="T17" fmla="*/ 43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616">
                    <a:moveTo>
                      <a:pt x="617" y="435"/>
                    </a:moveTo>
                    <a:lnTo>
                      <a:pt x="436" y="616"/>
                    </a:lnTo>
                    <a:lnTo>
                      <a:pt x="181" y="616"/>
                    </a:lnTo>
                    <a:lnTo>
                      <a:pt x="0" y="435"/>
                    </a:lnTo>
                    <a:lnTo>
                      <a:pt x="0" y="181"/>
                    </a:lnTo>
                    <a:lnTo>
                      <a:pt x="181" y="0"/>
                    </a:lnTo>
                    <a:lnTo>
                      <a:pt x="436" y="0"/>
                    </a:lnTo>
                    <a:lnTo>
                      <a:pt x="617" y="181"/>
                    </a:lnTo>
                    <a:lnTo>
                      <a:pt x="617" y="435"/>
                    </a:lnTo>
                    <a:close/>
                  </a:path>
                </a:pathLst>
              </a:custGeom>
              <a:noFill/>
              <a:ln w="6350" cap="flat">
                <a:solidFill>
                  <a:srgbClr val="FFFFFF">
                    <a:alpha val="88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8"/>
              <p:cNvSpPr>
                <a:spLocks/>
              </p:cNvSpPr>
              <p:nvPr/>
            </p:nvSpPr>
            <p:spPr bwMode="auto">
              <a:xfrm>
                <a:off x="2581" y="3263"/>
                <a:ext cx="417" cy="416"/>
              </a:xfrm>
              <a:custGeom>
                <a:avLst/>
                <a:gdLst>
                  <a:gd name="T0" fmla="*/ 417 w 417"/>
                  <a:gd name="T1" fmla="*/ 295 h 416"/>
                  <a:gd name="T2" fmla="*/ 295 w 417"/>
                  <a:gd name="T3" fmla="*/ 416 h 416"/>
                  <a:gd name="T4" fmla="*/ 122 w 417"/>
                  <a:gd name="T5" fmla="*/ 416 h 416"/>
                  <a:gd name="T6" fmla="*/ 0 w 417"/>
                  <a:gd name="T7" fmla="*/ 295 h 416"/>
                  <a:gd name="T8" fmla="*/ 0 w 417"/>
                  <a:gd name="T9" fmla="*/ 121 h 416"/>
                  <a:gd name="T10" fmla="*/ 122 w 417"/>
                  <a:gd name="T11" fmla="*/ 0 h 416"/>
                  <a:gd name="T12" fmla="*/ 295 w 417"/>
                  <a:gd name="T13" fmla="*/ 0 h 416"/>
                  <a:gd name="T14" fmla="*/ 417 w 417"/>
                  <a:gd name="T15" fmla="*/ 121 h 416"/>
                  <a:gd name="T16" fmla="*/ 417 w 417"/>
                  <a:gd name="T17" fmla="*/ 29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16">
                    <a:moveTo>
                      <a:pt x="417" y="295"/>
                    </a:moveTo>
                    <a:lnTo>
                      <a:pt x="295" y="416"/>
                    </a:lnTo>
                    <a:lnTo>
                      <a:pt x="122" y="416"/>
                    </a:lnTo>
                    <a:lnTo>
                      <a:pt x="0" y="295"/>
                    </a:lnTo>
                    <a:lnTo>
                      <a:pt x="0" y="121"/>
                    </a:lnTo>
                    <a:lnTo>
                      <a:pt x="122" y="0"/>
                    </a:lnTo>
                    <a:lnTo>
                      <a:pt x="295" y="0"/>
                    </a:lnTo>
                    <a:lnTo>
                      <a:pt x="417" y="121"/>
                    </a:lnTo>
                    <a:lnTo>
                      <a:pt x="417" y="295"/>
                    </a:lnTo>
                    <a:close/>
                  </a:path>
                </a:pathLst>
              </a:custGeom>
              <a:noFill/>
              <a:ln w="3175" cap="flat">
                <a:solidFill>
                  <a:srgbClr val="FFFFFF">
                    <a:alpha val="56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9"/>
              <p:cNvSpPr>
                <a:spLocks/>
              </p:cNvSpPr>
              <p:nvPr/>
            </p:nvSpPr>
            <p:spPr bwMode="auto">
              <a:xfrm>
                <a:off x="2683" y="3365"/>
                <a:ext cx="212" cy="212"/>
              </a:xfrm>
              <a:custGeom>
                <a:avLst/>
                <a:gdLst>
                  <a:gd name="T0" fmla="*/ 212 w 212"/>
                  <a:gd name="T1" fmla="*/ 150 h 212"/>
                  <a:gd name="T2" fmla="*/ 150 w 212"/>
                  <a:gd name="T3" fmla="*/ 212 h 212"/>
                  <a:gd name="T4" fmla="*/ 62 w 212"/>
                  <a:gd name="T5" fmla="*/ 212 h 212"/>
                  <a:gd name="T6" fmla="*/ 0 w 212"/>
                  <a:gd name="T7" fmla="*/ 150 h 212"/>
                  <a:gd name="T8" fmla="*/ 0 w 212"/>
                  <a:gd name="T9" fmla="*/ 62 h 212"/>
                  <a:gd name="T10" fmla="*/ 62 w 212"/>
                  <a:gd name="T11" fmla="*/ 0 h 212"/>
                  <a:gd name="T12" fmla="*/ 150 w 212"/>
                  <a:gd name="T13" fmla="*/ 0 h 212"/>
                  <a:gd name="T14" fmla="*/ 212 w 212"/>
                  <a:gd name="T15" fmla="*/ 62 h 212"/>
                  <a:gd name="T16" fmla="*/ 212 w 212"/>
                  <a:gd name="T17" fmla="*/ 1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212">
                    <a:moveTo>
                      <a:pt x="212" y="150"/>
                    </a:moveTo>
                    <a:lnTo>
                      <a:pt x="150" y="212"/>
                    </a:lnTo>
                    <a:lnTo>
                      <a:pt x="62" y="212"/>
                    </a:lnTo>
                    <a:lnTo>
                      <a:pt x="0" y="150"/>
                    </a:lnTo>
                    <a:lnTo>
                      <a:pt x="0" y="62"/>
                    </a:lnTo>
                    <a:lnTo>
                      <a:pt x="62" y="0"/>
                    </a:lnTo>
                    <a:lnTo>
                      <a:pt x="150" y="0"/>
                    </a:lnTo>
                    <a:lnTo>
                      <a:pt x="212" y="62"/>
                    </a:lnTo>
                    <a:lnTo>
                      <a:pt x="212" y="150"/>
                    </a:lnTo>
                    <a:close/>
                  </a:path>
                </a:pathLst>
              </a:custGeom>
              <a:noFill/>
              <a:ln w="3175" cap="flat">
                <a:solidFill>
                  <a:srgbClr val="FFFFFF">
                    <a:alpha val="65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2" name="Group 31"/>
            <p:cNvGrpSpPr/>
            <p:nvPr/>
          </p:nvGrpSpPr>
          <p:grpSpPr>
            <a:xfrm>
              <a:off x="7607806" y="-42495"/>
              <a:ext cx="577498" cy="756946"/>
              <a:chOff x="7591986" y="-39672"/>
              <a:chExt cx="577498" cy="756946"/>
            </a:xfrm>
          </p:grpSpPr>
          <p:grpSp>
            <p:nvGrpSpPr>
              <p:cNvPr id="33" name="Group 32"/>
              <p:cNvGrpSpPr/>
              <p:nvPr/>
            </p:nvGrpSpPr>
            <p:grpSpPr>
              <a:xfrm rot="5400000">
                <a:off x="7503349" y="53859"/>
                <a:ext cx="754772" cy="569885"/>
                <a:chOff x="4874196" y="5305847"/>
                <a:chExt cx="1101726" cy="831851"/>
              </a:xfrm>
            </p:grpSpPr>
            <p:sp>
              <p:nvSpPr>
                <p:cNvPr id="41" name="AutoShape 11"/>
                <p:cNvSpPr>
                  <a:spLocks noChangeAspect="1" noChangeArrowheads="1" noTextEdit="1"/>
                </p:cNvSpPr>
                <p:nvPr/>
              </p:nvSpPr>
              <p:spPr bwMode="auto">
                <a:xfrm>
                  <a:off x="4874196" y="5312197"/>
                  <a:ext cx="1101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3"/>
                <p:cNvSpPr>
                  <a:spLocks noEditPoints="1"/>
                </p:cNvSpPr>
                <p:nvPr/>
              </p:nvSpPr>
              <p:spPr bwMode="auto">
                <a:xfrm>
                  <a:off x="4928808" y="5805910"/>
                  <a:ext cx="817563" cy="331788"/>
                </a:xfrm>
                <a:custGeom>
                  <a:avLst/>
                  <a:gdLst>
                    <a:gd name="T0" fmla="*/ 276 w 515"/>
                    <a:gd name="T1" fmla="*/ 0 h 194"/>
                    <a:gd name="T2" fmla="*/ 515 w 515"/>
                    <a:gd name="T3" fmla="*/ 72 h 194"/>
                    <a:gd name="T4" fmla="*/ 515 w 515"/>
                    <a:gd name="T5" fmla="*/ 0 h 194"/>
                    <a:gd name="T6" fmla="*/ 276 w 515"/>
                    <a:gd name="T7" fmla="*/ 0 h 194"/>
                    <a:gd name="T8" fmla="*/ 276 w 515"/>
                    <a:gd name="T9" fmla="*/ 0 h 194"/>
                    <a:gd name="T10" fmla="*/ 0 w 515"/>
                    <a:gd name="T11" fmla="*/ 120 h 194"/>
                    <a:gd name="T12" fmla="*/ 83 w 515"/>
                    <a:gd name="T13" fmla="*/ 194 h 194"/>
                    <a:gd name="T14" fmla="*/ 276 w 515"/>
                    <a:gd name="T15" fmla="*/ 0 h 194"/>
                    <a:gd name="T16" fmla="*/ 0 w 515"/>
                    <a:gd name="T17" fmla="*/ 120 h 194"/>
                    <a:gd name="T18" fmla="*/ 276 w 515"/>
                    <a:gd name="T19" fmla="*/ 0 h 194"/>
                    <a:gd name="T20" fmla="*/ 224 w 515"/>
                    <a:gd name="T21" fmla="*/ 194 h 194"/>
                    <a:gd name="T22" fmla="*/ 312 w 515"/>
                    <a:gd name="T23" fmla="*/ 194 h 194"/>
                    <a:gd name="T24" fmla="*/ 276 w 515"/>
                    <a:gd name="T2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194">
                      <a:moveTo>
                        <a:pt x="276" y="0"/>
                      </a:moveTo>
                      <a:lnTo>
                        <a:pt x="515" y="72"/>
                      </a:lnTo>
                      <a:lnTo>
                        <a:pt x="515" y="0"/>
                      </a:lnTo>
                      <a:lnTo>
                        <a:pt x="276" y="0"/>
                      </a:lnTo>
                      <a:lnTo>
                        <a:pt x="276" y="0"/>
                      </a:lnTo>
                      <a:close/>
                      <a:moveTo>
                        <a:pt x="0" y="120"/>
                      </a:moveTo>
                      <a:lnTo>
                        <a:pt x="83" y="194"/>
                      </a:lnTo>
                      <a:lnTo>
                        <a:pt x="276" y="0"/>
                      </a:lnTo>
                      <a:lnTo>
                        <a:pt x="0" y="120"/>
                      </a:lnTo>
                      <a:close/>
                      <a:moveTo>
                        <a:pt x="276" y="0"/>
                      </a:moveTo>
                      <a:lnTo>
                        <a:pt x="224" y="194"/>
                      </a:lnTo>
                      <a:lnTo>
                        <a:pt x="312" y="194"/>
                      </a:lnTo>
                      <a:lnTo>
                        <a:pt x="276"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4"/>
                <p:cNvSpPr>
                  <a:spLocks/>
                </p:cNvSpPr>
                <p:nvPr/>
              </p:nvSpPr>
              <p:spPr bwMode="auto">
                <a:xfrm>
                  <a:off x="5361559" y="5361410"/>
                  <a:ext cx="614363" cy="441325"/>
                </a:xfrm>
                <a:custGeom>
                  <a:avLst/>
                  <a:gdLst>
                    <a:gd name="T0" fmla="*/ 296 w 420"/>
                    <a:gd name="T1" fmla="*/ 0 h 298"/>
                    <a:gd name="T2" fmla="*/ 0 w 420"/>
                    <a:gd name="T3" fmla="*/ 298 h 298"/>
                    <a:gd name="T4" fmla="*/ 420 w 420"/>
                    <a:gd name="T5" fmla="*/ 120 h 298"/>
                    <a:gd name="T6" fmla="*/ 296 w 420"/>
                    <a:gd name="T7" fmla="*/ 0 h 298"/>
                    <a:gd name="connsiteX0" fmla="*/ 7048 w 10000"/>
                    <a:gd name="connsiteY0" fmla="*/ 0 h 10000"/>
                    <a:gd name="connsiteX1" fmla="*/ 0 w 10000"/>
                    <a:gd name="connsiteY1" fmla="*/ 10000 h 10000"/>
                    <a:gd name="connsiteX2" fmla="*/ 621 w 10000"/>
                    <a:gd name="connsiteY2" fmla="*/ 9572 h 10000"/>
                    <a:gd name="connsiteX3" fmla="*/ 10000 w 10000"/>
                    <a:gd name="connsiteY3" fmla="*/ 4027 h 10000"/>
                    <a:gd name="connsiteX4" fmla="*/ 7048 w 10000"/>
                    <a:gd name="connsiteY4" fmla="*/ 0 h 10000"/>
                    <a:gd name="connsiteX0" fmla="*/ 6472 w 9424"/>
                    <a:gd name="connsiteY0" fmla="*/ 0 h 9572"/>
                    <a:gd name="connsiteX1" fmla="*/ 0 w 9424"/>
                    <a:gd name="connsiteY1" fmla="*/ 9448 h 9572"/>
                    <a:gd name="connsiteX2" fmla="*/ 45 w 9424"/>
                    <a:gd name="connsiteY2" fmla="*/ 9572 h 9572"/>
                    <a:gd name="connsiteX3" fmla="*/ 9424 w 9424"/>
                    <a:gd name="connsiteY3" fmla="*/ 4027 h 9572"/>
                    <a:gd name="connsiteX4" fmla="*/ 6472 w 9424"/>
                    <a:gd name="connsiteY4" fmla="*/ 0 h 9572"/>
                    <a:gd name="connsiteX0" fmla="*/ 7195 w 10327"/>
                    <a:gd name="connsiteY0" fmla="*/ 0 h 10000"/>
                    <a:gd name="connsiteX1" fmla="*/ 327 w 10327"/>
                    <a:gd name="connsiteY1" fmla="*/ 9870 h 10000"/>
                    <a:gd name="connsiteX2" fmla="*/ 8 w 10327"/>
                    <a:gd name="connsiteY2" fmla="*/ 10000 h 10000"/>
                    <a:gd name="connsiteX3" fmla="*/ 10327 w 10327"/>
                    <a:gd name="connsiteY3" fmla="*/ 4207 h 10000"/>
                    <a:gd name="connsiteX4" fmla="*/ 7195 w 10327"/>
                    <a:gd name="connsiteY4" fmla="*/ 0 h 10000"/>
                    <a:gd name="connsiteX0" fmla="*/ 7296 w 10428"/>
                    <a:gd name="connsiteY0" fmla="*/ 0 h 10363"/>
                    <a:gd name="connsiteX1" fmla="*/ 0 w 10428"/>
                    <a:gd name="connsiteY1" fmla="*/ 10363 h 10363"/>
                    <a:gd name="connsiteX2" fmla="*/ 109 w 10428"/>
                    <a:gd name="connsiteY2" fmla="*/ 10000 h 10363"/>
                    <a:gd name="connsiteX3" fmla="*/ 10428 w 10428"/>
                    <a:gd name="connsiteY3" fmla="*/ 4207 h 10363"/>
                    <a:gd name="connsiteX4" fmla="*/ 7296 w 10428"/>
                    <a:gd name="connsiteY4" fmla="*/ 0 h 10363"/>
                    <a:gd name="connsiteX0" fmla="*/ 7204 w 10336"/>
                    <a:gd name="connsiteY0" fmla="*/ 0 h 10001"/>
                    <a:gd name="connsiteX1" fmla="*/ 91 w 10336"/>
                    <a:gd name="connsiteY1" fmla="*/ 9952 h 10001"/>
                    <a:gd name="connsiteX2" fmla="*/ 17 w 10336"/>
                    <a:gd name="connsiteY2" fmla="*/ 10000 h 10001"/>
                    <a:gd name="connsiteX3" fmla="*/ 10336 w 10336"/>
                    <a:gd name="connsiteY3" fmla="*/ 4207 h 10001"/>
                    <a:gd name="connsiteX4" fmla="*/ 7204 w 10336"/>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6" h="10001">
                      <a:moveTo>
                        <a:pt x="7204" y="0"/>
                      </a:moveTo>
                      <a:lnTo>
                        <a:pt x="91" y="9952"/>
                      </a:lnTo>
                      <a:cubicBezTo>
                        <a:pt x="168" y="9941"/>
                        <a:pt x="-61" y="10011"/>
                        <a:pt x="17" y="10000"/>
                      </a:cubicBezTo>
                      <a:lnTo>
                        <a:pt x="10336" y="4207"/>
                      </a:lnTo>
                      <a:lnTo>
                        <a:pt x="7204" y="0"/>
                      </a:lnTo>
                      <a:close/>
                    </a:path>
                  </a:pathLst>
                </a:custGeom>
                <a:solidFill>
                  <a:schemeClr val="bg1">
                    <a:alpha val="60000"/>
                  </a:schemeClr>
                </a:solidFill>
                <a:ln w="6350">
                  <a:solidFill>
                    <a:schemeClr val="bg1">
                      <a:alpha val="36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5"/>
                <p:cNvSpPr>
                  <a:spLocks/>
                </p:cNvSpPr>
                <p:nvPr/>
              </p:nvSpPr>
              <p:spPr bwMode="auto">
                <a:xfrm>
                  <a:off x="5056759" y="5305847"/>
                  <a:ext cx="312738" cy="500063"/>
                </a:xfrm>
                <a:custGeom>
                  <a:avLst/>
                  <a:gdLst>
                    <a:gd name="T0" fmla="*/ 71 w 164"/>
                    <a:gd name="T1" fmla="*/ 0 h 331"/>
                    <a:gd name="T2" fmla="*/ 0 w 164"/>
                    <a:gd name="T3" fmla="*/ 69 h 331"/>
                    <a:gd name="T4" fmla="*/ 164 w 164"/>
                    <a:gd name="T5" fmla="*/ 331 h 331"/>
                    <a:gd name="T6" fmla="*/ 164 w 164"/>
                    <a:gd name="T7" fmla="*/ 331 h 331"/>
                    <a:gd name="T8" fmla="*/ 71 w 164"/>
                    <a:gd name="T9" fmla="*/ 0 h 331"/>
                    <a:gd name="connsiteX0" fmla="*/ 4329 w 11394"/>
                    <a:gd name="connsiteY0" fmla="*/ 0 h 10000"/>
                    <a:gd name="connsiteX1" fmla="*/ 0 w 11394"/>
                    <a:gd name="connsiteY1" fmla="*/ 2085 h 10000"/>
                    <a:gd name="connsiteX2" fmla="*/ 10000 w 11394"/>
                    <a:gd name="connsiteY2" fmla="*/ 10000 h 10000"/>
                    <a:gd name="connsiteX3" fmla="*/ 11394 w 11394"/>
                    <a:gd name="connsiteY3" fmla="*/ 9448 h 10000"/>
                    <a:gd name="connsiteX4" fmla="*/ 4329 w 11394"/>
                    <a:gd name="connsiteY4" fmla="*/ 0 h 10000"/>
                    <a:gd name="connsiteX0" fmla="*/ 4329 w 11394"/>
                    <a:gd name="connsiteY0" fmla="*/ 0 h 9931"/>
                    <a:gd name="connsiteX1" fmla="*/ 0 w 11394"/>
                    <a:gd name="connsiteY1" fmla="*/ 2085 h 9931"/>
                    <a:gd name="connsiteX2" fmla="*/ 10418 w 11394"/>
                    <a:gd name="connsiteY2" fmla="*/ 9931 h 9931"/>
                    <a:gd name="connsiteX3" fmla="*/ 11394 w 11394"/>
                    <a:gd name="connsiteY3" fmla="*/ 9448 h 9931"/>
                    <a:gd name="connsiteX4" fmla="*/ 4329 w 11394"/>
                    <a:gd name="connsiteY4" fmla="*/ 0 h 9931"/>
                    <a:gd name="connsiteX0" fmla="*/ 3799 w 9756"/>
                    <a:gd name="connsiteY0" fmla="*/ 0 h 10000"/>
                    <a:gd name="connsiteX1" fmla="*/ 0 w 9756"/>
                    <a:gd name="connsiteY1" fmla="*/ 2099 h 10000"/>
                    <a:gd name="connsiteX2" fmla="*/ 9143 w 9756"/>
                    <a:gd name="connsiteY2" fmla="*/ 10000 h 10000"/>
                    <a:gd name="connsiteX3" fmla="*/ 9756 w 9756"/>
                    <a:gd name="connsiteY3" fmla="*/ 9722 h 10000"/>
                    <a:gd name="connsiteX4" fmla="*/ 3799 w 9756"/>
                    <a:gd name="connsiteY4" fmla="*/ 0 h 10000"/>
                    <a:gd name="connsiteX0" fmla="*/ 3894 w 10502"/>
                    <a:gd name="connsiteY0" fmla="*/ 0 h 10000"/>
                    <a:gd name="connsiteX1" fmla="*/ 0 w 10502"/>
                    <a:gd name="connsiteY1" fmla="*/ 2099 h 10000"/>
                    <a:gd name="connsiteX2" fmla="*/ 9372 w 10502"/>
                    <a:gd name="connsiteY2" fmla="*/ 10000 h 10000"/>
                    <a:gd name="connsiteX3" fmla="*/ 10502 w 10502"/>
                    <a:gd name="connsiteY3" fmla="*/ 9375 h 10000"/>
                    <a:gd name="connsiteX4" fmla="*/ 3894 w 10502"/>
                    <a:gd name="connsiteY4" fmla="*/ 0 h 10000"/>
                    <a:gd name="connsiteX0" fmla="*/ 3894 w 10502"/>
                    <a:gd name="connsiteY0" fmla="*/ 0 h 9514"/>
                    <a:gd name="connsiteX1" fmla="*/ 0 w 10502"/>
                    <a:gd name="connsiteY1" fmla="*/ 2099 h 9514"/>
                    <a:gd name="connsiteX2" fmla="*/ 10252 w 10502"/>
                    <a:gd name="connsiteY2" fmla="*/ 9514 h 9514"/>
                    <a:gd name="connsiteX3" fmla="*/ 10502 w 10502"/>
                    <a:gd name="connsiteY3" fmla="*/ 9375 h 9514"/>
                    <a:gd name="connsiteX4" fmla="*/ 3894 w 10502"/>
                    <a:gd name="connsiteY4" fmla="*/ 0 h 9514"/>
                    <a:gd name="connsiteX0" fmla="*/ 2751 w 10000"/>
                    <a:gd name="connsiteY0" fmla="*/ 0 h 10073"/>
                    <a:gd name="connsiteX1" fmla="*/ 0 w 10000"/>
                    <a:gd name="connsiteY1" fmla="*/ 2279 h 10073"/>
                    <a:gd name="connsiteX2" fmla="*/ 9762 w 10000"/>
                    <a:gd name="connsiteY2" fmla="*/ 10073 h 10073"/>
                    <a:gd name="connsiteX3" fmla="*/ 10000 w 10000"/>
                    <a:gd name="connsiteY3" fmla="*/ 9927 h 10073"/>
                    <a:gd name="connsiteX4" fmla="*/ 2751 w 10000"/>
                    <a:gd name="connsiteY4" fmla="*/ 0 h 10073"/>
                    <a:gd name="connsiteX0" fmla="*/ 3708 w 10957"/>
                    <a:gd name="connsiteY0" fmla="*/ 0 h 10073"/>
                    <a:gd name="connsiteX1" fmla="*/ 0 w 10957"/>
                    <a:gd name="connsiteY1" fmla="*/ 2206 h 10073"/>
                    <a:gd name="connsiteX2" fmla="*/ 10719 w 10957"/>
                    <a:gd name="connsiteY2" fmla="*/ 10073 h 10073"/>
                    <a:gd name="connsiteX3" fmla="*/ 10957 w 10957"/>
                    <a:gd name="connsiteY3" fmla="*/ 9927 h 10073"/>
                    <a:gd name="connsiteX4" fmla="*/ 3708 w 10957"/>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10000 h 10073"/>
                    <a:gd name="connsiteX4" fmla="*/ 3708 w 10719"/>
                    <a:gd name="connsiteY4" fmla="*/ 0 h 10073"/>
                    <a:gd name="connsiteX0" fmla="*/ 3708 w 10719"/>
                    <a:gd name="connsiteY0" fmla="*/ 0 h 10073"/>
                    <a:gd name="connsiteX1" fmla="*/ 0 w 10719"/>
                    <a:gd name="connsiteY1" fmla="*/ 2206 h 10073"/>
                    <a:gd name="connsiteX2" fmla="*/ 10719 w 10719"/>
                    <a:gd name="connsiteY2" fmla="*/ 10073 h 10073"/>
                    <a:gd name="connsiteX3" fmla="*/ 10358 w 10719"/>
                    <a:gd name="connsiteY3" fmla="*/ 9927 h 10073"/>
                    <a:gd name="connsiteX4" fmla="*/ 3708 w 10719"/>
                    <a:gd name="connsiteY4" fmla="*/ 0 h 10073"/>
                    <a:gd name="connsiteX0" fmla="*/ 3708 w 10359"/>
                    <a:gd name="connsiteY0" fmla="*/ 0 h 10073"/>
                    <a:gd name="connsiteX1" fmla="*/ 0 w 10359"/>
                    <a:gd name="connsiteY1" fmla="*/ 2206 h 10073"/>
                    <a:gd name="connsiteX2" fmla="*/ 10359 w 10359"/>
                    <a:gd name="connsiteY2" fmla="*/ 10073 h 10073"/>
                    <a:gd name="connsiteX3" fmla="*/ 10358 w 10359"/>
                    <a:gd name="connsiteY3" fmla="*/ 9927 h 10073"/>
                    <a:gd name="connsiteX4" fmla="*/ 3708 w 10359"/>
                    <a:gd name="connsiteY4" fmla="*/ 0 h 10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9" h="10073">
                      <a:moveTo>
                        <a:pt x="3708" y="0"/>
                      </a:moveTo>
                      <a:lnTo>
                        <a:pt x="0" y="2206"/>
                      </a:lnTo>
                      <a:lnTo>
                        <a:pt x="10359" y="10073"/>
                      </a:lnTo>
                      <a:cubicBezTo>
                        <a:pt x="10359" y="10024"/>
                        <a:pt x="10358" y="9976"/>
                        <a:pt x="10358" y="9927"/>
                      </a:cubicBezTo>
                      <a:lnTo>
                        <a:pt x="3708"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4" name="Group 26"/>
              <p:cNvGrpSpPr>
                <a:grpSpLocks noChangeAspect="1"/>
              </p:cNvGrpSpPr>
              <p:nvPr/>
            </p:nvGrpSpPr>
            <p:grpSpPr bwMode="auto">
              <a:xfrm rot="5400000">
                <a:off x="7502262" y="50052"/>
                <a:ext cx="756946" cy="577498"/>
                <a:chOff x="2482" y="3149"/>
                <a:chExt cx="696" cy="531"/>
              </a:xfrm>
            </p:grpSpPr>
            <p:sp>
              <p:nvSpPr>
                <p:cNvPr id="35" name="AutoShape 25" hidden="1"/>
                <p:cNvSpPr>
                  <a:spLocks noChangeAspect="1" noChangeArrowheads="1" noTextEdit="1"/>
                </p:cNvSpPr>
                <p:nvPr/>
              </p:nvSpPr>
              <p:spPr bwMode="auto">
                <a:xfrm>
                  <a:off x="2482" y="3156"/>
                  <a:ext cx="69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7"/>
                <p:cNvSpPr>
                  <a:spLocks/>
                </p:cNvSpPr>
                <p:nvPr/>
              </p:nvSpPr>
              <p:spPr bwMode="auto">
                <a:xfrm>
                  <a:off x="2657" y="3466"/>
                  <a:ext cx="135" cy="210"/>
                </a:xfrm>
                <a:custGeom>
                  <a:avLst/>
                  <a:gdLst>
                    <a:gd name="T0" fmla="*/ 119 w 119"/>
                    <a:gd name="T1" fmla="*/ 0 h 197"/>
                    <a:gd name="T2" fmla="*/ 0 w 119"/>
                    <a:gd name="T3" fmla="*/ 125 h 197"/>
                    <a:gd name="T4" fmla="*/ 66 w 119"/>
                    <a:gd name="T5" fmla="*/ 197 h 197"/>
                    <a:gd name="T6" fmla="*/ 119 w 119"/>
                    <a:gd name="T7" fmla="*/ 0 h 197"/>
                    <a:gd name="connsiteX0" fmla="*/ 10960 w 10960"/>
                    <a:gd name="connsiteY0" fmla="*/ 0 h 10000"/>
                    <a:gd name="connsiteX1" fmla="*/ 0 w 10960"/>
                    <a:gd name="connsiteY1" fmla="*/ 6345 h 10000"/>
                    <a:gd name="connsiteX2" fmla="*/ 5546 w 10960"/>
                    <a:gd name="connsiteY2" fmla="*/ 10000 h 10000"/>
                    <a:gd name="connsiteX3" fmla="*/ 10960 w 10960"/>
                    <a:gd name="connsiteY3" fmla="*/ 0 h 10000"/>
                    <a:gd name="connsiteX0" fmla="*/ 10960 w 10960"/>
                    <a:gd name="connsiteY0" fmla="*/ 0 h 10000"/>
                    <a:gd name="connsiteX1" fmla="*/ 0 w 10960"/>
                    <a:gd name="connsiteY1" fmla="*/ 6345 h 10000"/>
                    <a:gd name="connsiteX2" fmla="*/ 6510 w 10960"/>
                    <a:gd name="connsiteY2" fmla="*/ 10000 h 10000"/>
                    <a:gd name="connsiteX3" fmla="*/ 10960 w 10960"/>
                    <a:gd name="connsiteY3" fmla="*/ 0 h 10000"/>
                    <a:gd name="connsiteX0" fmla="*/ 10960 w 10960"/>
                    <a:gd name="connsiteY0" fmla="*/ 0 h 10000"/>
                    <a:gd name="connsiteX1" fmla="*/ 716 w 10960"/>
                    <a:gd name="connsiteY1" fmla="*/ 6839 h 10000"/>
                    <a:gd name="connsiteX2" fmla="*/ 0 w 10960"/>
                    <a:gd name="connsiteY2" fmla="*/ 6345 h 10000"/>
                    <a:gd name="connsiteX3" fmla="*/ 6510 w 10960"/>
                    <a:gd name="connsiteY3" fmla="*/ 10000 h 10000"/>
                    <a:gd name="connsiteX4" fmla="*/ 10960 w 10960"/>
                    <a:gd name="connsiteY4" fmla="*/ 0 h 10000"/>
                    <a:gd name="connsiteX0" fmla="*/ 10960 w 10960"/>
                    <a:gd name="connsiteY0" fmla="*/ 0 h 10000"/>
                    <a:gd name="connsiteX1" fmla="*/ 716 w 10960"/>
                    <a:gd name="connsiteY1" fmla="*/ 6839 h 10000"/>
                    <a:gd name="connsiteX2" fmla="*/ 0 w 10960"/>
                    <a:gd name="connsiteY2" fmla="*/ 6345 h 10000"/>
                    <a:gd name="connsiteX3" fmla="*/ 4390 w 10960"/>
                    <a:gd name="connsiteY3" fmla="*/ 10000 h 10000"/>
                    <a:gd name="connsiteX4" fmla="*/ 10960 w 10960"/>
                    <a:gd name="connsiteY4" fmla="*/ 0 h 10000"/>
                    <a:gd name="connsiteX0" fmla="*/ 12502 w 12502"/>
                    <a:gd name="connsiteY0" fmla="*/ 0 h 10000"/>
                    <a:gd name="connsiteX1" fmla="*/ 2258 w 12502"/>
                    <a:gd name="connsiteY1" fmla="*/ 6839 h 10000"/>
                    <a:gd name="connsiteX2" fmla="*/ 0 w 12502"/>
                    <a:gd name="connsiteY2" fmla="*/ 7034 h 10000"/>
                    <a:gd name="connsiteX3" fmla="*/ 5932 w 12502"/>
                    <a:gd name="connsiteY3" fmla="*/ 10000 h 10000"/>
                    <a:gd name="connsiteX4" fmla="*/ 12502 w 12502"/>
                    <a:gd name="connsiteY4" fmla="*/ 0 h 10000"/>
                    <a:gd name="connsiteX0" fmla="*/ 12502 w 12502"/>
                    <a:gd name="connsiteY0" fmla="*/ 0 h 10230"/>
                    <a:gd name="connsiteX1" fmla="*/ 2258 w 12502"/>
                    <a:gd name="connsiteY1" fmla="*/ 6839 h 10230"/>
                    <a:gd name="connsiteX2" fmla="*/ 0 w 12502"/>
                    <a:gd name="connsiteY2" fmla="*/ 7034 h 10230"/>
                    <a:gd name="connsiteX3" fmla="*/ 8056 w 12502"/>
                    <a:gd name="connsiteY3" fmla="*/ 10230 h 10230"/>
                    <a:gd name="connsiteX4" fmla="*/ 12502 w 12502"/>
                    <a:gd name="connsiteY4" fmla="*/ 0 h 10230"/>
                    <a:gd name="connsiteX0" fmla="*/ 10378 w 10378"/>
                    <a:gd name="connsiteY0" fmla="*/ 0 h 10230"/>
                    <a:gd name="connsiteX1" fmla="*/ 134 w 10378"/>
                    <a:gd name="connsiteY1" fmla="*/ 6839 h 10230"/>
                    <a:gd name="connsiteX2" fmla="*/ 0 w 10378"/>
                    <a:gd name="connsiteY2" fmla="*/ 7263 h 10230"/>
                    <a:gd name="connsiteX3" fmla="*/ 5932 w 10378"/>
                    <a:gd name="connsiteY3" fmla="*/ 10230 h 10230"/>
                    <a:gd name="connsiteX4" fmla="*/ 10378 w 10378"/>
                    <a:gd name="connsiteY4" fmla="*/ 0 h 10230"/>
                    <a:gd name="connsiteX0" fmla="*/ 11209 w 11209"/>
                    <a:gd name="connsiteY0" fmla="*/ 0 h 10230"/>
                    <a:gd name="connsiteX1" fmla="*/ 1 w 11209"/>
                    <a:gd name="connsiteY1" fmla="*/ 6839 h 10230"/>
                    <a:gd name="connsiteX2" fmla="*/ 831 w 11209"/>
                    <a:gd name="connsiteY2" fmla="*/ 7263 h 10230"/>
                    <a:gd name="connsiteX3" fmla="*/ 6763 w 11209"/>
                    <a:gd name="connsiteY3" fmla="*/ 10230 h 10230"/>
                    <a:gd name="connsiteX4" fmla="*/ 11209 w 11209"/>
                    <a:gd name="connsiteY4" fmla="*/ 0 h 10230"/>
                    <a:gd name="connsiteX0" fmla="*/ 11212 w 11212"/>
                    <a:gd name="connsiteY0" fmla="*/ 0 h 10230"/>
                    <a:gd name="connsiteX1" fmla="*/ 4 w 11212"/>
                    <a:gd name="connsiteY1" fmla="*/ 6839 h 10230"/>
                    <a:gd name="connsiteX2" fmla="*/ 256 w 11212"/>
                    <a:gd name="connsiteY2" fmla="*/ 7378 h 10230"/>
                    <a:gd name="connsiteX3" fmla="*/ 6766 w 11212"/>
                    <a:gd name="connsiteY3" fmla="*/ 10230 h 10230"/>
                    <a:gd name="connsiteX4" fmla="*/ 11212 w 11212"/>
                    <a:gd name="connsiteY4" fmla="*/ 0 h 10230"/>
                    <a:gd name="connsiteX0" fmla="*/ 11374 w 11374"/>
                    <a:gd name="connsiteY0" fmla="*/ 0 h 10519"/>
                    <a:gd name="connsiteX1" fmla="*/ 4 w 11374"/>
                    <a:gd name="connsiteY1" fmla="*/ 7128 h 10519"/>
                    <a:gd name="connsiteX2" fmla="*/ 256 w 11374"/>
                    <a:gd name="connsiteY2" fmla="*/ 7667 h 10519"/>
                    <a:gd name="connsiteX3" fmla="*/ 6766 w 11374"/>
                    <a:gd name="connsiteY3" fmla="*/ 10519 h 10519"/>
                    <a:gd name="connsiteX4" fmla="*/ 11374 w 11374"/>
                    <a:gd name="connsiteY4" fmla="*/ 0 h 1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 h="10519">
                      <a:moveTo>
                        <a:pt x="11374" y="0"/>
                      </a:moveTo>
                      <a:cubicBezTo>
                        <a:pt x="7767" y="1935"/>
                        <a:pt x="3611" y="5193"/>
                        <a:pt x="4" y="7128"/>
                      </a:cubicBezTo>
                      <a:cubicBezTo>
                        <a:pt x="-41" y="7269"/>
                        <a:pt x="301" y="7526"/>
                        <a:pt x="256" y="7667"/>
                      </a:cubicBezTo>
                      <a:lnTo>
                        <a:pt x="6766" y="10519"/>
                      </a:lnTo>
                      <a:lnTo>
                        <a:pt x="11374" y="0"/>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28"/>
                <p:cNvSpPr>
                  <a:spLocks/>
                </p:cNvSpPr>
                <p:nvPr/>
              </p:nvSpPr>
              <p:spPr bwMode="auto">
                <a:xfrm>
                  <a:off x="2516" y="3465"/>
                  <a:ext cx="276" cy="131"/>
                </a:xfrm>
                <a:custGeom>
                  <a:avLst/>
                  <a:gdLst>
                    <a:gd name="T0" fmla="*/ 0 w 269"/>
                    <a:gd name="T1" fmla="*/ 0 h 115"/>
                    <a:gd name="T2" fmla="*/ 0 w 269"/>
                    <a:gd name="T3" fmla="*/ 115 h 115"/>
                    <a:gd name="T4" fmla="*/ 269 w 269"/>
                    <a:gd name="T5" fmla="*/ 3 h 115"/>
                    <a:gd name="T6" fmla="*/ 0 w 269"/>
                    <a:gd name="T7" fmla="*/ 0 h 115"/>
                    <a:gd name="connsiteX0" fmla="*/ 0 w 11020"/>
                    <a:gd name="connsiteY0" fmla="*/ 1727 h 11727"/>
                    <a:gd name="connsiteX1" fmla="*/ 0 w 11020"/>
                    <a:gd name="connsiteY1" fmla="*/ 11727 h 11727"/>
                    <a:gd name="connsiteX2" fmla="*/ 11020 w 11020"/>
                    <a:gd name="connsiteY2" fmla="*/ 0 h 11727"/>
                    <a:gd name="connsiteX3" fmla="*/ 0 w 11020"/>
                    <a:gd name="connsiteY3" fmla="*/ 1727 h 11727"/>
                    <a:gd name="connsiteX0" fmla="*/ 0 w 10757"/>
                    <a:gd name="connsiteY0" fmla="*/ 1560 h 11560"/>
                    <a:gd name="connsiteX1" fmla="*/ 0 w 10757"/>
                    <a:gd name="connsiteY1" fmla="*/ 11560 h 11560"/>
                    <a:gd name="connsiteX2" fmla="*/ 10757 w 10757"/>
                    <a:gd name="connsiteY2" fmla="*/ 0 h 11560"/>
                    <a:gd name="connsiteX3" fmla="*/ 0 w 10757"/>
                    <a:gd name="connsiteY3" fmla="*/ 1560 h 11560"/>
                    <a:gd name="connsiteX0" fmla="*/ 0 w 10795"/>
                    <a:gd name="connsiteY0" fmla="*/ 1393 h 11393"/>
                    <a:gd name="connsiteX1" fmla="*/ 0 w 10795"/>
                    <a:gd name="connsiteY1" fmla="*/ 11393 h 11393"/>
                    <a:gd name="connsiteX2" fmla="*/ 10795 w 10795"/>
                    <a:gd name="connsiteY2" fmla="*/ 0 h 11393"/>
                    <a:gd name="connsiteX3" fmla="*/ 0 w 10795"/>
                    <a:gd name="connsiteY3" fmla="*/ 1393 h 11393"/>
                  </a:gdLst>
                  <a:ahLst/>
                  <a:cxnLst>
                    <a:cxn ang="0">
                      <a:pos x="connsiteX0" y="connsiteY0"/>
                    </a:cxn>
                    <a:cxn ang="0">
                      <a:pos x="connsiteX1" y="connsiteY1"/>
                    </a:cxn>
                    <a:cxn ang="0">
                      <a:pos x="connsiteX2" y="connsiteY2"/>
                    </a:cxn>
                    <a:cxn ang="0">
                      <a:pos x="connsiteX3" y="connsiteY3"/>
                    </a:cxn>
                  </a:cxnLst>
                  <a:rect l="l" t="t" r="r" b="b"/>
                  <a:pathLst>
                    <a:path w="10795" h="11393">
                      <a:moveTo>
                        <a:pt x="0" y="1393"/>
                      </a:moveTo>
                      <a:lnTo>
                        <a:pt x="0" y="11393"/>
                      </a:lnTo>
                      <a:lnTo>
                        <a:pt x="10795" y="0"/>
                      </a:lnTo>
                      <a:lnTo>
                        <a:pt x="0" y="1393"/>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29"/>
                <p:cNvSpPr>
                  <a:spLocks/>
                </p:cNvSpPr>
                <p:nvPr/>
              </p:nvSpPr>
              <p:spPr bwMode="auto">
                <a:xfrm>
                  <a:off x="2792" y="3301"/>
                  <a:ext cx="386" cy="168"/>
                </a:xfrm>
                <a:custGeom>
                  <a:avLst/>
                  <a:gdLst>
                    <a:gd name="T0" fmla="*/ 0 w 424"/>
                    <a:gd name="T1" fmla="*/ 174 h 174"/>
                    <a:gd name="T2" fmla="*/ 0 w 424"/>
                    <a:gd name="T3" fmla="*/ 174 h 174"/>
                    <a:gd name="T4" fmla="*/ 417 w 424"/>
                    <a:gd name="T5" fmla="*/ 167 h 174"/>
                    <a:gd name="T6" fmla="*/ 424 w 424"/>
                    <a:gd name="T7" fmla="*/ 0 h 174"/>
                    <a:gd name="T8" fmla="*/ 0 w 424"/>
                    <a:gd name="T9" fmla="*/ 174 h 174"/>
                    <a:gd name="connsiteX0" fmla="*/ 0 w 10047"/>
                    <a:gd name="connsiteY0" fmla="*/ 9399 h 9399"/>
                    <a:gd name="connsiteX1" fmla="*/ 0 w 10047"/>
                    <a:gd name="connsiteY1" fmla="*/ 9399 h 9399"/>
                    <a:gd name="connsiteX2" fmla="*/ 9835 w 10047"/>
                    <a:gd name="connsiteY2" fmla="*/ 8997 h 9399"/>
                    <a:gd name="connsiteX3" fmla="*/ 10047 w 10047"/>
                    <a:gd name="connsiteY3" fmla="*/ 0 h 9399"/>
                    <a:gd name="connsiteX4" fmla="*/ 0 w 10047"/>
                    <a:gd name="connsiteY4" fmla="*/ 9399 h 9399"/>
                    <a:gd name="connsiteX0" fmla="*/ 59 w 10000"/>
                    <a:gd name="connsiteY0" fmla="*/ 9481 h 10000"/>
                    <a:gd name="connsiteX1" fmla="*/ 0 w 10000"/>
                    <a:gd name="connsiteY1" fmla="*/ 10000 h 10000"/>
                    <a:gd name="connsiteX2" fmla="*/ 9789 w 10000"/>
                    <a:gd name="connsiteY2" fmla="*/ 9572 h 10000"/>
                    <a:gd name="connsiteX3" fmla="*/ 10000 w 10000"/>
                    <a:gd name="connsiteY3" fmla="*/ 0 h 10000"/>
                    <a:gd name="connsiteX4" fmla="*/ 59 w 10000"/>
                    <a:gd name="connsiteY4" fmla="*/ 9481 h 10000"/>
                    <a:gd name="connsiteX0" fmla="*/ 177 w 10118"/>
                    <a:gd name="connsiteY0" fmla="*/ 9481 h 9572"/>
                    <a:gd name="connsiteX1" fmla="*/ 0 w 10118"/>
                    <a:gd name="connsiteY1" fmla="*/ 9480 h 9572"/>
                    <a:gd name="connsiteX2" fmla="*/ 9907 w 10118"/>
                    <a:gd name="connsiteY2" fmla="*/ 9572 h 9572"/>
                    <a:gd name="connsiteX3" fmla="*/ 10118 w 10118"/>
                    <a:gd name="connsiteY3" fmla="*/ 0 h 9572"/>
                    <a:gd name="connsiteX4" fmla="*/ 177 w 10118"/>
                    <a:gd name="connsiteY4" fmla="*/ 9481 h 9572"/>
                    <a:gd name="connsiteX0" fmla="*/ 322 w 10000"/>
                    <a:gd name="connsiteY0" fmla="*/ 9447 h 10000"/>
                    <a:gd name="connsiteX1" fmla="*/ 0 w 10000"/>
                    <a:gd name="connsiteY1" fmla="*/ 9904 h 10000"/>
                    <a:gd name="connsiteX2" fmla="*/ 9791 w 10000"/>
                    <a:gd name="connsiteY2" fmla="*/ 10000 h 10000"/>
                    <a:gd name="connsiteX3" fmla="*/ 10000 w 10000"/>
                    <a:gd name="connsiteY3" fmla="*/ 0 h 10000"/>
                    <a:gd name="connsiteX4" fmla="*/ 322 w 10000"/>
                    <a:gd name="connsiteY4" fmla="*/ 9447 h 10000"/>
                    <a:gd name="connsiteX0" fmla="*/ 52 w 9730"/>
                    <a:gd name="connsiteY0" fmla="*/ 9447 h 10000"/>
                    <a:gd name="connsiteX1" fmla="*/ 0 w 9730"/>
                    <a:gd name="connsiteY1" fmla="*/ 9675 h 10000"/>
                    <a:gd name="connsiteX2" fmla="*/ 9521 w 9730"/>
                    <a:gd name="connsiteY2" fmla="*/ 10000 h 10000"/>
                    <a:gd name="connsiteX3" fmla="*/ 9730 w 9730"/>
                    <a:gd name="connsiteY3" fmla="*/ 0 h 10000"/>
                    <a:gd name="connsiteX4" fmla="*/ 52 w 9730"/>
                    <a:gd name="connsiteY4" fmla="*/ 9447 h 10000"/>
                    <a:gd name="connsiteX0" fmla="*/ 3 w 10026"/>
                    <a:gd name="connsiteY0" fmla="*/ 9733 h 10000"/>
                    <a:gd name="connsiteX1" fmla="*/ 26 w 10026"/>
                    <a:gd name="connsiteY1" fmla="*/ 9675 h 10000"/>
                    <a:gd name="connsiteX2" fmla="*/ 9811 w 10026"/>
                    <a:gd name="connsiteY2" fmla="*/ 10000 h 10000"/>
                    <a:gd name="connsiteX3" fmla="*/ 10026 w 10026"/>
                    <a:gd name="connsiteY3" fmla="*/ 0 h 10000"/>
                    <a:gd name="connsiteX4" fmla="*/ 3 w 10026"/>
                    <a:gd name="connsiteY4" fmla="*/ 9733 h 10000"/>
                    <a:gd name="connsiteX0" fmla="*/ 1 w 10125"/>
                    <a:gd name="connsiteY0" fmla="*/ 9676 h 10000"/>
                    <a:gd name="connsiteX1" fmla="*/ 125 w 10125"/>
                    <a:gd name="connsiteY1" fmla="*/ 9675 h 10000"/>
                    <a:gd name="connsiteX2" fmla="*/ 9910 w 10125"/>
                    <a:gd name="connsiteY2" fmla="*/ 10000 h 10000"/>
                    <a:gd name="connsiteX3" fmla="*/ 10125 w 10125"/>
                    <a:gd name="connsiteY3" fmla="*/ 0 h 10000"/>
                    <a:gd name="connsiteX4" fmla="*/ 1 w 10125"/>
                    <a:gd name="connsiteY4" fmla="*/ 9676 h 10000"/>
                    <a:gd name="connsiteX0" fmla="*/ 1 w 10125"/>
                    <a:gd name="connsiteY0" fmla="*/ 9676 h 10000"/>
                    <a:gd name="connsiteX1" fmla="*/ 125 w 10125"/>
                    <a:gd name="connsiteY1" fmla="*/ 9675 h 10000"/>
                    <a:gd name="connsiteX2" fmla="*/ 2 w 10125"/>
                    <a:gd name="connsiteY2" fmla="*/ 9788 h 10000"/>
                    <a:gd name="connsiteX3" fmla="*/ 9910 w 10125"/>
                    <a:gd name="connsiteY3" fmla="*/ 10000 h 10000"/>
                    <a:gd name="connsiteX4" fmla="*/ 10125 w 10125"/>
                    <a:gd name="connsiteY4" fmla="*/ 0 h 10000"/>
                    <a:gd name="connsiteX5" fmla="*/ 1 w 10125"/>
                    <a:gd name="connsiteY5" fmla="*/ 967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5" h="10000">
                      <a:moveTo>
                        <a:pt x="1" y="9676"/>
                      </a:moveTo>
                      <a:cubicBezTo>
                        <a:pt x="-19" y="9857"/>
                        <a:pt x="146" y="9494"/>
                        <a:pt x="125" y="9675"/>
                      </a:cubicBezTo>
                      <a:cubicBezTo>
                        <a:pt x="151" y="9675"/>
                        <a:pt x="-24" y="9788"/>
                        <a:pt x="2" y="9788"/>
                      </a:cubicBezTo>
                      <a:lnTo>
                        <a:pt x="9910" y="10000"/>
                      </a:lnTo>
                      <a:cubicBezTo>
                        <a:pt x="9983" y="6667"/>
                        <a:pt x="10053" y="3334"/>
                        <a:pt x="10125" y="0"/>
                      </a:cubicBezTo>
                      <a:lnTo>
                        <a:pt x="1" y="9676"/>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30"/>
                <p:cNvSpPr>
                  <a:spLocks/>
                </p:cNvSpPr>
                <p:nvPr/>
              </p:nvSpPr>
              <p:spPr bwMode="auto">
                <a:xfrm>
                  <a:off x="2791" y="3463"/>
                  <a:ext cx="240" cy="135"/>
                </a:xfrm>
                <a:custGeom>
                  <a:avLst/>
                  <a:gdLst>
                    <a:gd name="T0" fmla="*/ 191 w 238"/>
                    <a:gd name="T1" fmla="*/ 124 h 124"/>
                    <a:gd name="T2" fmla="*/ 238 w 238"/>
                    <a:gd name="T3" fmla="*/ 76 h 124"/>
                    <a:gd name="T4" fmla="*/ 0 w 238"/>
                    <a:gd name="T5" fmla="*/ 0 h 124"/>
                    <a:gd name="T6" fmla="*/ 191 w 238"/>
                    <a:gd name="T7" fmla="*/ 124 h 124"/>
                    <a:gd name="connsiteX0" fmla="*/ 8025 w 10000"/>
                    <a:gd name="connsiteY0" fmla="*/ 10922 h 10922"/>
                    <a:gd name="connsiteX1" fmla="*/ 10000 w 10000"/>
                    <a:gd name="connsiteY1" fmla="*/ 7051 h 10922"/>
                    <a:gd name="connsiteX2" fmla="*/ 0 w 10000"/>
                    <a:gd name="connsiteY2" fmla="*/ 0 h 10922"/>
                    <a:gd name="connsiteX3" fmla="*/ 8025 w 10000"/>
                    <a:gd name="connsiteY3" fmla="*/ 10922 h 10922"/>
                    <a:gd name="connsiteX0" fmla="*/ 8025 w 10672"/>
                    <a:gd name="connsiteY0" fmla="*/ 10922 h 10922"/>
                    <a:gd name="connsiteX1" fmla="*/ 10672 w 10672"/>
                    <a:gd name="connsiteY1" fmla="*/ 6681 h 10922"/>
                    <a:gd name="connsiteX2" fmla="*/ 0 w 10672"/>
                    <a:gd name="connsiteY2" fmla="*/ 0 h 10922"/>
                    <a:gd name="connsiteX3" fmla="*/ 8025 w 10672"/>
                    <a:gd name="connsiteY3" fmla="*/ 10922 h 10922"/>
                    <a:gd name="connsiteX0" fmla="*/ 8025 w 10384"/>
                    <a:gd name="connsiteY0" fmla="*/ 10922 h 10922"/>
                    <a:gd name="connsiteX1" fmla="*/ 10384 w 10384"/>
                    <a:gd name="connsiteY1" fmla="*/ 6496 h 10922"/>
                    <a:gd name="connsiteX2" fmla="*/ 0 w 10384"/>
                    <a:gd name="connsiteY2" fmla="*/ 0 h 10922"/>
                    <a:gd name="connsiteX3" fmla="*/ 8025 w 10384"/>
                    <a:gd name="connsiteY3" fmla="*/ 10922 h 10922"/>
                  </a:gdLst>
                  <a:ahLst/>
                  <a:cxnLst>
                    <a:cxn ang="0">
                      <a:pos x="connsiteX0" y="connsiteY0"/>
                    </a:cxn>
                    <a:cxn ang="0">
                      <a:pos x="connsiteX1" y="connsiteY1"/>
                    </a:cxn>
                    <a:cxn ang="0">
                      <a:pos x="connsiteX2" y="connsiteY2"/>
                    </a:cxn>
                    <a:cxn ang="0">
                      <a:pos x="connsiteX3" y="connsiteY3"/>
                    </a:cxn>
                  </a:cxnLst>
                  <a:rect l="l" t="t" r="r" b="b"/>
                  <a:pathLst>
                    <a:path w="10384" h="10922">
                      <a:moveTo>
                        <a:pt x="8025" y="10922"/>
                      </a:moveTo>
                      <a:lnTo>
                        <a:pt x="10384" y="6496"/>
                      </a:lnTo>
                      <a:lnTo>
                        <a:pt x="0" y="0"/>
                      </a:lnTo>
                      <a:lnTo>
                        <a:pt x="8025" y="10922"/>
                      </a:lnTo>
                      <a:close/>
                    </a:path>
                  </a:pathLst>
                </a:custGeom>
                <a:solidFill>
                  <a:schemeClr val="bg1">
                    <a:alpha val="87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31"/>
                <p:cNvSpPr>
                  <a:spLocks/>
                </p:cNvSpPr>
                <p:nvPr/>
              </p:nvSpPr>
              <p:spPr bwMode="auto">
                <a:xfrm>
                  <a:off x="2672" y="3149"/>
                  <a:ext cx="122" cy="316"/>
                </a:xfrm>
                <a:custGeom>
                  <a:avLst/>
                  <a:gdLst>
                    <a:gd name="T0" fmla="*/ 95 w 95"/>
                    <a:gd name="T1" fmla="*/ 0 h 330"/>
                    <a:gd name="T2" fmla="*/ 0 w 95"/>
                    <a:gd name="T3" fmla="*/ 0 h 330"/>
                    <a:gd name="T4" fmla="*/ 93 w 95"/>
                    <a:gd name="T5" fmla="*/ 330 h 330"/>
                    <a:gd name="T6" fmla="*/ 95 w 95"/>
                    <a:gd name="T7" fmla="*/ 0 h 330"/>
                    <a:gd name="connsiteX0" fmla="*/ 11203 w 11203"/>
                    <a:gd name="connsiteY0" fmla="*/ 0 h 10000"/>
                    <a:gd name="connsiteX1" fmla="*/ 0 w 11203"/>
                    <a:gd name="connsiteY1" fmla="*/ 136 h 10000"/>
                    <a:gd name="connsiteX2" fmla="*/ 10992 w 11203"/>
                    <a:gd name="connsiteY2" fmla="*/ 10000 h 10000"/>
                    <a:gd name="connsiteX3" fmla="*/ 11203 w 11203"/>
                    <a:gd name="connsiteY3" fmla="*/ 0 h 10000"/>
                    <a:gd name="connsiteX0" fmla="*/ 11203 w 12685"/>
                    <a:gd name="connsiteY0" fmla="*/ 0 h 9322"/>
                    <a:gd name="connsiteX1" fmla="*/ 0 w 12685"/>
                    <a:gd name="connsiteY1" fmla="*/ 136 h 9322"/>
                    <a:gd name="connsiteX2" fmla="*/ 12683 w 12685"/>
                    <a:gd name="connsiteY2" fmla="*/ 9322 h 9322"/>
                    <a:gd name="connsiteX3" fmla="*/ 11203 w 12685"/>
                    <a:gd name="connsiteY3" fmla="*/ 0 h 9322"/>
                    <a:gd name="connsiteX0" fmla="*/ 8832 w 10189"/>
                    <a:gd name="connsiteY0" fmla="*/ 0 h 10073"/>
                    <a:gd name="connsiteX1" fmla="*/ 0 w 10189"/>
                    <a:gd name="connsiteY1" fmla="*/ 146 h 10073"/>
                    <a:gd name="connsiteX2" fmla="*/ 10188 w 10189"/>
                    <a:gd name="connsiteY2" fmla="*/ 10073 h 10073"/>
                    <a:gd name="connsiteX3" fmla="*/ 8832 w 10189"/>
                    <a:gd name="connsiteY3" fmla="*/ 0 h 10073"/>
                  </a:gdLst>
                  <a:ahLst/>
                  <a:cxnLst>
                    <a:cxn ang="0">
                      <a:pos x="connsiteX0" y="connsiteY0"/>
                    </a:cxn>
                    <a:cxn ang="0">
                      <a:pos x="connsiteX1" y="connsiteY1"/>
                    </a:cxn>
                    <a:cxn ang="0">
                      <a:pos x="connsiteX2" y="connsiteY2"/>
                    </a:cxn>
                    <a:cxn ang="0">
                      <a:pos x="connsiteX3" y="connsiteY3"/>
                    </a:cxn>
                  </a:cxnLst>
                  <a:rect l="l" t="t" r="r" b="b"/>
                  <a:pathLst>
                    <a:path w="10189" h="10073">
                      <a:moveTo>
                        <a:pt x="8832" y="0"/>
                      </a:moveTo>
                      <a:lnTo>
                        <a:pt x="0" y="146"/>
                      </a:lnTo>
                      <a:lnTo>
                        <a:pt x="10188" y="10073"/>
                      </a:lnTo>
                      <a:cubicBezTo>
                        <a:pt x="10244" y="6498"/>
                        <a:pt x="8777" y="3575"/>
                        <a:pt x="8832" y="0"/>
                      </a:cubicBezTo>
                      <a:close/>
                    </a:path>
                  </a:pathLst>
                </a:custGeom>
                <a:solidFill>
                  <a:schemeClr val="bg1">
                    <a:alpha val="59000"/>
                  </a:schemeClr>
                </a:solidFill>
                <a:ln w="5715">
                  <a:solidFill>
                    <a:schemeClr val="bg1">
                      <a:alpha val="31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sp>
        <p:nvSpPr>
          <p:cNvPr id="51" name="TextBox 50"/>
          <p:cNvSpPr txBox="1"/>
          <p:nvPr/>
        </p:nvSpPr>
        <p:spPr>
          <a:xfrm>
            <a:off x="3117578" y="1520521"/>
            <a:ext cx="1382360" cy="307777"/>
          </a:xfrm>
          <a:prstGeom prst="rect">
            <a:avLst/>
          </a:prstGeom>
          <a:noFill/>
        </p:spPr>
        <p:txBody>
          <a:bodyPr wrap="square" rtlCol="0">
            <a:spAutoFit/>
          </a:bodyPr>
          <a:lstStyle/>
          <a:p>
            <a:r>
              <a:rPr lang="en-US" sz="1400" dirty="0">
                <a:solidFill>
                  <a:schemeClr val="bg1"/>
                </a:solidFill>
                <a:latin typeface="Century Gothic" panose="020B0502020202020204" pitchFamily="34" charset="0"/>
              </a:rPr>
              <a:t>Uneasy</a:t>
            </a:r>
          </a:p>
        </p:txBody>
      </p:sp>
      <p:sp>
        <p:nvSpPr>
          <p:cNvPr id="52" name="TextBox 51"/>
          <p:cNvSpPr txBox="1"/>
          <p:nvPr/>
        </p:nvSpPr>
        <p:spPr>
          <a:xfrm>
            <a:off x="5346352" y="1356659"/>
            <a:ext cx="2014048" cy="307777"/>
          </a:xfrm>
          <a:prstGeom prst="rect">
            <a:avLst/>
          </a:prstGeom>
          <a:noFill/>
        </p:spPr>
        <p:txBody>
          <a:bodyPr wrap="square" rtlCol="0">
            <a:spAutoFit/>
          </a:bodyPr>
          <a:lstStyle/>
          <a:p>
            <a:r>
              <a:rPr lang="en-US" sz="1400" dirty="0">
                <a:solidFill>
                  <a:schemeClr val="bg1"/>
                </a:solidFill>
                <a:latin typeface="Century Gothic" panose="020B0502020202020204" pitchFamily="34" charset="0"/>
              </a:rPr>
              <a:t>Energetic</a:t>
            </a:r>
          </a:p>
        </p:txBody>
      </p:sp>
      <p:cxnSp>
        <p:nvCxnSpPr>
          <p:cNvPr id="53" name="Straight Connector 52"/>
          <p:cNvCxnSpPr/>
          <p:nvPr/>
        </p:nvCxnSpPr>
        <p:spPr>
          <a:xfrm>
            <a:off x="5094001" y="3168628"/>
            <a:ext cx="3744416" cy="146838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7401451" y="3392747"/>
            <a:ext cx="1398890" cy="102014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2051"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t="50867"/>
          <a:stretch/>
        </p:blipFill>
        <p:spPr bwMode="auto">
          <a:xfrm>
            <a:off x="3707775" y="1196752"/>
            <a:ext cx="1584325" cy="784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4" name="Straight Connector 53"/>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8" name="Group 9"/>
          <p:cNvGrpSpPr>
            <a:grpSpLocks noChangeAspect="1"/>
          </p:cNvGrpSpPr>
          <p:nvPr/>
        </p:nvGrpSpPr>
        <p:grpSpPr bwMode="auto">
          <a:xfrm>
            <a:off x="8821327" y="908720"/>
            <a:ext cx="196604" cy="194040"/>
            <a:chOff x="2650" y="1933"/>
            <a:chExt cx="460" cy="454"/>
          </a:xfrm>
        </p:grpSpPr>
        <p:sp>
          <p:nvSpPr>
            <p:cNvPr id="59"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10">
              <a:hlinkClick r:id="rId6"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63077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Nemesysco\Yael\Desgin\Pictures\11485211.jpg"/>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l="21521" t="230" r="-4573" b="272"/>
          <a:stretch/>
        </p:blipFill>
        <p:spPr bwMode="auto">
          <a:xfrm flipH="1">
            <a:off x="2771800" y="1192502"/>
            <a:ext cx="6372200" cy="511681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p:cNvSpPr/>
          <p:nvPr/>
        </p:nvSpPr>
        <p:spPr>
          <a:xfrm>
            <a:off x="756019" y="1192502"/>
            <a:ext cx="7560397" cy="5142537"/>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881757 w 9125437"/>
              <a:gd name="connsiteY0" fmla="*/ 8495 h 5128864"/>
              <a:gd name="connsiteX1" fmla="*/ 4360472 w 9125437"/>
              <a:gd name="connsiteY1" fmla="*/ 0 h 5128864"/>
              <a:gd name="connsiteX2" fmla="*/ 9125437 w 9125437"/>
              <a:gd name="connsiteY2" fmla="*/ 5128864 h 5128864"/>
              <a:gd name="connsiteX3" fmla="*/ 0 w 9125437"/>
              <a:gd name="connsiteY3" fmla="*/ 5118817 h 5128864"/>
              <a:gd name="connsiteX4" fmla="*/ 881757 w 9125437"/>
              <a:gd name="connsiteY4" fmla="*/ 8495 h 5128864"/>
              <a:gd name="connsiteX0" fmla="*/ 43652 w 8287332"/>
              <a:gd name="connsiteY0" fmla="*/ 8495 h 5128864"/>
              <a:gd name="connsiteX1" fmla="*/ 3522367 w 8287332"/>
              <a:gd name="connsiteY1" fmla="*/ 0 h 5128864"/>
              <a:gd name="connsiteX2" fmla="*/ 8287332 w 8287332"/>
              <a:gd name="connsiteY2" fmla="*/ 5128864 h 5128864"/>
              <a:gd name="connsiteX3" fmla="*/ 0 w 8287332"/>
              <a:gd name="connsiteY3" fmla="*/ 5101830 h 5128864"/>
              <a:gd name="connsiteX4" fmla="*/ 43652 w 8287332"/>
              <a:gd name="connsiteY4" fmla="*/ 8495 h 5128864"/>
              <a:gd name="connsiteX0" fmla="*/ 26192 w 8269872"/>
              <a:gd name="connsiteY0" fmla="*/ 8495 h 5128864"/>
              <a:gd name="connsiteX1" fmla="*/ 3504907 w 8269872"/>
              <a:gd name="connsiteY1" fmla="*/ 0 h 5128864"/>
              <a:gd name="connsiteX2" fmla="*/ 8269872 w 8269872"/>
              <a:gd name="connsiteY2" fmla="*/ 5128864 h 5128864"/>
              <a:gd name="connsiteX3" fmla="*/ 0 w 8269872"/>
              <a:gd name="connsiteY3" fmla="*/ 5101830 h 5128864"/>
              <a:gd name="connsiteX4" fmla="*/ 26192 w 8269872"/>
              <a:gd name="connsiteY4" fmla="*/ 8495 h 5128864"/>
              <a:gd name="connsiteX0" fmla="*/ 52383 w 8296063"/>
              <a:gd name="connsiteY0" fmla="*/ 8495 h 5128864"/>
              <a:gd name="connsiteX1" fmla="*/ 3531098 w 8296063"/>
              <a:gd name="connsiteY1" fmla="*/ 0 h 5128864"/>
              <a:gd name="connsiteX2" fmla="*/ 8296063 w 8296063"/>
              <a:gd name="connsiteY2" fmla="*/ 5128864 h 5128864"/>
              <a:gd name="connsiteX3" fmla="*/ 0 w 8296063"/>
              <a:gd name="connsiteY3" fmla="*/ 5093336 h 5128864"/>
              <a:gd name="connsiteX4" fmla="*/ 52383 w 8296063"/>
              <a:gd name="connsiteY4" fmla="*/ 8495 h 5128864"/>
              <a:gd name="connsiteX0" fmla="*/ 1294573 w 8296063"/>
              <a:gd name="connsiteY0" fmla="*/ 0 h 5134930"/>
              <a:gd name="connsiteX1" fmla="*/ 3531098 w 8296063"/>
              <a:gd name="connsiteY1" fmla="*/ 6066 h 5134930"/>
              <a:gd name="connsiteX2" fmla="*/ 8296063 w 8296063"/>
              <a:gd name="connsiteY2" fmla="*/ 5134930 h 5134930"/>
              <a:gd name="connsiteX3" fmla="*/ 0 w 8296063"/>
              <a:gd name="connsiteY3" fmla="*/ 5099402 h 5134930"/>
              <a:gd name="connsiteX4" fmla="*/ 1294573 w 8296063"/>
              <a:gd name="connsiteY4" fmla="*/ 0 h 5134930"/>
              <a:gd name="connsiteX0" fmla="*/ 37416 w 7038906"/>
              <a:gd name="connsiteY0" fmla="*/ 0 h 5134930"/>
              <a:gd name="connsiteX1" fmla="*/ 2273941 w 7038906"/>
              <a:gd name="connsiteY1" fmla="*/ 6066 h 5134930"/>
              <a:gd name="connsiteX2" fmla="*/ 7038906 w 7038906"/>
              <a:gd name="connsiteY2" fmla="*/ 5134930 h 5134930"/>
              <a:gd name="connsiteX3" fmla="*/ 0 w 7038906"/>
              <a:gd name="connsiteY3" fmla="*/ 5113962 h 5134930"/>
              <a:gd name="connsiteX4" fmla="*/ 37416 w 7038906"/>
              <a:gd name="connsiteY4" fmla="*/ 0 h 5134930"/>
              <a:gd name="connsiteX0" fmla="*/ 37416 w 7085408"/>
              <a:gd name="connsiteY0" fmla="*/ 0 h 5134930"/>
              <a:gd name="connsiteX1" fmla="*/ 2273941 w 7085408"/>
              <a:gd name="connsiteY1" fmla="*/ 6066 h 5134930"/>
              <a:gd name="connsiteX2" fmla="*/ 7085408 w 7085408"/>
              <a:gd name="connsiteY2" fmla="*/ 5134930 h 5134930"/>
              <a:gd name="connsiteX3" fmla="*/ 0 w 7085408"/>
              <a:gd name="connsiteY3" fmla="*/ 5113962 h 5134930"/>
              <a:gd name="connsiteX4" fmla="*/ 37416 w 7085408"/>
              <a:gd name="connsiteY4" fmla="*/ 0 h 5134930"/>
              <a:gd name="connsiteX0" fmla="*/ 56017 w 7104009"/>
              <a:gd name="connsiteY0" fmla="*/ 0 h 5158928"/>
              <a:gd name="connsiteX1" fmla="*/ 2292542 w 7104009"/>
              <a:gd name="connsiteY1" fmla="*/ 6066 h 5158928"/>
              <a:gd name="connsiteX2" fmla="*/ 7104009 w 7104009"/>
              <a:gd name="connsiteY2" fmla="*/ 5134930 h 5158928"/>
              <a:gd name="connsiteX3" fmla="*/ 0 w 7104009"/>
              <a:gd name="connsiteY3" fmla="*/ 5158928 h 5158928"/>
              <a:gd name="connsiteX4" fmla="*/ 56017 w 7104009"/>
              <a:gd name="connsiteY4" fmla="*/ 0 h 5158928"/>
              <a:gd name="connsiteX0" fmla="*/ 56017 w 7130360"/>
              <a:gd name="connsiteY0" fmla="*/ 0 h 5158928"/>
              <a:gd name="connsiteX1" fmla="*/ 2292542 w 7130360"/>
              <a:gd name="connsiteY1" fmla="*/ 6066 h 5158928"/>
              <a:gd name="connsiteX2" fmla="*/ 7130360 w 7130360"/>
              <a:gd name="connsiteY2" fmla="*/ 5143424 h 5158928"/>
              <a:gd name="connsiteX3" fmla="*/ 0 w 7130360"/>
              <a:gd name="connsiteY3" fmla="*/ 5158928 h 5158928"/>
              <a:gd name="connsiteX4" fmla="*/ 56017 w 7130360"/>
              <a:gd name="connsiteY4" fmla="*/ 0 h 515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0360" h="5158928">
                <a:moveTo>
                  <a:pt x="56017" y="0"/>
                </a:moveTo>
                <a:lnTo>
                  <a:pt x="2292542" y="6066"/>
                </a:lnTo>
                <a:lnTo>
                  <a:pt x="7130360" y="5143424"/>
                </a:lnTo>
                <a:lnTo>
                  <a:pt x="0" y="5158928"/>
                </a:lnTo>
                <a:lnTo>
                  <a:pt x="56017" y="0"/>
                </a:lnTo>
                <a:close/>
              </a:path>
            </a:pathLst>
          </a:custGeom>
          <a:solidFill>
            <a:schemeClr val="bg1">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 name="Title 2"/>
          <p:cNvSpPr>
            <a:spLocks noGrp="1"/>
          </p:cNvSpPr>
          <p:nvPr>
            <p:ph type="title"/>
          </p:nvPr>
        </p:nvSpPr>
        <p:spPr/>
        <p:txBody>
          <a:bodyPr/>
          <a:lstStyle/>
          <a:p>
            <a:r>
              <a:rPr lang="pl-PL" dirty="0" smtClean="0"/>
              <a:t>Jak działa </a:t>
            </a:r>
            <a:r>
              <a:rPr lang="en-US" b="1" dirty="0" smtClean="0"/>
              <a:t>CR7</a:t>
            </a:r>
            <a:r>
              <a:rPr lang="en-US" dirty="0" smtClean="0"/>
              <a:t>?</a:t>
            </a:r>
            <a:endParaRPr lang="en-US" dirty="0"/>
          </a:p>
        </p:txBody>
      </p:sp>
      <p:sp>
        <p:nvSpPr>
          <p:cNvPr id="2" name="Content Placeholder 1"/>
          <p:cNvSpPr>
            <a:spLocks noGrp="1"/>
          </p:cNvSpPr>
          <p:nvPr>
            <p:ph idx="1"/>
          </p:nvPr>
        </p:nvSpPr>
        <p:spPr>
          <a:xfrm>
            <a:off x="283932" y="1352718"/>
            <a:ext cx="6448308" cy="4525963"/>
          </a:xfrm>
        </p:spPr>
        <p:txBody>
          <a:bodyPr anchor="b">
            <a:normAutofit/>
          </a:bodyPr>
          <a:lstStyle/>
          <a:p>
            <a:pPr marL="265113" indent="-265113">
              <a:spcBef>
                <a:spcPts val="0"/>
              </a:spcBef>
              <a:spcAft>
                <a:spcPts val="600"/>
              </a:spcAft>
              <a:buFont typeface="+mj-lt"/>
              <a:buAutoNum type="arabicPeriod"/>
            </a:pPr>
            <a:r>
              <a:rPr lang="pl-PL"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Operator Call Center (lub IVR) zadaje krok po kroku pytania                            w oparciu o przygotowany skrypt</a:t>
            </a:r>
            <a:r>
              <a:rPr lang="en-US"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 </a:t>
            </a:r>
            <a:endParaRPr lang="en-US" sz="14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marL="265113" indent="-265113">
              <a:spcBef>
                <a:spcPts val="0"/>
              </a:spcBef>
              <a:spcAft>
                <a:spcPts val="600"/>
              </a:spcAft>
              <a:buFont typeface="+mj-lt"/>
              <a:buAutoNum type="arabicPeriod"/>
            </a:pPr>
            <a:r>
              <a:rPr lang="pl-PL"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System </a:t>
            </a:r>
            <a:r>
              <a:rPr lang="en-US"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CR7 </a:t>
            </a:r>
            <a:r>
              <a:rPr lang="pl-PL"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dokonuje analizy odpowiedzi w czasie rzeczywistym i wskazuje ewentualne reakcje emocjonalne. </a:t>
            </a:r>
            <a:endParaRPr lang="en-US" sz="14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marL="265113" indent="-265113">
              <a:spcBef>
                <a:spcPts val="0"/>
              </a:spcBef>
              <a:spcAft>
                <a:spcPts val="600"/>
              </a:spcAft>
              <a:buFont typeface="+mj-lt"/>
              <a:buAutoNum type="arabicPeriod"/>
            </a:pPr>
            <a:r>
              <a:rPr lang="pl-PL"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System </a:t>
            </a:r>
            <a:r>
              <a:rPr lang="en-US"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CR7 </a:t>
            </a:r>
            <a:r>
              <a:rPr lang="pl-PL"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określa </a:t>
            </a:r>
            <a:r>
              <a:rPr lang="en-US"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t>
            </a:r>
            <a:r>
              <a:rPr lang="pl-PL"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Poziom Ryzyka</a:t>
            </a:r>
            <a:r>
              <a:rPr lang="en-US"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 </a:t>
            </a:r>
            <a:r>
              <a:rPr lang="pl-PL"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dla każdego pytania.</a:t>
            </a:r>
            <a:endParaRPr lang="en-US" sz="14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marL="265113" indent="-265113">
              <a:spcBef>
                <a:spcPts val="0"/>
              </a:spcBef>
              <a:spcAft>
                <a:spcPts val="600"/>
              </a:spcAft>
              <a:buFont typeface="+mj-lt"/>
              <a:buAutoNum type="arabicPeriod"/>
            </a:pPr>
            <a:r>
              <a:rPr lang="pl-PL"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Operator po zakończonej rozmowie otrzymuje  końcowa ocenę „TAK/NIE”</a:t>
            </a:r>
            <a:endParaRPr lang="en-US" sz="14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4" name="Rectangle 3"/>
          <p:cNvSpPr/>
          <p:nvPr/>
        </p:nvSpPr>
        <p:spPr>
          <a:xfrm>
            <a:off x="283932" y="2276872"/>
            <a:ext cx="5956455" cy="1338828"/>
          </a:xfrm>
          <a:prstGeom prst="rect">
            <a:avLst/>
          </a:prstGeom>
        </p:spPr>
        <p:txBody>
          <a:bodyPr wrap="square">
            <a:spAutoFit/>
          </a:bodyPr>
          <a:lstStyle/>
          <a:p>
            <a:pPr marL="0" lvl="1" indent="0">
              <a:buClr>
                <a:srgbClr val="03A78D"/>
              </a:buClr>
              <a:buNone/>
            </a:pPr>
            <a:r>
              <a:rPr lang="pl-PL" sz="2700" dirty="0" smtClean="0">
                <a:solidFill>
                  <a:srgbClr val="F6882E"/>
                </a:solidFill>
                <a:latin typeface="DokChampa" panose="020B0604020202020204" pitchFamily="34" charset="-34"/>
                <a:ea typeface="Ebrima" panose="02000000000000000000" pitchFamily="2" charset="0"/>
                <a:cs typeface="DokChampa" panose="020B0604020202020204" pitchFamily="34" charset="-34"/>
              </a:rPr>
              <a:t>Poprawa skuteczności                       oceny przy minimalnej                   ingerencji w proces</a:t>
            </a:r>
            <a:endParaRPr lang="en-US" sz="2700" dirty="0">
              <a:solidFill>
                <a:srgbClr val="F6882E"/>
              </a:solidFill>
              <a:latin typeface="DokChampa" panose="020B0604020202020204" pitchFamily="34" charset="-34"/>
              <a:ea typeface="Ebrima" panose="02000000000000000000" pitchFamily="2" charset="0"/>
              <a:cs typeface="DokChampa" panose="020B0604020202020204" pitchFamily="34" charset="-34"/>
            </a:endParaRPr>
          </a:p>
        </p:txBody>
      </p:sp>
      <p:cxnSp>
        <p:nvCxnSpPr>
          <p:cNvPr id="8" name="Straight Connector 7"/>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2" name="Group 9"/>
          <p:cNvGrpSpPr>
            <a:grpSpLocks noChangeAspect="1"/>
          </p:cNvGrpSpPr>
          <p:nvPr/>
        </p:nvGrpSpPr>
        <p:grpSpPr bwMode="auto">
          <a:xfrm>
            <a:off x="8821327" y="908720"/>
            <a:ext cx="196604" cy="194040"/>
            <a:chOff x="2650" y="1933"/>
            <a:chExt cx="460" cy="454"/>
          </a:xfrm>
        </p:grpSpPr>
        <p:sp>
          <p:nvSpPr>
            <p:cNvPr id="13"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0">
              <a:hlinkClick r:id="rId5"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345466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l-PL" dirty="0" smtClean="0"/>
              <a:t>Zanim przejdziemy dalej</a:t>
            </a:r>
            <a:r>
              <a:rPr lang="en-US" dirty="0" smtClean="0"/>
              <a:t>…</a:t>
            </a:r>
            <a:endParaRPr lang="en-US" dirty="0"/>
          </a:p>
        </p:txBody>
      </p:sp>
      <p:sp>
        <p:nvSpPr>
          <p:cNvPr id="2" name="Content Placeholder 1"/>
          <p:cNvSpPr>
            <a:spLocks noGrp="1"/>
          </p:cNvSpPr>
          <p:nvPr>
            <p:ph idx="1"/>
          </p:nvPr>
        </p:nvSpPr>
        <p:spPr>
          <a:xfrm>
            <a:off x="251520" y="1567333"/>
            <a:ext cx="8373616" cy="4525963"/>
          </a:xfrm>
        </p:spPr>
        <p:txBody>
          <a:bodyPr anchor="b">
            <a:normAutofit/>
          </a:bodyPr>
          <a:lstStyle/>
          <a:p>
            <a:pPr marL="0" indent="0">
              <a:spcBef>
                <a:spcPts val="0"/>
              </a:spcBef>
              <a:buNone/>
            </a:pPr>
            <a:r>
              <a:rPr lang="pl-PL" sz="2800" dirty="0" smtClean="0">
                <a:solidFill>
                  <a:srgbClr val="F6882E"/>
                </a:solidFill>
                <a:latin typeface="Ebrima" panose="02000000000000000000" pitchFamily="2" charset="0"/>
                <a:ea typeface="Ebrima" panose="02000000000000000000" pitchFamily="2" charset="0"/>
                <a:cs typeface="Ebrima" panose="02000000000000000000" pitchFamily="2" charset="0"/>
              </a:rPr>
              <a:t>Istotne aby pamiętać!</a:t>
            </a:r>
            <a:endParaRPr lang="en-US" sz="2800" dirty="0">
              <a:solidFill>
                <a:srgbClr val="F6882E"/>
              </a:solidFill>
              <a:latin typeface="Ebrima" panose="02000000000000000000" pitchFamily="2" charset="0"/>
              <a:ea typeface="Ebrima" panose="02000000000000000000" pitchFamily="2" charset="0"/>
              <a:cs typeface="Ebrima" panose="02000000000000000000" pitchFamily="2" charset="0"/>
            </a:endParaRPr>
          </a:p>
          <a:p>
            <a:pPr marL="0" indent="0">
              <a:spcBef>
                <a:spcPts val="3600"/>
              </a:spcBef>
              <a:buNone/>
            </a:pP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System </a:t>
            </a:r>
            <a:r>
              <a:rPr lang="en-US"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CR7 </a:t>
            </a: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nie rozumie co klient odpowiedział                                                                           na zadane pytanie, rozpoznaje jedynie emocje jakie                                                           występowały w trakcie odpowiedzi.                                                                                          Oznacza to że system RA7 przypisze „Niskie Ryzyko”                                                             do odpowiedzi, w której klient przyzna, że nie ma                                                                zamiaru spłacać kredytu. Dla tego wynik analizy głosu                                                          nie może być brany pod uwagę bez wcześniejszej oceny                                                         samej treści odpowiedzi</a:t>
            </a:r>
            <a:r>
              <a:rPr lang="pl-PL"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a:t>
            </a:r>
            <a:endPar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endParaRPr>
          </a:p>
        </p:txBody>
      </p:sp>
      <p:grpSp>
        <p:nvGrpSpPr>
          <p:cNvPr id="4" name="Group 3"/>
          <p:cNvGrpSpPr/>
          <p:nvPr/>
        </p:nvGrpSpPr>
        <p:grpSpPr>
          <a:xfrm>
            <a:off x="4525753" y="2130581"/>
            <a:ext cx="4535178" cy="2685156"/>
            <a:chOff x="157115" y="1661161"/>
            <a:chExt cx="6420662" cy="3801499"/>
          </a:xfrm>
        </p:grpSpPr>
        <p:grpSp>
          <p:nvGrpSpPr>
            <p:cNvPr id="5" name="Group 4"/>
            <p:cNvGrpSpPr/>
            <p:nvPr/>
          </p:nvGrpSpPr>
          <p:grpSpPr>
            <a:xfrm>
              <a:off x="157115" y="1661161"/>
              <a:ext cx="6420662" cy="3801499"/>
              <a:chOff x="4222833" y="1642736"/>
              <a:chExt cx="5948605" cy="3522007"/>
            </a:xfrm>
          </p:grpSpPr>
          <p:grpSp>
            <p:nvGrpSpPr>
              <p:cNvPr id="8" name="Group 7"/>
              <p:cNvGrpSpPr/>
              <p:nvPr/>
            </p:nvGrpSpPr>
            <p:grpSpPr>
              <a:xfrm>
                <a:off x="4222833" y="1642736"/>
                <a:ext cx="5948605" cy="3522007"/>
                <a:chOff x="4222833" y="1642736"/>
                <a:chExt cx="5948605" cy="3522007"/>
              </a:xfrm>
            </p:grpSpPr>
            <p:grpSp>
              <p:nvGrpSpPr>
                <p:cNvPr id="10" name="Group 9"/>
                <p:cNvGrpSpPr/>
                <p:nvPr/>
              </p:nvGrpSpPr>
              <p:grpSpPr>
                <a:xfrm>
                  <a:off x="4222833" y="1642736"/>
                  <a:ext cx="5948605" cy="3522007"/>
                  <a:chOff x="2302932" y="1983568"/>
                  <a:chExt cx="5183616" cy="3069078"/>
                </a:xfrm>
              </p:grpSpPr>
              <p:sp>
                <p:nvSpPr>
                  <p:cNvPr id="13" name="TextBox 12"/>
                  <p:cNvSpPr txBox="1"/>
                  <p:nvPr/>
                </p:nvSpPr>
                <p:spPr>
                  <a:xfrm>
                    <a:off x="6244529" y="3302675"/>
                    <a:ext cx="1242019" cy="276999"/>
                  </a:xfrm>
                  <a:prstGeom prst="rect">
                    <a:avLst/>
                  </a:prstGeom>
                  <a:noFill/>
                </p:spPr>
                <p:txBody>
                  <a:bodyPr wrap="square" rtlCol="0">
                    <a:spAutoFit/>
                  </a:bodyPr>
                  <a:lstStyle/>
                  <a:p>
                    <a:r>
                      <a:rPr lang="en-US" sz="1200" dirty="0">
                        <a:solidFill>
                          <a:schemeClr val="tx1">
                            <a:lumMod val="75000"/>
                            <a:lumOff val="25000"/>
                          </a:schemeClr>
                        </a:solidFill>
                        <a:latin typeface="Arial" panose="020B0604020202020204" pitchFamily="34" charset="0"/>
                        <a:ea typeface="Ebrima" panose="02000000000000000000" pitchFamily="2" charset="0"/>
                        <a:cs typeface="Arial" panose="020B0604020202020204" pitchFamily="34" charset="0"/>
                      </a:rPr>
                      <a:t>Emotional</a:t>
                    </a:r>
                  </a:p>
                </p:txBody>
              </p:sp>
              <p:sp>
                <p:nvSpPr>
                  <p:cNvPr id="14" name="TextBox 13"/>
                  <p:cNvSpPr txBox="1"/>
                  <p:nvPr/>
                </p:nvSpPr>
                <p:spPr>
                  <a:xfrm>
                    <a:off x="5970872" y="2510198"/>
                    <a:ext cx="1399407" cy="276999"/>
                  </a:xfrm>
                  <a:prstGeom prst="rect">
                    <a:avLst/>
                  </a:prstGeom>
                  <a:noFill/>
                </p:spPr>
                <p:txBody>
                  <a:bodyPr wrap="square" rtlCol="0">
                    <a:spAutoFit/>
                  </a:bodyPr>
                  <a:lstStyle/>
                  <a:p>
                    <a:r>
                      <a:rPr lang="en-US" sz="1200" dirty="0">
                        <a:solidFill>
                          <a:schemeClr val="tx1">
                            <a:lumMod val="75000"/>
                            <a:lumOff val="25000"/>
                          </a:schemeClr>
                        </a:solidFill>
                        <a:latin typeface="Arial" panose="020B0604020202020204" pitchFamily="34" charset="0"/>
                        <a:ea typeface="Ebrima" panose="02000000000000000000" pitchFamily="2" charset="0"/>
                        <a:cs typeface="Arial" panose="020B0604020202020204" pitchFamily="34" charset="0"/>
                      </a:rPr>
                      <a:t>Passionate</a:t>
                    </a:r>
                  </a:p>
                </p:txBody>
              </p:sp>
              <p:sp>
                <p:nvSpPr>
                  <p:cNvPr id="15" name="TextBox 14"/>
                  <p:cNvSpPr txBox="1"/>
                  <p:nvPr/>
                </p:nvSpPr>
                <p:spPr>
                  <a:xfrm>
                    <a:off x="4520472" y="1983568"/>
                    <a:ext cx="1162488" cy="338554"/>
                  </a:xfrm>
                  <a:prstGeom prst="rect">
                    <a:avLst/>
                  </a:prstGeom>
                  <a:noFill/>
                </p:spPr>
                <p:txBody>
                  <a:bodyPr wrap="square" rtlCol="0">
                    <a:spAutoFit/>
                  </a:bodyPr>
                  <a:lstStyle/>
                  <a:p>
                    <a:pPr algn="ctr"/>
                    <a:r>
                      <a:rPr lang="en-US" sz="1600" dirty="0">
                        <a:solidFill>
                          <a:schemeClr val="tx1">
                            <a:lumMod val="75000"/>
                            <a:lumOff val="25000"/>
                          </a:schemeClr>
                        </a:solidFill>
                        <a:latin typeface="Arial" panose="020B0604020202020204" pitchFamily="34" charset="0"/>
                        <a:ea typeface="Ebrima" panose="02000000000000000000" pitchFamily="2" charset="0"/>
                        <a:cs typeface="Arial" panose="020B0604020202020204" pitchFamily="34" charset="0"/>
                      </a:rPr>
                      <a:t>Energetic</a:t>
                    </a:r>
                  </a:p>
                </p:txBody>
              </p:sp>
              <p:sp>
                <p:nvSpPr>
                  <p:cNvPr id="16" name="TextBox 15"/>
                  <p:cNvSpPr txBox="1"/>
                  <p:nvPr/>
                </p:nvSpPr>
                <p:spPr>
                  <a:xfrm>
                    <a:off x="2302932" y="2380256"/>
                    <a:ext cx="2160624" cy="422139"/>
                  </a:xfrm>
                  <a:prstGeom prst="rect">
                    <a:avLst/>
                  </a:prstGeom>
                  <a:noFill/>
                </p:spPr>
                <p:txBody>
                  <a:bodyPr wrap="square" rtlCol="0">
                    <a:spAutoFit/>
                  </a:bodyPr>
                  <a:lstStyle/>
                  <a:p>
                    <a:pPr algn="ctr"/>
                    <a:r>
                      <a:rPr lang="en-US" dirty="0">
                        <a:solidFill>
                          <a:srgbClr val="C00000"/>
                        </a:solidFill>
                        <a:latin typeface="Arial" panose="020B0604020202020204" pitchFamily="34" charset="0"/>
                        <a:ea typeface="Ebrima" panose="02000000000000000000" pitchFamily="2" charset="0"/>
                        <a:cs typeface="Arial" panose="020B0604020202020204" pitchFamily="34" charset="0"/>
                      </a:rPr>
                      <a:t>Concentrated</a:t>
                    </a:r>
                    <a:endParaRPr lang="en-US" sz="1500" dirty="0">
                      <a:solidFill>
                        <a:srgbClr val="C00000"/>
                      </a:solidFill>
                      <a:latin typeface="Arial" panose="020B0604020202020204" pitchFamily="34" charset="0"/>
                      <a:ea typeface="Ebrima" panose="02000000000000000000" pitchFamily="2" charset="0"/>
                      <a:cs typeface="Arial" panose="020B0604020202020204" pitchFamily="34" charset="0"/>
                    </a:endParaRPr>
                  </a:p>
                </p:txBody>
              </p:sp>
              <p:sp>
                <p:nvSpPr>
                  <p:cNvPr id="17" name="TextBox 16"/>
                  <p:cNvSpPr txBox="1"/>
                  <p:nvPr/>
                </p:nvSpPr>
                <p:spPr>
                  <a:xfrm>
                    <a:off x="4438026" y="4595328"/>
                    <a:ext cx="1479220" cy="457318"/>
                  </a:xfrm>
                  <a:prstGeom prst="rect">
                    <a:avLst/>
                  </a:prstGeom>
                  <a:noFill/>
                </p:spPr>
                <p:txBody>
                  <a:bodyPr wrap="square" rtlCol="0">
                    <a:spAutoFit/>
                  </a:bodyPr>
                  <a:lstStyle/>
                  <a:p>
                    <a:pPr algn="ctr"/>
                    <a:r>
                      <a:rPr lang="en-US" sz="2000" dirty="0">
                        <a:solidFill>
                          <a:srgbClr val="C00000"/>
                        </a:solidFill>
                        <a:latin typeface="Arial" panose="020B0604020202020204" pitchFamily="34" charset="0"/>
                        <a:ea typeface="Ebrima" panose="02000000000000000000" pitchFamily="2" charset="0"/>
                        <a:cs typeface="Arial" panose="020B0604020202020204" pitchFamily="34" charset="0"/>
                      </a:rPr>
                      <a:t>Stressful</a:t>
                    </a:r>
                    <a:endParaRPr lang="en-US" dirty="0">
                      <a:solidFill>
                        <a:srgbClr val="C00000"/>
                      </a:solidFill>
                      <a:latin typeface="Arial" panose="020B0604020202020204" pitchFamily="34" charset="0"/>
                      <a:ea typeface="Ebrima" panose="02000000000000000000" pitchFamily="2" charset="0"/>
                      <a:cs typeface="Arial" panose="020B0604020202020204" pitchFamily="34" charset="0"/>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3497" y="2311609"/>
                    <a:ext cx="2317777" cy="2309616"/>
                  </a:xfrm>
                  <a:prstGeom prst="rect">
                    <a:avLst/>
                  </a:prstGeom>
                </p:spPr>
              </p:pic>
            </p:grpSp>
            <p:sp>
              <p:nvSpPr>
                <p:cNvPr id="11" name="TextBox 10"/>
                <p:cNvSpPr txBox="1"/>
                <p:nvPr/>
              </p:nvSpPr>
              <p:spPr>
                <a:xfrm>
                  <a:off x="4945366" y="3133578"/>
                  <a:ext cx="1605929" cy="307777"/>
                </a:xfrm>
                <a:prstGeom prst="rect">
                  <a:avLst/>
                </a:prstGeom>
                <a:noFill/>
              </p:spPr>
              <p:txBody>
                <a:bodyPr wrap="square" rtlCol="0">
                  <a:spAutoFit/>
                </a:bodyPr>
                <a:lstStyle/>
                <a:p>
                  <a:r>
                    <a:rPr lang="en-US" sz="1400" dirty="0">
                      <a:solidFill>
                        <a:schemeClr val="tx1">
                          <a:lumMod val="75000"/>
                          <a:lumOff val="25000"/>
                        </a:schemeClr>
                      </a:solidFill>
                      <a:latin typeface="Arial" panose="020B0604020202020204" pitchFamily="34" charset="0"/>
                      <a:ea typeface="Ebrima" panose="02000000000000000000" pitchFamily="2" charset="0"/>
                      <a:cs typeface="Arial" panose="020B0604020202020204" pitchFamily="34" charset="0"/>
                    </a:rPr>
                    <a:t>Confident</a:t>
                  </a:r>
                </a:p>
              </p:txBody>
            </p:sp>
            <p:sp>
              <p:nvSpPr>
                <p:cNvPr id="12" name="TextBox 11"/>
                <p:cNvSpPr txBox="1"/>
                <p:nvPr/>
              </p:nvSpPr>
              <p:spPr>
                <a:xfrm>
                  <a:off x="5436096" y="4205919"/>
                  <a:ext cx="1605929" cy="276999"/>
                </a:xfrm>
                <a:prstGeom prst="rect">
                  <a:avLst/>
                </a:prstGeom>
                <a:noFill/>
              </p:spPr>
              <p:txBody>
                <a:bodyPr wrap="square" rtlCol="0">
                  <a:spAutoFit/>
                </a:bodyPr>
                <a:lstStyle/>
                <a:p>
                  <a:r>
                    <a:rPr lang="en-US" sz="1200" dirty="0">
                      <a:solidFill>
                        <a:schemeClr val="tx1">
                          <a:lumMod val="75000"/>
                          <a:lumOff val="25000"/>
                        </a:schemeClr>
                      </a:solidFill>
                      <a:latin typeface="Arial" panose="020B0604020202020204" pitchFamily="34" charset="0"/>
                      <a:ea typeface="Ebrima" panose="02000000000000000000" pitchFamily="2" charset="0"/>
                      <a:cs typeface="Arial" panose="020B0604020202020204" pitchFamily="34" charset="0"/>
                    </a:rPr>
                    <a:t>thoughtful</a:t>
                  </a:r>
                </a:p>
              </p:txBody>
            </p:sp>
          </p:grpSp>
          <p:sp>
            <p:nvSpPr>
              <p:cNvPr id="9" name="TextBox 8"/>
              <p:cNvSpPr txBox="1"/>
              <p:nvPr/>
            </p:nvSpPr>
            <p:spPr>
              <a:xfrm>
                <a:off x="8370541" y="4176437"/>
                <a:ext cx="1242019" cy="276999"/>
              </a:xfrm>
              <a:prstGeom prst="rect">
                <a:avLst/>
              </a:prstGeom>
              <a:noFill/>
            </p:spPr>
            <p:txBody>
              <a:bodyPr wrap="square" rtlCol="0">
                <a:spAutoFit/>
              </a:bodyPr>
              <a:lstStyle/>
              <a:p>
                <a:r>
                  <a:rPr lang="en-US" sz="1200" dirty="0">
                    <a:solidFill>
                      <a:schemeClr val="tx1">
                        <a:lumMod val="75000"/>
                        <a:lumOff val="25000"/>
                      </a:schemeClr>
                    </a:solidFill>
                    <a:latin typeface="Arial" panose="020B0604020202020204" pitchFamily="34" charset="0"/>
                    <a:ea typeface="Ebrima" panose="02000000000000000000" pitchFamily="2" charset="0"/>
                    <a:cs typeface="Arial" panose="020B0604020202020204" pitchFamily="34" charset="0"/>
                  </a:rPr>
                  <a:t>Uneasy</a:t>
                </a:r>
              </a:p>
            </p:txBody>
          </p:sp>
        </p:grpSp>
        <p:cxnSp>
          <p:nvCxnSpPr>
            <p:cNvPr id="6" name="Straight Arrow Connector 5"/>
            <p:cNvCxnSpPr/>
            <p:nvPr/>
          </p:nvCxnSpPr>
          <p:spPr>
            <a:xfrm flipH="1" flipV="1">
              <a:off x="2903862" y="2837799"/>
              <a:ext cx="296165" cy="303169"/>
            </a:xfrm>
            <a:prstGeom prst="straightConnector1">
              <a:avLst/>
            </a:prstGeom>
            <a:ln w="38100">
              <a:solidFill>
                <a:schemeClr val="tx1">
                  <a:lumMod val="85000"/>
                  <a:lumOff val="1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3599873" y="4106333"/>
              <a:ext cx="23945" cy="546803"/>
            </a:xfrm>
            <a:prstGeom prst="straightConnector1">
              <a:avLst/>
            </a:prstGeom>
            <a:ln w="38100">
              <a:solidFill>
                <a:schemeClr val="tx1">
                  <a:lumMod val="85000"/>
                  <a:lumOff val="15000"/>
                </a:schemeClr>
              </a:solidFill>
              <a:prstDash val="sysDash"/>
              <a:tailEnd type="arrow"/>
            </a:ln>
          </p:spPr>
          <p:style>
            <a:lnRef idx="1">
              <a:schemeClr val="accent1"/>
            </a:lnRef>
            <a:fillRef idx="0">
              <a:schemeClr val="accent1"/>
            </a:fillRef>
            <a:effectRef idx="0">
              <a:schemeClr val="accent1"/>
            </a:effectRef>
            <a:fontRef idx="minor">
              <a:schemeClr val="tx1"/>
            </a:fontRef>
          </p:style>
        </p:cxnSp>
      </p:grpSp>
      <p:grpSp>
        <p:nvGrpSpPr>
          <p:cNvPr id="22" name="Group 9"/>
          <p:cNvGrpSpPr>
            <a:grpSpLocks noChangeAspect="1"/>
          </p:cNvGrpSpPr>
          <p:nvPr/>
        </p:nvGrpSpPr>
        <p:grpSpPr bwMode="auto">
          <a:xfrm>
            <a:off x="8821327" y="908720"/>
            <a:ext cx="196604" cy="194040"/>
            <a:chOff x="2650" y="1933"/>
            <a:chExt cx="460" cy="454"/>
          </a:xfrm>
        </p:grpSpPr>
        <p:sp>
          <p:nvSpPr>
            <p:cNvPr id="23"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0">
              <a:hlinkClick r:id="rId4"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986406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8306" y="1192502"/>
            <a:ext cx="7695694" cy="5116818"/>
          </a:xfrm>
          <a:prstGeom prst="rect">
            <a:avLst/>
          </a:prstGeom>
        </p:spPr>
      </p:pic>
      <p:sp>
        <p:nvSpPr>
          <p:cNvPr id="6" name="Rectangle 2"/>
          <p:cNvSpPr/>
          <p:nvPr/>
        </p:nvSpPr>
        <p:spPr>
          <a:xfrm>
            <a:off x="-678" y="1187916"/>
            <a:ext cx="6873088" cy="5147123"/>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881757 w 9125437"/>
              <a:gd name="connsiteY0" fmla="*/ 8495 h 5128864"/>
              <a:gd name="connsiteX1" fmla="*/ 4360472 w 9125437"/>
              <a:gd name="connsiteY1" fmla="*/ 0 h 5128864"/>
              <a:gd name="connsiteX2" fmla="*/ 9125437 w 9125437"/>
              <a:gd name="connsiteY2" fmla="*/ 5128864 h 5128864"/>
              <a:gd name="connsiteX3" fmla="*/ 0 w 9125437"/>
              <a:gd name="connsiteY3" fmla="*/ 5118817 h 5128864"/>
              <a:gd name="connsiteX4" fmla="*/ 881757 w 9125437"/>
              <a:gd name="connsiteY4" fmla="*/ 8495 h 5128864"/>
              <a:gd name="connsiteX0" fmla="*/ 43652 w 8287332"/>
              <a:gd name="connsiteY0" fmla="*/ 8495 h 5128864"/>
              <a:gd name="connsiteX1" fmla="*/ 3522367 w 8287332"/>
              <a:gd name="connsiteY1" fmla="*/ 0 h 5128864"/>
              <a:gd name="connsiteX2" fmla="*/ 8287332 w 8287332"/>
              <a:gd name="connsiteY2" fmla="*/ 5128864 h 5128864"/>
              <a:gd name="connsiteX3" fmla="*/ 0 w 8287332"/>
              <a:gd name="connsiteY3" fmla="*/ 5101830 h 5128864"/>
              <a:gd name="connsiteX4" fmla="*/ 43652 w 8287332"/>
              <a:gd name="connsiteY4" fmla="*/ 8495 h 5128864"/>
              <a:gd name="connsiteX0" fmla="*/ 26192 w 8269872"/>
              <a:gd name="connsiteY0" fmla="*/ 8495 h 5128864"/>
              <a:gd name="connsiteX1" fmla="*/ 3504907 w 8269872"/>
              <a:gd name="connsiteY1" fmla="*/ 0 h 5128864"/>
              <a:gd name="connsiteX2" fmla="*/ 8269872 w 8269872"/>
              <a:gd name="connsiteY2" fmla="*/ 5128864 h 5128864"/>
              <a:gd name="connsiteX3" fmla="*/ 0 w 8269872"/>
              <a:gd name="connsiteY3" fmla="*/ 5101830 h 5128864"/>
              <a:gd name="connsiteX4" fmla="*/ 26192 w 8269872"/>
              <a:gd name="connsiteY4" fmla="*/ 8495 h 5128864"/>
              <a:gd name="connsiteX0" fmla="*/ 52383 w 8296063"/>
              <a:gd name="connsiteY0" fmla="*/ 8495 h 5128864"/>
              <a:gd name="connsiteX1" fmla="*/ 3531098 w 8296063"/>
              <a:gd name="connsiteY1" fmla="*/ 0 h 5128864"/>
              <a:gd name="connsiteX2" fmla="*/ 8296063 w 8296063"/>
              <a:gd name="connsiteY2" fmla="*/ 5128864 h 5128864"/>
              <a:gd name="connsiteX3" fmla="*/ 0 w 8296063"/>
              <a:gd name="connsiteY3" fmla="*/ 5093336 h 5128864"/>
              <a:gd name="connsiteX4" fmla="*/ 52383 w 8296063"/>
              <a:gd name="connsiteY4" fmla="*/ 8495 h 5128864"/>
              <a:gd name="connsiteX0" fmla="*/ 1294573 w 8296063"/>
              <a:gd name="connsiteY0" fmla="*/ 0 h 5134930"/>
              <a:gd name="connsiteX1" fmla="*/ 3531098 w 8296063"/>
              <a:gd name="connsiteY1" fmla="*/ 6066 h 5134930"/>
              <a:gd name="connsiteX2" fmla="*/ 8296063 w 8296063"/>
              <a:gd name="connsiteY2" fmla="*/ 5134930 h 5134930"/>
              <a:gd name="connsiteX3" fmla="*/ 0 w 8296063"/>
              <a:gd name="connsiteY3" fmla="*/ 5099402 h 5134930"/>
              <a:gd name="connsiteX4" fmla="*/ 1294573 w 8296063"/>
              <a:gd name="connsiteY4" fmla="*/ 0 h 5134930"/>
              <a:gd name="connsiteX0" fmla="*/ 37416 w 7038906"/>
              <a:gd name="connsiteY0" fmla="*/ 0 h 5134930"/>
              <a:gd name="connsiteX1" fmla="*/ 2273941 w 7038906"/>
              <a:gd name="connsiteY1" fmla="*/ 6066 h 5134930"/>
              <a:gd name="connsiteX2" fmla="*/ 7038906 w 7038906"/>
              <a:gd name="connsiteY2" fmla="*/ 5134930 h 5134930"/>
              <a:gd name="connsiteX3" fmla="*/ 0 w 7038906"/>
              <a:gd name="connsiteY3" fmla="*/ 5113962 h 5134930"/>
              <a:gd name="connsiteX4" fmla="*/ 37416 w 7038906"/>
              <a:gd name="connsiteY4" fmla="*/ 0 h 5134930"/>
              <a:gd name="connsiteX0" fmla="*/ 37416 w 7085408"/>
              <a:gd name="connsiteY0" fmla="*/ 0 h 5134930"/>
              <a:gd name="connsiteX1" fmla="*/ 2273941 w 7085408"/>
              <a:gd name="connsiteY1" fmla="*/ 6066 h 5134930"/>
              <a:gd name="connsiteX2" fmla="*/ 7085408 w 7085408"/>
              <a:gd name="connsiteY2" fmla="*/ 5134930 h 5134930"/>
              <a:gd name="connsiteX3" fmla="*/ 0 w 7085408"/>
              <a:gd name="connsiteY3" fmla="*/ 5113962 h 5134930"/>
              <a:gd name="connsiteX4" fmla="*/ 37416 w 7085408"/>
              <a:gd name="connsiteY4" fmla="*/ 0 h 5134930"/>
              <a:gd name="connsiteX0" fmla="*/ 56017 w 7104009"/>
              <a:gd name="connsiteY0" fmla="*/ 0 h 5158928"/>
              <a:gd name="connsiteX1" fmla="*/ 2292542 w 7104009"/>
              <a:gd name="connsiteY1" fmla="*/ 6066 h 5158928"/>
              <a:gd name="connsiteX2" fmla="*/ 7104009 w 7104009"/>
              <a:gd name="connsiteY2" fmla="*/ 5134930 h 5158928"/>
              <a:gd name="connsiteX3" fmla="*/ 0 w 7104009"/>
              <a:gd name="connsiteY3" fmla="*/ 5158928 h 5158928"/>
              <a:gd name="connsiteX4" fmla="*/ 56017 w 7104009"/>
              <a:gd name="connsiteY4" fmla="*/ 0 h 5158928"/>
              <a:gd name="connsiteX0" fmla="*/ 56017 w 7130360"/>
              <a:gd name="connsiteY0" fmla="*/ 0 h 5158928"/>
              <a:gd name="connsiteX1" fmla="*/ 2292542 w 7130360"/>
              <a:gd name="connsiteY1" fmla="*/ 6066 h 5158928"/>
              <a:gd name="connsiteX2" fmla="*/ 7130360 w 7130360"/>
              <a:gd name="connsiteY2" fmla="*/ 5143424 h 5158928"/>
              <a:gd name="connsiteX3" fmla="*/ 0 w 7130360"/>
              <a:gd name="connsiteY3" fmla="*/ 5158928 h 5158928"/>
              <a:gd name="connsiteX4" fmla="*/ 56017 w 7130360"/>
              <a:gd name="connsiteY4" fmla="*/ 0 h 5158928"/>
              <a:gd name="connsiteX0" fmla="*/ 56017 w 7130360"/>
              <a:gd name="connsiteY0" fmla="*/ 4601 h 5163529"/>
              <a:gd name="connsiteX1" fmla="*/ 2270481 w 7130360"/>
              <a:gd name="connsiteY1" fmla="*/ 0 h 5163529"/>
              <a:gd name="connsiteX2" fmla="*/ 7130360 w 7130360"/>
              <a:gd name="connsiteY2" fmla="*/ 5148025 h 5163529"/>
              <a:gd name="connsiteX3" fmla="*/ 0 w 7130360"/>
              <a:gd name="connsiteY3" fmla="*/ 5163529 h 5163529"/>
              <a:gd name="connsiteX4" fmla="*/ 56017 w 7130360"/>
              <a:gd name="connsiteY4" fmla="*/ 4601 h 5163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0360" h="5163529">
                <a:moveTo>
                  <a:pt x="56017" y="4601"/>
                </a:moveTo>
                <a:lnTo>
                  <a:pt x="2270481" y="0"/>
                </a:lnTo>
                <a:lnTo>
                  <a:pt x="7130360" y="5148025"/>
                </a:lnTo>
                <a:lnTo>
                  <a:pt x="0" y="5163529"/>
                </a:lnTo>
                <a:lnTo>
                  <a:pt x="56017" y="4601"/>
                </a:lnTo>
                <a:close/>
              </a:path>
            </a:pathLst>
          </a:custGeom>
          <a:solidFill>
            <a:schemeClr val="bg1">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 name="Title 2"/>
          <p:cNvSpPr>
            <a:spLocks noGrp="1"/>
          </p:cNvSpPr>
          <p:nvPr>
            <p:ph type="title"/>
          </p:nvPr>
        </p:nvSpPr>
        <p:spPr/>
        <p:txBody>
          <a:bodyPr/>
          <a:lstStyle/>
          <a:p>
            <a:r>
              <a:rPr lang="pl-PL" dirty="0"/>
              <a:t>Zanim przejdziemy dalej</a:t>
            </a:r>
            <a:r>
              <a:rPr lang="en-US" dirty="0"/>
              <a:t>…</a:t>
            </a:r>
          </a:p>
        </p:txBody>
      </p:sp>
      <p:sp>
        <p:nvSpPr>
          <p:cNvPr id="7" name="Content Placeholder 1"/>
          <p:cNvSpPr txBox="1">
            <a:spLocks/>
          </p:cNvSpPr>
          <p:nvPr/>
        </p:nvSpPr>
        <p:spPr>
          <a:xfrm>
            <a:off x="251520" y="1412777"/>
            <a:ext cx="6048672" cy="4176464"/>
          </a:xfrm>
          <a:prstGeom prst="rect">
            <a:avLst/>
          </a:prstGeom>
        </p:spPr>
        <p:txBody>
          <a:bodyPr vert="horz" lIns="91440" tIns="45720" rIns="91440" bIns="45720" rtlCol="0" anchor="b">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lumMod val="65000"/>
                    <a:lumOff val="35000"/>
                  </a:schemeClr>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200" kern="1200">
                <a:solidFill>
                  <a:schemeClr val="tx1">
                    <a:lumMod val="65000"/>
                    <a:lumOff val="35000"/>
                  </a:schemeClr>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pl-PL" sz="2800" dirty="0">
                <a:solidFill>
                  <a:srgbClr val="F6882E"/>
                </a:solidFill>
                <a:latin typeface="Ebrima" panose="02000000000000000000" pitchFamily="2" charset="0"/>
                <a:ea typeface="Ebrima" panose="02000000000000000000" pitchFamily="2" charset="0"/>
                <a:cs typeface="Ebrima" panose="02000000000000000000" pitchFamily="2" charset="0"/>
              </a:rPr>
              <a:t>Istotne aby pamiętać!</a:t>
            </a:r>
            <a:endParaRPr lang="en-US" sz="2800" dirty="0">
              <a:solidFill>
                <a:srgbClr val="F6882E"/>
              </a:solidFill>
              <a:latin typeface="Ebrima" panose="02000000000000000000" pitchFamily="2" charset="0"/>
              <a:ea typeface="Ebrima" panose="02000000000000000000" pitchFamily="2" charset="0"/>
              <a:cs typeface="Ebrima" panose="02000000000000000000" pitchFamily="2" charset="0"/>
            </a:endParaRPr>
          </a:p>
          <a:p>
            <a:pPr marL="0" indent="0">
              <a:spcBef>
                <a:spcPts val="4800"/>
              </a:spcBef>
              <a:buNone/>
            </a:pPr>
            <a:r>
              <a:rPr lang="pl-PL" sz="1600" dirty="0" smtClean="0">
                <a:latin typeface="Ebrima" panose="02000000000000000000" pitchFamily="2" charset="0"/>
                <a:ea typeface="Ebrima" panose="02000000000000000000" pitchFamily="2" charset="0"/>
                <a:cs typeface="Ebrima" panose="02000000000000000000" pitchFamily="2" charset="0"/>
              </a:rPr>
              <a:t>System </a:t>
            </a:r>
            <a:r>
              <a:rPr lang="en-US" sz="1600" dirty="0" smtClean="0">
                <a:latin typeface="Ebrima" panose="02000000000000000000" pitchFamily="2" charset="0"/>
                <a:ea typeface="Ebrima" panose="02000000000000000000" pitchFamily="2" charset="0"/>
                <a:cs typeface="Ebrima" panose="02000000000000000000" pitchFamily="2" charset="0"/>
              </a:rPr>
              <a:t>CR7 </a:t>
            </a:r>
            <a:r>
              <a:rPr lang="pl-PL" sz="1600" dirty="0" smtClean="0">
                <a:latin typeface="Ebrima" panose="02000000000000000000" pitchFamily="2" charset="0"/>
                <a:ea typeface="Ebrima" panose="02000000000000000000" pitchFamily="2" charset="0"/>
                <a:cs typeface="Ebrima" panose="02000000000000000000" pitchFamily="2" charset="0"/>
              </a:rPr>
              <a:t>nie jest w stanie przewidzieć tego co się stanie                 w przyszłości.</a:t>
            </a:r>
            <a:endParaRPr lang="en-US" sz="1600" dirty="0">
              <a:latin typeface="Ebrima" panose="02000000000000000000" pitchFamily="2" charset="0"/>
              <a:ea typeface="Ebrima" panose="02000000000000000000" pitchFamily="2" charset="0"/>
              <a:cs typeface="Ebrima" panose="02000000000000000000" pitchFamily="2" charset="0"/>
            </a:endParaRPr>
          </a:p>
        </p:txBody>
      </p:sp>
      <p:cxnSp>
        <p:nvCxnSpPr>
          <p:cNvPr id="8" name="Straight Connector 7"/>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0" name="Group 9"/>
          <p:cNvGrpSpPr>
            <a:grpSpLocks noChangeAspect="1"/>
          </p:cNvGrpSpPr>
          <p:nvPr/>
        </p:nvGrpSpPr>
        <p:grpSpPr bwMode="auto">
          <a:xfrm>
            <a:off x="8821327" y="908720"/>
            <a:ext cx="196604" cy="194040"/>
            <a:chOff x="2650" y="1933"/>
            <a:chExt cx="460" cy="454"/>
          </a:xfrm>
        </p:grpSpPr>
        <p:sp>
          <p:nvSpPr>
            <p:cNvPr id="14"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hlinkClick r:id="rId4"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005604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403648" y="1200453"/>
            <a:ext cx="7740352" cy="510886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2"/>
          <p:cNvSpPr/>
          <p:nvPr/>
        </p:nvSpPr>
        <p:spPr>
          <a:xfrm>
            <a:off x="35496" y="1200453"/>
            <a:ext cx="5564395" cy="5145756"/>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881757 w 9125437"/>
              <a:gd name="connsiteY0" fmla="*/ 8495 h 5128864"/>
              <a:gd name="connsiteX1" fmla="*/ 4360472 w 9125437"/>
              <a:gd name="connsiteY1" fmla="*/ 0 h 5128864"/>
              <a:gd name="connsiteX2" fmla="*/ 9125437 w 9125437"/>
              <a:gd name="connsiteY2" fmla="*/ 5128864 h 5128864"/>
              <a:gd name="connsiteX3" fmla="*/ 0 w 9125437"/>
              <a:gd name="connsiteY3" fmla="*/ 5118817 h 5128864"/>
              <a:gd name="connsiteX4" fmla="*/ 881757 w 9125437"/>
              <a:gd name="connsiteY4" fmla="*/ 8495 h 5128864"/>
              <a:gd name="connsiteX0" fmla="*/ 43652 w 8287332"/>
              <a:gd name="connsiteY0" fmla="*/ 8495 h 5128864"/>
              <a:gd name="connsiteX1" fmla="*/ 3522367 w 8287332"/>
              <a:gd name="connsiteY1" fmla="*/ 0 h 5128864"/>
              <a:gd name="connsiteX2" fmla="*/ 8287332 w 8287332"/>
              <a:gd name="connsiteY2" fmla="*/ 5128864 h 5128864"/>
              <a:gd name="connsiteX3" fmla="*/ 0 w 8287332"/>
              <a:gd name="connsiteY3" fmla="*/ 5101830 h 5128864"/>
              <a:gd name="connsiteX4" fmla="*/ 43652 w 8287332"/>
              <a:gd name="connsiteY4" fmla="*/ 8495 h 5128864"/>
              <a:gd name="connsiteX0" fmla="*/ 26192 w 8269872"/>
              <a:gd name="connsiteY0" fmla="*/ 8495 h 5128864"/>
              <a:gd name="connsiteX1" fmla="*/ 3504907 w 8269872"/>
              <a:gd name="connsiteY1" fmla="*/ 0 h 5128864"/>
              <a:gd name="connsiteX2" fmla="*/ 8269872 w 8269872"/>
              <a:gd name="connsiteY2" fmla="*/ 5128864 h 5128864"/>
              <a:gd name="connsiteX3" fmla="*/ 0 w 8269872"/>
              <a:gd name="connsiteY3" fmla="*/ 5101830 h 5128864"/>
              <a:gd name="connsiteX4" fmla="*/ 26192 w 8269872"/>
              <a:gd name="connsiteY4" fmla="*/ 8495 h 5128864"/>
              <a:gd name="connsiteX0" fmla="*/ 52383 w 8296063"/>
              <a:gd name="connsiteY0" fmla="*/ 8495 h 5128864"/>
              <a:gd name="connsiteX1" fmla="*/ 3531098 w 8296063"/>
              <a:gd name="connsiteY1" fmla="*/ 0 h 5128864"/>
              <a:gd name="connsiteX2" fmla="*/ 8296063 w 8296063"/>
              <a:gd name="connsiteY2" fmla="*/ 5128864 h 5128864"/>
              <a:gd name="connsiteX3" fmla="*/ 0 w 8296063"/>
              <a:gd name="connsiteY3" fmla="*/ 5093336 h 5128864"/>
              <a:gd name="connsiteX4" fmla="*/ 52383 w 8296063"/>
              <a:gd name="connsiteY4" fmla="*/ 8495 h 5128864"/>
              <a:gd name="connsiteX0" fmla="*/ 1294573 w 8296063"/>
              <a:gd name="connsiteY0" fmla="*/ 0 h 5134930"/>
              <a:gd name="connsiteX1" fmla="*/ 3531098 w 8296063"/>
              <a:gd name="connsiteY1" fmla="*/ 6066 h 5134930"/>
              <a:gd name="connsiteX2" fmla="*/ 8296063 w 8296063"/>
              <a:gd name="connsiteY2" fmla="*/ 5134930 h 5134930"/>
              <a:gd name="connsiteX3" fmla="*/ 0 w 8296063"/>
              <a:gd name="connsiteY3" fmla="*/ 5099402 h 5134930"/>
              <a:gd name="connsiteX4" fmla="*/ 1294573 w 8296063"/>
              <a:gd name="connsiteY4" fmla="*/ 0 h 5134930"/>
              <a:gd name="connsiteX0" fmla="*/ 37416 w 7038906"/>
              <a:gd name="connsiteY0" fmla="*/ 0 h 5134930"/>
              <a:gd name="connsiteX1" fmla="*/ 2273941 w 7038906"/>
              <a:gd name="connsiteY1" fmla="*/ 6066 h 5134930"/>
              <a:gd name="connsiteX2" fmla="*/ 7038906 w 7038906"/>
              <a:gd name="connsiteY2" fmla="*/ 5134930 h 5134930"/>
              <a:gd name="connsiteX3" fmla="*/ 0 w 7038906"/>
              <a:gd name="connsiteY3" fmla="*/ 5113962 h 5134930"/>
              <a:gd name="connsiteX4" fmla="*/ 37416 w 7038906"/>
              <a:gd name="connsiteY4" fmla="*/ 0 h 5134930"/>
              <a:gd name="connsiteX0" fmla="*/ 37416 w 7085408"/>
              <a:gd name="connsiteY0" fmla="*/ 0 h 5134930"/>
              <a:gd name="connsiteX1" fmla="*/ 2273941 w 7085408"/>
              <a:gd name="connsiteY1" fmla="*/ 6066 h 5134930"/>
              <a:gd name="connsiteX2" fmla="*/ 7085408 w 7085408"/>
              <a:gd name="connsiteY2" fmla="*/ 5134930 h 5134930"/>
              <a:gd name="connsiteX3" fmla="*/ 0 w 7085408"/>
              <a:gd name="connsiteY3" fmla="*/ 5113962 h 5134930"/>
              <a:gd name="connsiteX4" fmla="*/ 37416 w 7085408"/>
              <a:gd name="connsiteY4" fmla="*/ 0 h 5134930"/>
              <a:gd name="connsiteX0" fmla="*/ 56017 w 7104009"/>
              <a:gd name="connsiteY0" fmla="*/ 0 h 5158928"/>
              <a:gd name="connsiteX1" fmla="*/ 2292542 w 7104009"/>
              <a:gd name="connsiteY1" fmla="*/ 6066 h 5158928"/>
              <a:gd name="connsiteX2" fmla="*/ 7104009 w 7104009"/>
              <a:gd name="connsiteY2" fmla="*/ 5134930 h 5158928"/>
              <a:gd name="connsiteX3" fmla="*/ 0 w 7104009"/>
              <a:gd name="connsiteY3" fmla="*/ 5158928 h 5158928"/>
              <a:gd name="connsiteX4" fmla="*/ 56017 w 7104009"/>
              <a:gd name="connsiteY4" fmla="*/ 0 h 5158928"/>
              <a:gd name="connsiteX0" fmla="*/ 56017 w 7130360"/>
              <a:gd name="connsiteY0" fmla="*/ 0 h 5158928"/>
              <a:gd name="connsiteX1" fmla="*/ 2292542 w 7130360"/>
              <a:gd name="connsiteY1" fmla="*/ 6066 h 5158928"/>
              <a:gd name="connsiteX2" fmla="*/ 7130360 w 7130360"/>
              <a:gd name="connsiteY2" fmla="*/ 5143424 h 5158928"/>
              <a:gd name="connsiteX3" fmla="*/ 0 w 7130360"/>
              <a:gd name="connsiteY3" fmla="*/ 5158928 h 5158928"/>
              <a:gd name="connsiteX4" fmla="*/ 56017 w 7130360"/>
              <a:gd name="connsiteY4" fmla="*/ 0 h 515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0360" h="5158928">
                <a:moveTo>
                  <a:pt x="56017" y="0"/>
                </a:moveTo>
                <a:lnTo>
                  <a:pt x="2292542" y="6066"/>
                </a:lnTo>
                <a:lnTo>
                  <a:pt x="7130360" y="5143424"/>
                </a:lnTo>
                <a:lnTo>
                  <a:pt x="0" y="5158928"/>
                </a:lnTo>
                <a:lnTo>
                  <a:pt x="56017" y="0"/>
                </a:lnTo>
                <a:close/>
              </a:path>
            </a:pathLst>
          </a:custGeom>
          <a:solidFill>
            <a:schemeClr val="bg1">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27" name="Title 3"/>
          <p:cNvSpPr>
            <a:spLocks noGrp="1"/>
          </p:cNvSpPr>
          <p:nvPr>
            <p:ph type="title"/>
          </p:nvPr>
        </p:nvSpPr>
        <p:spPr/>
        <p:txBody>
          <a:bodyPr/>
          <a:lstStyle/>
          <a:p>
            <a:r>
              <a:rPr lang="pl-PL" dirty="0" smtClean="0"/>
              <a:t>Dla czego</a:t>
            </a:r>
            <a:r>
              <a:rPr lang="en-US" dirty="0" smtClean="0"/>
              <a:t> </a:t>
            </a:r>
            <a:r>
              <a:rPr lang="en-US" b="1" dirty="0"/>
              <a:t>CR7</a:t>
            </a:r>
            <a:r>
              <a:rPr lang="en-US" dirty="0"/>
              <a:t>?</a:t>
            </a:r>
          </a:p>
        </p:txBody>
      </p:sp>
      <p:sp>
        <p:nvSpPr>
          <p:cNvPr id="2" name="Content Placeholder 1"/>
          <p:cNvSpPr>
            <a:spLocks noGrp="1"/>
          </p:cNvSpPr>
          <p:nvPr>
            <p:ph idx="1"/>
          </p:nvPr>
        </p:nvSpPr>
        <p:spPr>
          <a:xfrm>
            <a:off x="457200" y="2431429"/>
            <a:ext cx="8229600" cy="4525963"/>
          </a:xfrm>
        </p:spPr>
        <p:txBody>
          <a:bodyPr anchor="ctr">
            <a:normAutofit/>
          </a:bodyPr>
          <a:lstStyle/>
          <a:p>
            <a:pPr marL="0" indent="0">
              <a:buNone/>
            </a:pPr>
            <a:r>
              <a:rPr lang="en-US" sz="4000" b="1" dirty="0">
                <a:solidFill>
                  <a:srgbClr val="F6882E"/>
                </a:solidFill>
                <a:latin typeface="Ebrima" panose="02000000000000000000" pitchFamily="2" charset="0"/>
                <a:ea typeface="Ebrima" panose="02000000000000000000" pitchFamily="2" charset="0"/>
                <a:cs typeface="Ebrima" panose="02000000000000000000" pitchFamily="2" charset="0"/>
              </a:rPr>
              <a:t>CR7</a:t>
            </a:r>
          </a:p>
          <a:p>
            <a:pPr marL="0" indent="0">
              <a:spcBef>
                <a:spcPts val="1800"/>
              </a:spcBef>
              <a:buNone/>
            </a:pPr>
            <a:r>
              <a:rPr lang="pl-PL"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Weryfikuje przeszłość</a:t>
            </a:r>
            <a:r>
              <a:rPr lang="en-US"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t>
            </a:r>
            <a:endParaRPr lang="en-US"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marL="0" indent="0">
              <a:buNone/>
            </a:pPr>
            <a:r>
              <a:rPr lang="pl-PL"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Weryfikuje teraźniejszość</a:t>
            </a:r>
            <a:r>
              <a:rPr lang="en-US"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t>
            </a:r>
            <a:endParaRPr lang="en-US"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marL="0" indent="0">
              <a:buNone/>
            </a:pPr>
            <a:r>
              <a:rPr lang="pl-PL"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Wskazuje słabe punkty</a:t>
            </a:r>
            <a:r>
              <a:rPr lang="en-US" sz="28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t>
            </a:r>
            <a:endParaRPr lang="en-US" sz="28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6" name="Straight Connector 5"/>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3755787" y="2265253"/>
            <a:ext cx="6408712" cy="3323987"/>
            <a:chOff x="3707904" y="1772816"/>
            <a:chExt cx="6408712" cy="3323987"/>
          </a:xfrm>
        </p:grpSpPr>
        <p:sp>
          <p:nvSpPr>
            <p:cNvPr id="8" name="TextBox 7"/>
            <p:cNvSpPr txBox="1"/>
            <p:nvPr/>
          </p:nvSpPr>
          <p:spPr>
            <a:xfrm>
              <a:off x="3707904" y="1772816"/>
              <a:ext cx="6408712" cy="3323987"/>
            </a:xfrm>
            <a:prstGeom prst="rect">
              <a:avLst/>
            </a:prstGeom>
            <a:noFill/>
          </p:spPr>
          <p:txBody>
            <a:bodyPr wrap="square" rtlCol="0">
              <a:spAutoFit/>
            </a:bodyPr>
            <a:lstStyle/>
            <a:p>
              <a:pPr algn="ctr">
                <a:spcBef>
                  <a:spcPts val="1800"/>
                </a:spcBef>
              </a:pPr>
              <a:r>
                <a:rPr lang="en-US" sz="4800" dirty="0">
                  <a:solidFill>
                    <a:schemeClr val="bg1"/>
                  </a:solidFill>
                  <a:latin typeface="Papyrus" panose="03070502060502030205" pitchFamily="66" charset="0"/>
                </a:rPr>
                <a:t>past</a:t>
              </a:r>
              <a:br>
                <a:rPr lang="en-US" sz="4800" dirty="0">
                  <a:solidFill>
                    <a:schemeClr val="bg1"/>
                  </a:solidFill>
                  <a:latin typeface="Papyrus" panose="03070502060502030205" pitchFamily="66" charset="0"/>
                </a:rPr>
              </a:br>
              <a:r>
                <a:rPr lang="en-US" sz="4800" dirty="0">
                  <a:solidFill>
                    <a:schemeClr val="bg1"/>
                  </a:solidFill>
                  <a:latin typeface="Papyrus" panose="03070502060502030205" pitchFamily="66" charset="0"/>
                </a:rPr>
                <a:t> current</a:t>
              </a:r>
              <a:br>
                <a:rPr lang="en-US" sz="4800" dirty="0">
                  <a:solidFill>
                    <a:schemeClr val="bg1"/>
                  </a:solidFill>
                  <a:latin typeface="Papyrus" panose="03070502060502030205" pitchFamily="66" charset="0"/>
                </a:rPr>
              </a:br>
              <a:r>
                <a:rPr lang="en-US" sz="4800" dirty="0">
                  <a:solidFill>
                    <a:schemeClr val="bg1"/>
                  </a:solidFill>
                  <a:latin typeface="Papyrus" panose="03070502060502030205" pitchFamily="66" charset="0"/>
                </a:rPr>
                <a:t>sensitivities</a:t>
              </a:r>
            </a:p>
            <a:p>
              <a:pPr algn="ctr">
                <a:spcBef>
                  <a:spcPts val="3600"/>
                </a:spcBef>
              </a:pPr>
              <a:r>
                <a:rPr lang="en-US" sz="3600" dirty="0">
                  <a:solidFill>
                    <a:schemeClr val="bg1"/>
                  </a:solidFill>
                  <a:latin typeface="Papyrus" panose="03070502060502030205" pitchFamily="66" charset="0"/>
                </a:rPr>
                <a:t>RISK</a:t>
              </a:r>
            </a:p>
          </p:txBody>
        </p:sp>
        <p:cxnSp>
          <p:nvCxnSpPr>
            <p:cNvPr id="14" name="Straight Connector 13"/>
            <p:cNvCxnSpPr/>
            <p:nvPr/>
          </p:nvCxnSpPr>
          <p:spPr>
            <a:xfrm flipV="1">
              <a:off x="5099226" y="4209540"/>
              <a:ext cx="3585154" cy="1092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099226" y="2072467"/>
              <a:ext cx="500665" cy="830997"/>
            </a:xfrm>
            <a:prstGeom prst="rect">
              <a:avLst/>
            </a:prstGeom>
            <a:noFill/>
          </p:spPr>
          <p:txBody>
            <a:bodyPr wrap="square" rtlCol="0">
              <a:spAutoFit/>
            </a:bodyPr>
            <a:lstStyle/>
            <a:p>
              <a:r>
                <a:rPr lang="en-US" sz="4800" dirty="0">
                  <a:solidFill>
                    <a:schemeClr val="bg1"/>
                  </a:solidFill>
                  <a:latin typeface="Papyrus" panose="03070502060502030205" pitchFamily="66" charset="0"/>
                </a:rPr>
                <a:t>+</a:t>
              </a:r>
            </a:p>
          </p:txBody>
        </p:sp>
        <p:sp>
          <p:nvSpPr>
            <p:cNvPr id="15" name="TextBox 14"/>
            <p:cNvSpPr txBox="1"/>
            <p:nvPr/>
          </p:nvSpPr>
          <p:spPr>
            <a:xfrm>
              <a:off x="5099226" y="2792547"/>
              <a:ext cx="500665" cy="830997"/>
            </a:xfrm>
            <a:prstGeom prst="rect">
              <a:avLst/>
            </a:prstGeom>
            <a:noFill/>
          </p:spPr>
          <p:txBody>
            <a:bodyPr wrap="square" rtlCol="0">
              <a:spAutoFit/>
            </a:bodyPr>
            <a:lstStyle/>
            <a:p>
              <a:r>
                <a:rPr lang="en-US" sz="4800" dirty="0">
                  <a:solidFill>
                    <a:schemeClr val="bg1"/>
                  </a:solidFill>
                  <a:latin typeface="Papyrus" panose="03070502060502030205" pitchFamily="66" charset="0"/>
                </a:rPr>
                <a:t>+</a:t>
              </a:r>
            </a:p>
          </p:txBody>
        </p:sp>
      </p:grpSp>
      <p:pic>
        <p:nvPicPr>
          <p:cNvPr id="194" name="Picture 19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5018" y="1840058"/>
            <a:ext cx="1440160" cy="2087188"/>
          </a:xfrm>
          <a:prstGeom prst="rect">
            <a:avLst/>
          </a:prstGeom>
        </p:spPr>
      </p:pic>
      <p:pic>
        <p:nvPicPr>
          <p:cNvPr id="195" name="Picture 19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2233" y="3805524"/>
            <a:ext cx="1648773" cy="2389526"/>
          </a:xfrm>
          <a:prstGeom prst="rect">
            <a:avLst/>
          </a:prstGeom>
        </p:spPr>
      </p:pic>
      <p:grpSp>
        <p:nvGrpSpPr>
          <p:cNvPr id="17" name="Group 9"/>
          <p:cNvGrpSpPr>
            <a:grpSpLocks noChangeAspect="1"/>
          </p:cNvGrpSpPr>
          <p:nvPr/>
        </p:nvGrpSpPr>
        <p:grpSpPr bwMode="auto">
          <a:xfrm>
            <a:off x="8821327" y="908720"/>
            <a:ext cx="196604" cy="194040"/>
            <a:chOff x="2650" y="1933"/>
            <a:chExt cx="460" cy="454"/>
          </a:xfrm>
        </p:grpSpPr>
        <p:sp>
          <p:nvSpPr>
            <p:cNvPr id="19"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0">
              <a:hlinkClick r:id="rId4"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612459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Nemesysco\Yael\Desgin\Pictures\MP900409002.JPG"/>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l="22554" r="12188" b="52212"/>
          <a:stretch/>
        </p:blipFill>
        <p:spPr bwMode="auto">
          <a:xfrm>
            <a:off x="2123728" y="1194173"/>
            <a:ext cx="7020272" cy="50951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p:nvPr/>
        </p:nvSpPr>
        <p:spPr>
          <a:xfrm>
            <a:off x="-4834" y="1194173"/>
            <a:ext cx="7158489" cy="5145508"/>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881757 w 9125437"/>
              <a:gd name="connsiteY0" fmla="*/ 8495 h 5128864"/>
              <a:gd name="connsiteX1" fmla="*/ 4360472 w 9125437"/>
              <a:gd name="connsiteY1" fmla="*/ 0 h 5128864"/>
              <a:gd name="connsiteX2" fmla="*/ 9125437 w 9125437"/>
              <a:gd name="connsiteY2" fmla="*/ 5128864 h 5128864"/>
              <a:gd name="connsiteX3" fmla="*/ 0 w 9125437"/>
              <a:gd name="connsiteY3" fmla="*/ 5118817 h 5128864"/>
              <a:gd name="connsiteX4" fmla="*/ 881757 w 9125437"/>
              <a:gd name="connsiteY4" fmla="*/ 8495 h 5128864"/>
              <a:gd name="connsiteX0" fmla="*/ 43652 w 8287332"/>
              <a:gd name="connsiteY0" fmla="*/ 8495 h 5128864"/>
              <a:gd name="connsiteX1" fmla="*/ 3522367 w 8287332"/>
              <a:gd name="connsiteY1" fmla="*/ 0 h 5128864"/>
              <a:gd name="connsiteX2" fmla="*/ 8287332 w 8287332"/>
              <a:gd name="connsiteY2" fmla="*/ 5128864 h 5128864"/>
              <a:gd name="connsiteX3" fmla="*/ 0 w 8287332"/>
              <a:gd name="connsiteY3" fmla="*/ 5101830 h 5128864"/>
              <a:gd name="connsiteX4" fmla="*/ 43652 w 8287332"/>
              <a:gd name="connsiteY4" fmla="*/ 8495 h 5128864"/>
              <a:gd name="connsiteX0" fmla="*/ 26192 w 8269872"/>
              <a:gd name="connsiteY0" fmla="*/ 8495 h 5128864"/>
              <a:gd name="connsiteX1" fmla="*/ 3504907 w 8269872"/>
              <a:gd name="connsiteY1" fmla="*/ 0 h 5128864"/>
              <a:gd name="connsiteX2" fmla="*/ 8269872 w 8269872"/>
              <a:gd name="connsiteY2" fmla="*/ 5128864 h 5128864"/>
              <a:gd name="connsiteX3" fmla="*/ 0 w 8269872"/>
              <a:gd name="connsiteY3" fmla="*/ 5101830 h 5128864"/>
              <a:gd name="connsiteX4" fmla="*/ 26192 w 8269872"/>
              <a:gd name="connsiteY4" fmla="*/ 8495 h 5128864"/>
              <a:gd name="connsiteX0" fmla="*/ 52383 w 8296063"/>
              <a:gd name="connsiteY0" fmla="*/ 8495 h 5128864"/>
              <a:gd name="connsiteX1" fmla="*/ 3531098 w 8296063"/>
              <a:gd name="connsiteY1" fmla="*/ 0 h 5128864"/>
              <a:gd name="connsiteX2" fmla="*/ 8296063 w 8296063"/>
              <a:gd name="connsiteY2" fmla="*/ 5128864 h 5128864"/>
              <a:gd name="connsiteX3" fmla="*/ 0 w 8296063"/>
              <a:gd name="connsiteY3" fmla="*/ 5093336 h 5128864"/>
              <a:gd name="connsiteX4" fmla="*/ 52383 w 8296063"/>
              <a:gd name="connsiteY4" fmla="*/ 8495 h 5128864"/>
              <a:gd name="connsiteX0" fmla="*/ 1294573 w 8296063"/>
              <a:gd name="connsiteY0" fmla="*/ 0 h 5134930"/>
              <a:gd name="connsiteX1" fmla="*/ 3531098 w 8296063"/>
              <a:gd name="connsiteY1" fmla="*/ 6066 h 5134930"/>
              <a:gd name="connsiteX2" fmla="*/ 8296063 w 8296063"/>
              <a:gd name="connsiteY2" fmla="*/ 5134930 h 5134930"/>
              <a:gd name="connsiteX3" fmla="*/ 0 w 8296063"/>
              <a:gd name="connsiteY3" fmla="*/ 5099402 h 5134930"/>
              <a:gd name="connsiteX4" fmla="*/ 1294573 w 8296063"/>
              <a:gd name="connsiteY4" fmla="*/ 0 h 5134930"/>
              <a:gd name="connsiteX0" fmla="*/ 37416 w 7038906"/>
              <a:gd name="connsiteY0" fmla="*/ 0 h 5134930"/>
              <a:gd name="connsiteX1" fmla="*/ 2273941 w 7038906"/>
              <a:gd name="connsiteY1" fmla="*/ 6066 h 5134930"/>
              <a:gd name="connsiteX2" fmla="*/ 7038906 w 7038906"/>
              <a:gd name="connsiteY2" fmla="*/ 5134930 h 5134930"/>
              <a:gd name="connsiteX3" fmla="*/ 0 w 7038906"/>
              <a:gd name="connsiteY3" fmla="*/ 5113962 h 5134930"/>
              <a:gd name="connsiteX4" fmla="*/ 37416 w 7038906"/>
              <a:gd name="connsiteY4" fmla="*/ 0 h 5134930"/>
              <a:gd name="connsiteX0" fmla="*/ 37416 w 7085408"/>
              <a:gd name="connsiteY0" fmla="*/ 0 h 5134930"/>
              <a:gd name="connsiteX1" fmla="*/ 2273941 w 7085408"/>
              <a:gd name="connsiteY1" fmla="*/ 6066 h 5134930"/>
              <a:gd name="connsiteX2" fmla="*/ 7085408 w 7085408"/>
              <a:gd name="connsiteY2" fmla="*/ 5134930 h 5134930"/>
              <a:gd name="connsiteX3" fmla="*/ 0 w 7085408"/>
              <a:gd name="connsiteY3" fmla="*/ 5113962 h 5134930"/>
              <a:gd name="connsiteX4" fmla="*/ 37416 w 7085408"/>
              <a:gd name="connsiteY4" fmla="*/ 0 h 5134930"/>
              <a:gd name="connsiteX0" fmla="*/ 56017 w 7104009"/>
              <a:gd name="connsiteY0" fmla="*/ 0 h 5158928"/>
              <a:gd name="connsiteX1" fmla="*/ 2292542 w 7104009"/>
              <a:gd name="connsiteY1" fmla="*/ 6066 h 5158928"/>
              <a:gd name="connsiteX2" fmla="*/ 7104009 w 7104009"/>
              <a:gd name="connsiteY2" fmla="*/ 5134930 h 5158928"/>
              <a:gd name="connsiteX3" fmla="*/ 0 w 7104009"/>
              <a:gd name="connsiteY3" fmla="*/ 5158928 h 5158928"/>
              <a:gd name="connsiteX4" fmla="*/ 56017 w 7104009"/>
              <a:gd name="connsiteY4" fmla="*/ 0 h 5158928"/>
              <a:gd name="connsiteX0" fmla="*/ 56017 w 7130360"/>
              <a:gd name="connsiteY0" fmla="*/ 0 h 5158928"/>
              <a:gd name="connsiteX1" fmla="*/ 2292542 w 7130360"/>
              <a:gd name="connsiteY1" fmla="*/ 6066 h 5158928"/>
              <a:gd name="connsiteX2" fmla="*/ 7130360 w 7130360"/>
              <a:gd name="connsiteY2" fmla="*/ 5143424 h 5158928"/>
              <a:gd name="connsiteX3" fmla="*/ 0 w 7130360"/>
              <a:gd name="connsiteY3" fmla="*/ 5158928 h 5158928"/>
              <a:gd name="connsiteX4" fmla="*/ 56017 w 7130360"/>
              <a:gd name="connsiteY4" fmla="*/ 0 h 5158928"/>
              <a:gd name="connsiteX0" fmla="*/ 56017 w 7119100"/>
              <a:gd name="connsiteY0" fmla="*/ 0 h 5164744"/>
              <a:gd name="connsiteX1" fmla="*/ 2292542 w 7119100"/>
              <a:gd name="connsiteY1" fmla="*/ 6066 h 5164744"/>
              <a:gd name="connsiteX2" fmla="*/ 7119100 w 7119100"/>
              <a:gd name="connsiteY2" fmla="*/ 5164744 h 5164744"/>
              <a:gd name="connsiteX3" fmla="*/ 0 w 7119100"/>
              <a:gd name="connsiteY3" fmla="*/ 5158928 h 5164744"/>
              <a:gd name="connsiteX4" fmla="*/ 56017 w 7119100"/>
              <a:gd name="connsiteY4" fmla="*/ 0 h 5164744"/>
              <a:gd name="connsiteX0" fmla="*/ 562726 w 7625809"/>
              <a:gd name="connsiteY0" fmla="*/ 0 h 5164744"/>
              <a:gd name="connsiteX1" fmla="*/ 2799251 w 7625809"/>
              <a:gd name="connsiteY1" fmla="*/ 6066 h 5164744"/>
              <a:gd name="connsiteX2" fmla="*/ 7625809 w 7625809"/>
              <a:gd name="connsiteY2" fmla="*/ 5164744 h 5164744"/>
              <a:gd name="connsiteX3" fmla="*/ 0 w 7625809"/>
              <a:gd name="connsiteY3" fmla="*/ 5148269 h 5164744"/>
              <a:gd name="connsiteX4" fmla="*/ 562726 w 7625809"/>
              <a:gd name="connsiteY4" fmla="*/ 0 h 5164744"/>
              <a:gd name="connsiteX0" fmla="*/ 44757 w 7625809"/>
              <a:gd name="connsiteY0" fmla="*/ 4594 h 5158678"/>
              <a:gd name="connsiteX1" fmla="*/ 2799251 w 7625809"/>
              <a:gd name="connsiteY1" fmla="*/ 0 h 5158678"/>
              <a:gd name="connsiteX2" fmla="*/ 7625809 w 7625809"/>
              <a:gd name="connsiteY2" fmla="*/ 5158678 h 5158678"/>
              <a:gd name="connsiteX3" fmla="*/ 0 w 7625809"/>
              <a:gd name="connsiteY3" fmla="*/ 5142203 h 5158678"/>
              <a:gd name="connsiteX4" fmla="*/ 44757 w 7625809"/>
              <a:gd name="connsiteY4" fmla="*/ 4594 h 5158678"/>
              <a:gd name="connsiteX0" fmla="*/ 67277 w 7648329"/>
              <a:gd name="connsiteY0" fmla="*/ 4594 h 5174182"/>
              <a:gd name="connsiteX1" fmla="*/ 2821771 w 7648329"/>
              <a:gd name="connsiteY1" fmla="*/ 0 h 5174182"/>
              <a:gd name="connsiteX2" fmla="*/ 7648329 w 7648329"/>
              <a:gd name="connsiteY2" fmla="*/ 5158678 h 5174182"/>
              <a:gd name="connsiteX3" fmla="*/ 0 w 7648329"/>
              <a:gd name="connsiteY3" fmla="*/ 5174182 h 5174182"/>
              <a:gd name="connsiteX4" fmla="*/ 67277 w 7648329"/>
              <a:gd name="connsiteY4" fmla="*/ 4594 h 5174182"/>
              <a:gd name="connsiteX0" fmla="*/ 0 w 7581052"/>
              <a:gd name="connsiteY0" fmla="*/ 4594 h 5158678"/>
              <a:gd name="connsiteX1" fmla="*/ 2754494 w 7581052"/>
              <a:gd name="connsiteY1" fmla="*/ 0 h 5158678"/>
              <a:gd name="connsiteX2" fmla="*/ 7581052 w 7581052"/>
              <a:gd name="connsiteY2" fmla="*/ 5158678 h 5158678"/>
              <a:gd name="connsiteX3" fmla="*/ 3334 w 7581052"/>
              <a:gd name="connsiteY3" fmla="*/ 5155083 h 5158678"/>
              <a:gd name="connsiteX4" fmla="*/ 0 w 7581052"/>
              <a:gd name="connsiteY4" fmla="*/ 4594 h 5158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1052" h="5158678">
                <a:moveTo>
                  <a:pt x="0" y="4594"/>
                </a:moveTo>
                <a:lnTo>
                  <a:pt x="2754494" y="0"/>
                </a:lnTo>
                <a:lnTo>
                  <a:pt x="7581052" y="5158678"/>
                </a:lnTo>
                <a:lnTo>
                  <a:pt x="3334" y="5155083"/>
                </a:lnTo>
                <a:cubicBezTo>
                  <a:pt x="2223" y="3438253"/>
                  <a:pt x="1111" y="1721424"/>
                  <a:pt x="0" y="4594"/>
                </a:cubicBezTo>
                <a:close/>
              </a:path>
            </a:pathLst>
          </a:custGeom>
          <a:solidFill>
            <a:schemeClr val="bg1">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 name="Title 2"/>
          <p:cNvSpPr>
            <a:spLocks noGrp="1"/>
          </p:cNvSpPr>
          <p:nvPr>
            <p:ph type="title"/>
          </p:nvPr>
        </p:nvSpPr>
        <p:spPr/>
        <p:txBody>
          <a:bodyPr>
            <a:normAutofit/>
          </a:bodyPr>
          <a:lstStyle/>
          <a:p>
            <a:r>
              <a:rPr lang="pl-PL" sz="2000" dirty="0" smtClean="0"/>
              <a:t>Przy wdrożeniu </a:t>
            </a:r>
            <a:r>
              <a:rPr lang="en-US" sz="2000" dirty="0" smtClean="0"/>
              <a:t>CR7</a:t>
            </a:r>
            <a:r>
              <a:rPr lang="en-US" sz="2400" dirty="0"/>
              <a:t/>
            </a:r>
            <a:br>
              <a:rPr lang="en-US" sz="2400" dirty="0"/>
            </a:br>
            <a:r>
              <a:rPr lang="pl-PL" dirty="0" smtClean="0"/>
              <a:t>kilka rzeczy musi być branych pod uwagę</a:t>
            </a:r>
            <a:endParaRPr lang="en-US" sz="2400" dirty="0"/>
          </a:p>
        </p:txBody>
      </p:sp>
      <p:sp>
        <p:nvSpPr>
          <p:cNvPr id="2" name="Content Placeholder 1"/>
          <p:cNvSpPr>
            <a:spLocks noGrp="1"/>
          </p:cNvSpPr>
          <p:nvPr>
            <p:ph idx="1"/>
          </p:nvPr>
        </p:nvSpPr>
        <p:spPr>
          <a:xfrm>
            <a:off x="323528" y="1988840"/>
            <a:ext cx="8229600" cy="3921299"/>
          </a:xfrm>
        </p:spPr>
        <p:txBody>
          <a:bodyPr anchor="b">
            <a:noAutofit/>
          </a:bodyPr>
          <a:lstStyle/>
          <a:p>
            <a:pPr marL="0" lvl="0" indent="0">
              <a:buNone/>
            </a:pPr>
            <a:r>
              <a:rPr lang="pl-PL" sz="2800" dirty="0" smtClean="0">
                <a:solidFill>
                  <a:srgbClr val="F6882E"/>
                </a:solidFill>
                <a:latin typeface="Ebrima" panose="02000000000000000000" pitchFamily="2" charset="0"/>
                <a:ea typeface="Ebrima" panose="02000000000000000000" pitchFamily="2" charset="0"/>
                <a:cs typeface="Ebrima" panose="02000000000000000000" pitchFamily="2" charset="0"/>
              </a:rPr>
              <a:t>Strona emocjonalna</a:t>
            </a:r>
            <a:endParaRPr lang="en-US" sz="2800" dirty="0">
              <a:solidFill>
                <a:srgbClr val="F6882E"/>
              </a:solidFill>
              <a:latin typeface="Ebrima" panose="02000000000000000000" pitchFamily="2" charset="0"/>
              <a:ea typeface="Ebrima" panose="02000000000000000000" pitchFamily="2" charset="0"/>
              <a:cs typeface="Ebrima" panose="02000000000000000000" pitchFamily="2" charset="0"/>
            </a:endParaRPr>
          </a:p>
          <a:p>
            <a:pPr marL="0" lvl="0" indent="0">
              <a:buNone/>
            </a:pPr>
            <a:endParaRPr lang="en-US" sz="1600" dirty="0">
              <a:latin typeface="Ebrima" panose="02000000000000000000" pitchFamily="2" charset="0"/>
              <a:ea typeface="Ebrima" panose="02000000000000000000" pitchFamily="2" charset="0"/>
              <a:cs typeface="Ebrima" panose="02000000000000000000" pitchFamily="2" charset="0"/>
            </a:endParaRPr>
          </a:p>
          <a:p>
            <a:pPr>
              <a:spcBef>
                <a:spcPts val="0"/>
              </a:spcBef>
              <a:spcAft>
                <a:spcPts val="1200"/>
              </a:spcAft>
              <a:buClr>
                <a:schemeClr val="tx1">
                  <a:lumMod val="75000"/>
                  <a:lumOff val="25000"/>
                </a:schemeClr>
              </a:buClr>
              <a:buFont typeface="Wingdings" panose="05000000000000000000" pitchFamily="2" charset="2"/>
              <a:buChar char="ü"/>
            </a:pP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Stan emocjonalny osoby starającej się                                                                                         o kredyt opiera się o sposób rozumienia                                                                                         jej potrzeb i aktualnej sytuacji.</a:t>
            </a:r>
          </a:p>
          <a:p>
            <a:pPr>
              <a:spcBef>
                <a:spcPts val="0"/>
              </a:spcBef>
              <a:spcAft>
                <a:spcPts val="1200"/>
              </a:spcAft>
              <a:buClr>
                <a:schemeClr val="tx1">
                  <a:lumMod val="75000"/>
                  <a:lumOff val="25000"/>
                </a:schemeClr>
              </a:buClr>
              <a:buFont typeface="Wingdings" panose="05000000000000000000" pitchFamily="2" charset="2"/>
              <a:buChar char="ü"/>
            </a:pP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Stan emocjonalny osoby starającej się o kredyt                                                                będzie zależny od wysokości wnioskowanej pożyczki                                                                i presji na to aby ten kredyt otrzymać. </a:t>
            </a:r>
            <a:endPar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7" name="Straight Connector 6"/>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1" name="Group 9"/>
          <p:cNvGrpSpPr>
            <a:grpSpLocks noChangeAspect="1"/>
          </p:cNvGrpSpPr>
          <p:nvPr/>
        </p:nvGrpSpPr>
        <p:grpSpPr bwMode="auto">
          <a:xfrm>
            <a:off x="8821327" y="908720"/>
            <a:ext cx="196604" cy="194040"/>
            <a:chOff x="2650" y="1933"/>
            <a:chExt cx="460" cy="454"/>
          </a:xfrm>
        </p:grpSpPr>
        <p:sp>
          <p:nvSpPr>
            <p:cNvPr id="12"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a:hlinkClick r:id="rId5"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508044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4"/>
          <p:cNvGrpSpPr>
            <a:grpSpLocks noChangeAspect="1"/>
          </p:cNvGrpSpPr>
          <p:nvPr/>
        </p:nvGrpSpPr>
        <p:grpSpPr bwMode="auto">
          <a:xfrm>
            <a:off x="5076056" y="2060848"/>
            <a:ext cx="3929917" cy="3241321"/>
            <a:chOff x="3139" y="1093"/>
            <a:chExt cx="2397" cy="1977"/>
          </a:xfrm>
        </p:grpSpPr>
        <p:sp>
          <p:nvSpPr>
            <p:cNvPr id="13" name="AutoShape 3"/>
            <p:cNvSpPr>
              <a:spLocks noChangeAspect="1" noChangeArrowheads="1" noTextEdit="1"/>
            </p:cNvSpPr>
            <p:nvPr/>
          </p:nvSpPr>
          <p:spPr bwMode="auto">
            <a:xfrm>
              <a:off x="3198" y="1130"/>
              <a:ext cx="2338" cy="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5"/>
            <p:cNvSpPr>
              <a:spLocks noEditPoints="1"/>
            </p:cNvSpPr>
            <p:nvPr/>
          </p:nvSpPr>
          <p:spPr bwMode="auto">
            <a:xfrm>
              <a:off x="3139" y="1093"/>
              <a:ext cx="2338" cy="1960"/>
            </a:xfrm>
            <a:custGeom>
              <a:avLst/>
              <a:gdLst>
                <a:gd name="T0" fmla="*/ 36 w 120"/>
                <a:gd name="T1" fmla="*/ 44 h 100"/>
                <a:gd name="T2" fmla="*/ 52 w 120"/>
                <a:gd name="T3" fmla="*/ 44 h 100"/>
                <a:gd name="T4" fmla="*/ 44 w 120"/>
                <a:gd name="T5" fmla="*/ 24 h 100"/>
                <a:gd name="T6" fmla="*/ 44 w 120"/>
                <a:gd name="T7" fmla="*/ 64 h 100"/>
                <a:gd name="T8" fmla="*/ 44 w 120"/>
                <a:gd name="T9" fmla="*/ 24 h 100"/>
                <a:gd name="T10" fmla="*/ 79 w 120"/>
                <a:gd name="T11" fmla="*/ 73 h 100"/>
                <a:gd name="T12" fmla="*/ 64 w 120"/>
                <a:gd name="T13" fmla="*/ 76 h 100"/>
                <a:gd name="T14" fmla="*/ 51 w 120"/>
                <a:gd name="T15" fmla="*/ 90 h 100"/>
                <a:gd name="T16" fmla="*/ 37 w 120"/>
                <a:gd name="T17" fmla="*/ 82 h 100"/>
                <a:gd name="T18" fmla="*/ 17 w 120"/>
                <a:gd name="T19" fmla="*/ 81 h 100"/>
                <a:gd name="T20" fmla="*/ 14 w 120"/>
                <a:gd name="T21" fmla="*/ 67 h 100"/>
                <a:gd name="T22" fmla="*/ 0 w 120"/>
                <a:gd name="T23" fmla="*/ 52 h 100"/>
                <a:gd name="T24" fmla="*/ 8 w 120"/>
                <a:gd name="T25" fmla="*/ 38 h 100"/>
                <a:gd name="T26" fmla="*/ 9 w 120"/>
                <a:gd name="T27" fmla="*/ 17 h 100"/>
                <a:gd name="T28" fmla="*/ 23 w 120"/>
                <a:gd name="T29" fmla="*/ 14 h 100"/>
                <a:gd name="T30" fmla="*/ 37 w 120"/>
                <a:gd name="T31" fmla="*/ 0 h 100"/>
                <a:gd name="T32" fmla="*/ 51 w 120"/>
                <a:gd name="T33" fmla="*/ 8 h 100"/>
                <a:gd name="T34" fmla="*/ 71 w 120"/>
                <a:gd name="T35" fmla="*/ 9 h 100"/>
                <a:gd name="T36" fmla="*/ 74 w 120"/>
                <a:gd name="T37" fmla="*/ 24 h 100"/>
                <a:gd name="T38" fmla="*/ 88 w 120"/>
                <a:gd name="T39" fmla="*/ 38 h 100"/>
                <a:gd name="T40" fmla="*/ 79 w 120"/>
                <a:gd name="T41" fmla="*/ 52 h 100"/>
                <a:gd name="T42" fmla="*/ 99 w 120"/>
                <a:gd name="T43" fmla="*/ 70 h 100"/>
                <a:gd name="T44" fmla="*/ 99 w 120"/>
                <a:gd name="T45" fmla="*/ 87 h 100"/>
                <a:gd name="T46" fmla="*/ 99 w 120"/>
                <a:gd name="T47" fmla="*/ 70 h 100"/>
                <a:gd name="T48" fmla="*/ 120 w 120"/>
                <a:gd name="T49" fmla="*/ 81 h 100"/>
                <a:gd name="T50" fmla="*/ 113 w 120"/>
                <a:gd name="T51" fmla="*/ 88 h 100"/>
                <a:gd name="T52" fmla="*/ 111 w 120"/>
                <a:gd name="T53" fmla="*/ 96 h 100"/>
                <a:gd name="T54" fmla="*/ 102 w 120"/>
                <a:gd name="T55" fmla="*/ 96 h 100"/>
                <a:gd name="T56" fmla="*/ 97 w 120"/>
                <a:gd name="T57" fmla="*/ 100 h 100"/>
                <a:gd name="T58" fmla="*/ 90 w 120"/>
                <a:gd name="T59" fmla="*/ 93 h 100"/>
                <a:gd name="T60" fmla="*/ 82 w 120"/>
                <a:gd name="T61" fmla="*/ 91 h 100"/>
                <a:gd name="T62" fmla="*/ 82 w 120"/>
                <a:gd name="T63" fmla="*/ 81 h 100"/>
                <a:gd name="T64" fmla="*/ 78 w 120"/>
                <a:gd name="T65" fmla="*/ 76 h 100"/>
                <a:gd name="T66" fmla="*/ 85 w 120"/>
                <a:gd name="T67" fmla="*/ 69 h 100"/>
                <a:gd name="T68" fmla="*/ 87 w 120"/>
                <a:gd name="T69" fmla="*/ 61 h 100"/>
                <a:gd name="T70" fmla="*/ 97 w 120"/>
                <a:gd name="T71" fmla="*/ 61 h 100"/>
                <a:gd name="T72" fmla="*/ 102 w 120"/>
                <a:gd name="T73" fmla="*/ 57 h 100"/>
                <a:gd name="T74" fmla="*/ 109 w 120"/>
                <a:gd name="T75" fmla="*/ 64 h 100"/>
                <a:gd name="T76" fmla="*/ 116 w 120"/>
                <a:gd name="T77" fmla="*/ 66 h 100"/>
                <a:gd name="T78" fmla="*/ 116 w 120"/>
                <a:gd name="T79" fmla="*/ 7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0" h="100">
                  <a:moveTo>
                    <a:pt x="44" y="52"/>
                  </a:moveTo>
                  <a:cubicBezTo>
                    <a:pt x="40" y="52"/>
                    <a:pt x="36" y="48"/>
                    <a:pt x="36" y="44"/>
                  </a:cubicBezTo>
                  <a:cubicBezTo>
                    <a:pt x="36" y="40"/>
                    <a:pt x="40" y="36"/>
                    <a:pt x="44" y="36"/>
                  </a:cubicBezTo>
                  <a:cubicBezTo>
                    <a:pt x="48" y="36"/>
                    <a:pt x="52" y="40"/>
                    <a:pt x="52" y="44"/>
                  </a:cubicBezTo>
                  <a:cubicBezTo>
                    <a:pt x="52" y="48"/>
                    <a:pt x="48" y="52"/>
                    <a:pt x="44" y="52"/>
                  </a:cubicBezTo>
                  <a:moveTo>
                    <a:pt x="44" y="24"/>
                  </a:moveTo>
                  <a:cubicBezTo>
                    <a:pt x="33" y="24"/>
                    <a:pt x="24" y="33"/>
                    <a:pt x="24" y="44"/>
                  </a:cubicBezTo>
                  <a:cubicBezTo>
                    <a:pt x="24" y="55"/>
                    <a:pt x="33" y="64"/>
                    <a:pt x="44" y="64"/>
                  </a:cubicBezTo>
                  <a:cubicBezTo>
                    <a:pt x="55" y="64"/>
                    <a:pt x="64" y="55"/>
                    <a:pt x="64" y="44"/>
                  </a:cubicBezTo>
                  <a:cubicBezTo>
                    <a:pt x="64" y="33"/>
                    <a:pt x="55" y="24"/>
                    <a:pt x="44" y="24"/>
                  </a:cubicBezTo>
                  <a:moveTo>
                    <a:pt x="73" y="67"/>
                  </a:moveTo>
                  <a:cubicBezTo>
                    <a:pt x="79" y="73"/>
                    <a:pt x="79" y="73"/>
                    <a:pt x="79" y="73"/>
                  </a:cubicBezTo>
                  <a:cubicBezTo>
                    <a:pt x="70" y="82"/>
                    <a:pt x="70" y="82"/>
                    <a:pt x="70" y="82"/>
                  </a:cubicBezTo>
                  <a:cubicBezTo>
                    <a:pt x="64" y="76"/>
                    <a:pt x="64" y="76"/>
                    <a:pt x="64" y="76"/>
                  </a:cubicBezTo>
                  <a:cubicBezTo>
                    <a:pt x="60" y="79"/>
                    <a:pt x="55" y="81"/>
                    <a:pt x="51" y="82"/>
                  </a:cubicBezTo>
                  <a:cubicBezTo>
                    <a:pt x="51" y="90"/>
                    <a:pt x="51" y="90"/>
                    <a:pt x="51" y="90"/>
                  </a:cubicBezTo>
                  <a:cubicBezTo>
                    <a:pt x="37" y="90"/>
                    <a:pt x="37" y="90"/>
                    <a:pt x="37" y="90"/>
                  </a:cubicBezTo>
                  <a:cubicBezTo>
                    <a:pt x="37" y="82"/>
                    <a:pt x="37" y="82"/>
                    <a:pt x="37" y="82"/>
                  </a:cubicBezTo>
                  <a:cubicBezTo>
                    <a:pt x="32" y="81"/>
                    <a:pt x="27" y="78"/>
                    <a:pt x="23" y="75"/>
                  </a:cubicBezTo>
                  <a:cubicBezTo>
                    <a:pt x="17" y="81"/>
                    <a:pt x="17" y="81"/>
                    <a:pt x="17" y="81"/>
                  </a:cubicBezTo>
                  <a:cubicBezTo>
                    <a:pt x="8" y="72"/>
                    <a:pt x="8" y="72"/>
                    <a:pt x="8" y="72"/>
                  </a:cubicBezTo>
                  <a:cubicBezTo>
                    <a:pt x="14" y="67"/>
                    <a:pt x="14" y="67"/>
                    <a:pt x="14" y="67"/>
                  </a:cubicBezTo>
                  <a:cubicBezTo>
                    <a:pt x="11" y="62"/>
                    <a:pt x="9" y="57"/>
                    <a:pt x="8" y="52"/>
                  </a:cubicBezTo>
                  <a:cubicBezTo>
                    <a:pt x="0" y="52"/>
                    <a:pt x="0" y="52"/>
                    <a:pt x="0" y="52"/>
                  </a:cubicBezTo>
                  <a:cubicBezTo>
                    <a:pt x="0" y="38"/>
                    <a:pt x="0" y="38"/>
                    <a:pt x="0" y="38"/>
                  </a:cubicBezTo>
                  <a:cubicBezTo>
                    <a:pt x="8" y="38"/>
                    <a:pt x="8" y="38"/>
                    <a:pt x="8" y="38"/>
                  </a:cubicBezTo>
                  <a:cubicBezTo>
                    <a:pt x="9" y="33"/>
                    <a:pt x="11" y="27"/>
                    <a:pt x="14" y="23"/>
                  </a:cubicBezTo>
                  <a:cubicBezTo>
                    <a:pt x="9" y="17"/>
                    <a:pt x="9" y="17"/>
                    <a:pt x="9" y="17"/>
                  </a:cubicBezTo>
                  <a:cubicBezTo>
                    <a:pt x="18" y="8"/>
                    <a:pt x="18" y="8"/>
                    <a:pt x="18" y="8"/>
                  </a:cubicBezTo>
                  <a:cubicBezTo>
                    <a:pt x="23" y="14"/>
                    <a:pt x="23" y="14"/>
                    <a:pt x="23" y="14"/>
                  </a:cubicBezTo>
                  <a:cubicBezTo>
                    <a:pt x="27" y="11"/>
                    <a:pt x="32" y="9"/>
                    <a:pt x="37" y="8"/>
                  </a:cubicBezTo>
                  <a:cubicBezTo>
                    <a:pt x="37" y="0"/>
                    <a:pt x="37" y="0"/>
                    <a:pt x="37" y="0"/>
                  </a:cubicBezTo>
                  <a:cubicBezTo>
                    <a:pt x="51" y="0"/>
                    <a:pt x="51" y="0"/>
                    <a:pt x="51" y="0"/>
                  </a:cubicBezTo>
                  <a:cubicBezTo>
                    <a:pt x="51" y="8"/>
                    <a:pt x="51" y="8"/>
                    <a:pt x="51" y="8"/>
                  </a:cubicBezTo>
                  <a:cubicBezTo>
                    <a:pt x="55" y="9"/>
                    <a:pt x="61" y="11"/>
                    <a:pt x="65" y="15"/>
                  </a:cubicBezTo>
                  <a:cubicBezTo>
                    <a:pt x="71" y="9"/>
                    <a:pt x="71" y="9"/>
                    <a:pt x="71" y="9"/>
                  </a:cubicBezTo>
                  <a:cubicBezTo>
                    <a:pt x="80" y="18"/>
                    <a:pt x="80" y="18"/>
                    <a:pt x="80" y="18"/>
                  </a:cubicBezTo>
                  <a:cubicBezTo>
                    <a:pt x="74" y="24"/>
                    <a:pt x="74" y="24"/>
                    <a:pt x="74" y="24"/>
                  </a:cubicBezTo>
                  <a:cubicBezTo>
                    <a:pt x="77" y="28"/>
                    <a:pt x="79" y="33"/>
                    <a:pt x="80" y="38"/>
                  </a:cubicBezTo>
                  <a:cubicBezTo>
                    <a:pt x="88" y="38"/>
                    <a:pt x="88" y="38"/>
                    <a:pt x="88" y="38"/>
                  </a:cubicBezTo>
                  <a:cubicBezTo>
                    <a:pt x="88" y="52"/>
                    <a:pt x="88" y="52"/>
                    <a:pt x="88" y="52"/>
                  </a:cubicBezTo>
                  <a:cubicBezTo>
                    <a:pt x="79" y="52"/>
                    <a:pt x="79" y="52"/>
                    <a:pt x="79" y="52"/>
                  </a:cubicBezTo>
                  <a:cubicBezTo>
                    <a:pt x="78" y="57"/>
                    <a:pt x="76" y="63"/>
                    <a:pt x="73" y="67"/>
                  </a:cubicBezTo>
                  <a:moveTo>
                    <a:pt x="99" y="70"/>
                  </a:moveTo>
                  <a:cubicBezTo>
                    <a:pt x="95" y="70"/>
                    <a:pt x="91" y="73"/>
                    <a:pt x="91" y="78"/>
                  </a:cubicBezTo>
                  <a:cubicBezTo>
                    <a:pt x="91" y="83"/>
                    <a:pt x="95" y="87"/>
                    <a:pt x="99" y="87"/>
                  </a:cubicBezTo>
                  <a:cubicBezTo>
                    <a:pt x="104" y="87"/>
                    <a:pt x="108" y="83"/>
                    <a:pt x="108" y="78"/>
                  </a:cubicBezTo>
                  <a:cubicBezTo>
                    <a:pt x="108" y="73"/>
                    <a:pt x="104" y="70"/>
                    <a:pt x="99" y="70"/>
                  </a:cubicBezTo>
                  <a:moveTo>
                    <a:pt x="120" y="76"/>
                  </a:moveTo>
                  <a:cubicBezTo>
                    <a:pt x="120" y="81"/>
                    <a:pt x="120" y="81"/>
                    <a:pt x="120" y="81"/>
                  </a:cubicBezTo>
                  <a:cubicBezTo>
                    <a:pt x="116" y="81"/>
                    <a:pt x="116" y="81"/>
                    <a:pt x="116" y="81"/>
                  </a:cubicBezTo>
                  <a:cubicBezTo>
                    <a:pt x="116" y="86"/>
                    <a:pt x="114" y="86"/>
                    <a:pt x="113" y="88"/>
                  </a:cubicBezTo>
                  <a:cubicBezTo>
                    <a:pt x="116" y="92"/>
                    <a:pt x="116" y="92"/>
                    <a:pt x="116" y="92"/>
                  </a:cubicBezTo>
                  <a:cubicBezTo>
                    <a:pt x="111" y="96"/>
                    <a:pt x="111" y="96"/>
                    <a:pt x="111" y="96"/>
                  </a:cubicBezTo>
                  <a:cubicBezTo>
                    <a:pt x="108" y="93"/>
                    <a:pt x="108" y="93"/>
                    <a:pt x="108" y="93"/>
                  </a:cubicBezTo>
                  <a:cubicBezTo>
                    <a:pt x="106" y="95"/>
                    <a:pt x="106" y="96"/>
                    <a:pt x="102" y="96"/>
                  </a:cubicBezTo>
                  <a:cubicBezTo>
                    <a:pt x="102" y="100"/>
                    <a:pt x="102" y="100"/>
                    <a:pt x="102" y="100"/>
                  </a:cubicBezTo>
                  <a:cubicBezTo>
                    <a:pt x="97" y="100"/>
                    <a:pt x="97" y="100"/>
                    <a:pt x="97" y="100"/>
                  </a:cubicBezTo>
                  <a:cubicBezTo>
                    <a:pt x="97" y="96"/>
                    <a:pt x="97" y="96"/>
                    <a:pt x="97" y="96"/>
                  </a:cubicBezTo>
                  <a:cubicBezTo>
                    <a:pt x="92" y="95"/>
                    <a:pt x="92" y="94"/>
                    <a:pt x="90" y="93"/>
                  </a:cubicBezTo>
                  <a:cubicBezTo>
                    <a:pt x="86" y="96"/>
                    <a:pt x="86" y="96"/>
                    <a:pt x="86" y="96"/>
                  </a:cubicBezTo>
                  <a:cubicBezTo>
                    <a:pt x="82" y="91"/>
                    <a:pt x="82" y="91"/>
                    <a:pt x="82" y="91"/>
                  </a:cubicBezTo>
                  <a:cubicBezTo>
                    <a:pt x="85" y="88"/>
                    <a:pt x="85" y="88"/>
                    <a:pt x="85" y="88"/>
                  </a:cubicBezTo>
                  <a:cubicBezTo>
                    <a:pt x="84" y="86"/>
                    <a:pt x="83" y="86"/>
                    <a:pt x="82" y="81"/>
                  </a:cubicBezTo>
                  <a:cubicBezTo>
                    <a:pt x="78" y="81"/>
                    <a:pt x="78" y="81"/>
                    <a:pt x="78" y="81"/>
                  </a:cubicBezTo>
                  <a:cubicBezTo>
                    <a:pt x="78" y="76"/>
                    <a:pt x="78" y="76"/>
                    <a:pt x="78" y="76"/>
                  </a:cubicBezTo>
                  <a:cubicBezTo>
                    <a:pt x="82" y="76"/>
                    <a:pt x="82" y="76"/>
                    <a:pt x="82" y="76"/>
                  </a:cubicBezTo>
                  <a:cubicBezTo>
                    <a:pt x="83" y="71"/>
                    <a:pt x="84" y="71"/>
                    <a:pt x="85" y="69"/>
                  </a:cubicBezTo>
                  <a:cubicBezTo>
                    <a:pt x="83" y="65"/>
                    <a:pt x="83" y="65"/>
                    <a:pt x="83" y="65"/>
                  </a:cubicBezTo>
                  <a:cubicBezTo>
                    <a:pt x="87" y="61"/>
                    <a:pt x="87" y="61"/>
                    <a:pt x="87" y="61"/>
                  </a:cubicBezTo>
                  <a:cubicBezTo>
                    <a:pt x="90" y="64"/>
                    <a:pt x="90" y="64"/>
                    <a:pt x="90" y="64"/>
                  </a:cubicBezTo>
                  <a:cubicBezTo>
                    <a:pt x="92" y="62"/>
                    <a:pt x="92" y="61"/>
                    <a:pt x="97" y="61"/>
                  </a:cubicBezTo>
                  <a:cubicBezTo>
                    <a:pt x="97" y="57"/>
                    <a:pt x="97" y="57"/>
                    <a:pt x="97" y="57"/>
                  </a:cubicBezTo>
                  <a:cubicBezTo>
                    <a:pt x="102" y="57"/>
                    <a:pt x="102" y="57"/>
                    <a:pt x="102" y="57"/>
                  </a:cubicBezTo>
                  <a:cubicBezTo>
                    <a:pt x="102" y="61"/>
                    <a:pt x="102" y="61"/>
                    <a:pt x="102" y="61"/>
                  </a:cubicBezTo>
                  <a:cubicBezTo>
                    <a:pt x="106" y="61"/>
                    <a:pt x="107" y="63"/>
                    <a:pt x="109" y="64"/>
                  </a:cubicBezTo>
                  <a:cubicBezTo>
                    <a:pt x="112" y="62"/>
                    <a:pt x="112" y="62"/>
                    <a:pt x="112" y="62"/>
                  </a:cubicBezTo>
                  <a:cubicBezTo>
                    <a:pt x="116" y="66"/>
                    <a:pt x="116" y="66"/>
                    <a:pt x="116" y="66"/>
                  </a:cubicBezTo>
                  <a:cubicBezTo>
                    <a:pt x="114" y="69"/>
                    <a:pt x="114" y="69"/>
                    <a:pt x="114" y="69"/>
                  </a:cubicBezTo>
                  <a:cubicBezTo>
                    <a:pt x="115" y="71"/>
                    <a:pt x="116" y="71"/>
                    <a:pt x="116" y="76"/>
                  </a:cubicBezTo>
                  <a:lnTo>
                    <a:pt x="120" y="76"/>
                  </a:lnTo>
                  <a:close/>
                </a:path>
              </a:pathLst>
            </a:custGeom>
            <a:solidFill>
              <a:schemeClr val="bg1">
                <a:lumMod val="85000"/>
              </a:schemeClr>
            </a:solidFill>
            <a:ln w="19050">
              <a:solidFill>
                <a:schemeClr val="tx1">
                  <a:lumMod val="50000"/>
                  <a:lumOff val="50000"/>
                </a:schemeClr>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grpSp>
      <p:sp>
        <p:nvSpPr>
          <p:cNvPr id="6" name="Rectangle 2"/>
          <p:cNvSpPr/>
          <p:nvPr/>
        </p:nvSpPr>
        <p:spPr>
          <a:xfrm>
            <a:off x="-16777" y="1188121"/>
            <a:ext cx="6732918" cy="5145756"/>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881757 w 9125437"/>
              <a:gd name="connsiteY0" fmla="*/ 8495 h 5128864"/>
              <a:gd name="connsiteX1" fmla="*/ 4360472 w 9125437"/>
              <a:gd name="connsiteY1" fmla="*/ 0 h 5128864"/>
              <a:gd name="connsiteX2" fmla="*/ 9125437 w 9125437"/>
              <a:gd name="connsiteY2" fmla="*/ 5128864 h 5128864"/>
              <a:gd name="connsiteX3" fmla="*/ 0 w 9125437"/>
              <a:gd name="connsiteY3" fmla="*/ 5118817 h 5128864"/>
              <a:gd name="connsiteX4" fmla="*/ 881757 w 9125437"/>
              <a:gd name="connsiteY4" fmla="*/ 8495 h 5128864"/>
              <a:gd name="connsiteX0" fmla="*/ 43652 w 8287332"/>
              <a:gd name="connsiteY0" fmla="*/ 8495 h 5128864"/>
              <a:gd name="connsiteX1" fmla="*/ 3522367 w 8287332"/>
              <a:gd name="connsiteY1" fmla="*/ 0 h 5128864"/>
              <a:gd name="connsiteX2" fmla="*/ 8287332 w 8287332"/>
              <a:gd name="connsiteY2" fmla="*/ 5128864 h 5128864"/>
              <a:gd name="connsiteX3" fmla="*/ 0 w 8287332"/>
              <a:gd name="connsiteY3" fmla="*/ 5101830 h 5128864"/>
              <a:gd name="connsiteX4" fmla="*/ 43652 w 8287332"/>
              <a:gd name="connsiteY4" fmla="*/ 8495 h 5128864"/>
              <a:gd name="connsiteX0" fmla="*/ 26192 w 8269872"/>
              <a:gd name="connsiteY0" fmla="*/ 8495 h 5128864"/>
              <a:gd name="connsiteX1" fmla="*/ 3504907 w 8269872"/>
              <a:gd name="connsiteY1" fmla="*/ 0 h 5128864"/>
              <a:gd name="connsiteX2" fmla="*/ 8269872 w 8269872"/>
              <a:gd name="connsiteY2" fmla="*/ 5128864 h 5128864"/>
              <a:gd name="connsiteX3" fmla="*/ 0 w 8269872"/>
              <a:gd name="connsiteY3" fmla="*/ 5101830 h 5128864"/>
              <a:gd name="connsiteX4" fmla="*/ 26192 w 8269872"/>
              <a:gd name="connsiteY4" fmla="*/ 8495 h 5128864"/>
              <a:gd name="connsiteX0" fmla="*/ 52383 w 8296063"/>
              <a:gd name="connsiteY0" fmla="*/ 8495 h 5128864"/>
              <a:gd name="connsiteX1" fmla="*/ 3531098 w 8296063"/>
              <a:gd name="connsiteY1" fmla="*/ 0 h 5128864"/>
              <a:gd name="connsiteX2" fmla="*/ 8296063 w 8296063"/>
              <a:gd name="connsiteY2" fmla="*/ 5128864 h 5128864"/>
              <a:gd name="connsiteX3" fmla="*/ 0 w 8296063"/>
              <a:gd name="connsiteY3" fmla="*/ 5093336 h 5128864"/>
              <a:gd name="connsiteX4" fmla="*/ 52383 w 8296063"/>
              <a:gd name="connsiteY4" fmla="*/ 8495 h 5128864"/>
              <a:gd name="connsiteX0" fmla="*/ 1294573 w 8296063"/>
              <a:gd name="connsiteY0" fmla="*/ 0 h 5134930"/>
              <a:gd name="connsiteX1" fmla="*/ 3531098 w 8296063"/>
              <a:gd name="connsiteY1" fmla="*/ 6066 h 5134930"/>
              <a:gd name="connsiteX2" fmla="*/ 8296063 w 8296063"/>
              <a:gd name="connsiteY2" fmla="*/ 5134930 h 5134930"/>
              <a:gd name="connsiteX3" fmla="*/ 0 w 8296063"/>
              <a:gd name="connsiteY3" fmla="*/ 5099402 h 5134930"/>
              <a:gd name="connsiteX4" fmla="*/ 1294573 w 8296063"/>
              <a:gd name="connsiteY4" fmla="*/ 0 h 5134930"/>
              <a:gd name="connsiteX0" fmla="*/ 37416 w 7038906"/>
              <a:gd name="connsiteY0" fmla="*/ 0 h 5134930"/>
              <a:gd name="connsiteX1" fmla="*/ 2273941 w 7038906"/>
              <a:gd name="connsiteY1" fmla="*/ 6066 h 5134930"/>
              <a:gd name="connsiteX2" fmla="*/ 7038906 w 7038906"/>
              <a:gd name="connsiteY2" fmla="*/ 5134930 h 5134930"/>
              <a:gd name="connsiteX3" fmla="*/ 0 w 7038906"/>
              <a:gd name="connsiteY3" fmla="*/ 5113962 h 5134930"/>
              <a:gd name="connsiteX4" fmla="*/ 37416 w 7038906"/>
              <a:gd name="connsiteY4" fmla="*/ 0 h 5134930"/>
              <a:gd name="connsiteX0" fmla="*/ 37416 w 7085408"/>
              <a:gd name="connsiteY0" fmla="*/ 0 h 5134930"/>
              <a:gd name="connsiteX1" fmla="*/ 2273941 w 7085408"/>
              <a:gd name="connsiteY1" fmla="*/ 6066 h 5134930"/>
              <a:gd name="connsiteX2" fmla="*/ 7085408 w 7085408"/>
              <a:gd name="connsiteY2" fmla="*/ 5134930 h 5134930"/>
              <a:gd name="connsiteX3" fmla="*/ 0 w 7085408"/>
              <a:gd name="connsiteY3" fmla="*/ 5113962 h 5134930"/>
              <a:gd name="connsiteX4" fmla="*/ 37416 w 7085408"/>
              <a:gd name="connsiteY4" fmla="*/ 0 h 5134930"/>
              <a:gd name="connsiteX0" fmla="*/ 56017 w 7104009"/>
              <a:gd name="connsiteY0" fmla="*/ 0 h 5158928"/>
              <a:gd name="connsiteX1" fmla="*/ 2292542 w 7104009"/>
              <a:gd name="connsiteY1" fmla="*/ 6066 h 5158928"/>
              <a:gd name="connsiteX2" fmla="*/ 7104009 w 7104009"/>
              <a:gd name="connsiteY2" fmla="*/ 5134930 h 5158928"/>
              <a:gd name="connsiteX3" fmla="*/ 0 w 7104009"/>
              <a:gd name="connsiteY3" fmla="*/ 5158928 h 5158928"/>
              <a:gd name="connsiteX4" fmla="*/ 56017 w 7104009"/>
              <a:gd name="connsiteY4" fmla="*/ 0 h 5158928"/>
              <a:gd name="connsiteX0" fmla="*/ 56017 w 7130360"/>
              <a:gd name="connsiteY0" fmla="*/ 0 h 5158928"/>
              <a:gd name="connsiteX1" fmla="*/ 2292542 w 7130360"/>
              <a:gd name="connsiteY1" fmla="*/ 6066 h 5158928"/>
              <a:gd name="connsiteX2" fmla="*/ 7130360 w 7130360"/>
              <a:gd name="connsiteY2" fmla="*/ 5143424 h 5158928"/>
              <a:gd name="connsiteX3" fmla="*/ 0 w 7130360"/>
              <a:gd name="connsiteY3" fmla="*/ 5158928 h 5158928"/>
              <a:gd name="connsiteX4" fmla="*/ 56017 w 7130360"/>
              <a:gd name="connsiteY4" fmla="*/ 0 h 515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0360" h="5158928">
                <a:moveTo>
                  <a:pt x="56017" y="0"/>
                </a:moveTo>
                <a:lnTo>
                  <a:pt x="2292542" y="6066"/>
                </a:lnTo>
                <a:lnTo>
                  <a:pt x="7130360" y="5143424"/>
                </a:lnTo>
                <a:lnTo>
                  <a:pt x="0" y="5158928"/>
                </a:lnTo>
                <a:lnTo>
                  <a:pt x="56017" y="0"/>
                </a:lnTo>
                <a:close/>
              </a:path>
            </a:pathLst>
          </a:custGeom>
          <a:solidFill>
            <a:schemeClr val="bg1">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 name="Title 2"/>
          <p:cNvSpPr>
            <a:spLocks noGrp="1"/>
          </p:cNvSpPr>
          <p:nvPr>
            <p:ph type="title"/>
          </p:nvPr>
        </p:nvSpPr>
        <p:spPr/>
        <p:txBody>
          <a:bodyPr>
            <a:normAutofit/>
          </a:bodyPr>
          <a:lstStyle/>
          <a:p>
            <a:r>
              <a:rPr lang="pl-PL" sz="2000" dirty="0"/>
              <a:t>Przy wdrożeniu </a:t>
            </a:r>
            <a:r>
              <a:rPr lang="en-US" sz="2000" dirty="0"/>
              <a:t>CR7 </a:t>
            </a:r>
            <a:r>
              <a:rPr lang="pl-PL" sz="2000" dirty="0" smtClean="0"/>
              <a:t/>
            </a:r>
            <a:br>
              <a:rPr lang="pl-PL" sz="2000" dirty="0" smtClean="0"/>
            </a:br>
            <a:r>
              <a:rPr lang="pl-PL" dirty="0"/>
              <a:t>kilka rzeczy musi być branych pod uwagę</a:t>
            </a:r>
            <a:endParaRPr lang="en-US" sz="2400" dirty="0"/>
          </a:p>
        </p:txBody>
      </p:sp>
      <p:sp>
        <p:nvSpPr>
          <p:cNvPr id="2" name="Content Placeholder 1"/>
          <p:cNvSpPr>
            <a:spLocks noGrp="1"/>
          </p:cNvSpPr>
          <p:nvPr>
            <p:ph idx="1"/>
          </p:nvPr>
        </p:nvSpPr>
        <p:spPr>
          <a:xfrm>
            <a:off x="107504" y="1600200"/>
            <a:ext cx="8579296" cy="4525963"/>
          </a:xfrm>
        </p:spPr>
        <p:txBody>
          <a:bodyPr anchor="b">
            <a:noAutofit/>
          </a:bodyPr>
          <a:lstStyle/>
          <a:p>
            <a:pPr marL="457200" indent="-457200">
              <a:lnSpc>
                <a:spcPct val="150000"/>
              </a:lnSpc>
              <a:buFont typeface="+mj-lt"/>
              <a:buAutoNum type="arabicPeriod"/>
            </a:pPr>
            <a:endParaRPr lang="en-US" sz="1600" dirty="0">
              <a:latin typeface="Ebrima" panose="02000000000000000000" pitchFamily="2" charset="0"/>
              <a:ea typeface="Ebrima" panose="02000000000000000000" pitchFamily="2" charset="0"/>
              <a:cs typeface="Ebrima" panose="02000000000000000000" pitchFamily="2" charset="0"/>
            </a:endParaRPr>
          </a:p>
          <a:p>
            <a:pPr marL="0" indent="0">
              <a:lnSpc>
                <a:spcPct val="150000"/>
              </a:lnSpc>
              <a:buNone/>
            </a:pPr>
            <a:r>
              <a:rPr lang="pl-PL" sz="2800" dirty="0" smtClean="0">
                <a:solidFill>
                  <a:srgbClr val="F6882E"/>
                </a:solidFill>
                <a:latin typeface="Ebrima" panose="02000000000000000000" pitchFamily="2" charset="0"/>
                <a:ea typeface="Ebrima" panose="02000000000000000000" pitchFamily="2" charset="0"/>
                <a:cs typeface="Ebrima" panose="02000000000000000000" pitchFamily="2" charset="0"/>
              </a:rPr>
              <a:t>Strona techniczna</a:t>
            </a:r>
            <a:endParaRPr lang="en-US" sz="2800" dirty="0">
              <a:solidFill>
                <a:srgbClr val="F6882E"/>
              </a:solidFill>
              <a:latin typeface="Ebrima" panose="02000000000000000000" pitchFamily="2" charset="0"/>
              <a:ea typeface="Ebrima" panose="02000000000000000000" pitchFamily="2" charset="0"/>
              <a:cs typeface="Ebrima" panose="02000000000000000000" pitchFamily="2" charset="0"/>
            </a:endParaRPr>
          </a:p>
          <a:p>
            <a:pPr marL="0" indent="0">
              <a:lnSpc>
                <a:spcPct val="150000"/>
              </a:lnSpc>
              <a:buNone/>
            </a:pPr>
            <a:endParaRPr lang="en-US" sz="1600" dirty="0">
              <a:latin typeface="Ebrima" panose="02000000000000000000" pitchFamily="2" charset="0"/>
              <a:ea typeface="Ebrima" panose="02000000000000000000" pitchFamily="2" charset="0"/>
              <a:cs typeface="Ebrima" panose="02000000000000000000" pitchFamily="2" charset="0"/>
            </a:endParaRPr>
          </a:p>
          <a:p>
            <a:pPr>
              <a:spcBef>
                <a:spcPts val="0"/>
              </a:spcBef>
              <a:spcAft>
                <a:spcPts val="1200"/>
              </a:spcAft>
              <a:buClr>
                <a:schemeClr val="tx1">
                  <a:lumMod val="75000"/>
                  <a:lumOff val="25000"/>
                </a:schemeClr>
              </a:buClr>
              <a:buFont typeface="Wingdings" panose="05000000000000000000" pitchFamily="2" charset="2"/>
              <a:buChar char="ü"/>
            </a:pP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System CR7 jest bardziej pozytywny w swej ocenie                                                                               i akceptuje więcej wniosków niż inne systemy                                                                </a:t>
            </a:r>
            <a:r>
              <a:rPr lang="pl-PL" sz="1600" dirty="0" err="1"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scoringowe</a:t>
            </a: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stosowane obecnie</a:t>
            </a:r>
            <a:endPar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endParaRPr>
          </a:p>
          <a:p>
            <a:pPr>
              <a:spcBef>
                <a:spcPts val="0"/>
              </a:spcBef>
              <a:spcAft>
                <a:spcPts val="1200"/>
              </a:spcAft>
              <a:buClr>
                <a:schemeClr val="tx1">
                  <a:lumMod val="75000"/>
                  <a:lumOff val="25000"/>
                </a:schemeClr>
              </a:buClr>
              <a:buFont typeface="Wingdings" panose="05000000000000000000" pitchFamily="2" charset="2"/>
              <a:buChar char="ü"/>
            </a:pP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Implementacja systemu CR7 musi obejmować integrację                                                              z obecnym systemem </a:t>
            </a:r>
            <a:r>
              <a:rPr lang="pl-PL" sz="1600" dirty="0" err="1"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scoringowym</a:t>
            </a: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jak i samym procesem                                          decyzyjnym</a:t>
            </a:r>
            <a:endPar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7" name="Straight Connector 6"/>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8" name="Group 9"/>
          <p:cNvGrpSpPr>
            <a:grpSpLocks noChangeAspect="1"/>
          </p:cNvGrpSpPr>
          <p:nvPr/>
        </p:nvGrpSpPr>
        <p:grpSpPr bwMode="auto">
          <a:xfrm>
            <a:off x="8821327" y="908720"/>
            <a:ext cx="196604" cy="194040"/>
            <a:chOff x="2650" y="1933"/>
            <a:chExt cx="460" cy="454"/>
          </a:xfrm>
        </p:grpSpPr>
        <p:sp>
          <p:nvSpPr>
            <p:cNvPr id="19"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0">
              <a:hlinkClick r:id="rId3"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990613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pl-PL" sz="2000" dirty="0"/>
              <a:t>Przy wdrożeniu </a:t>
            </a:r>
            <a:r>
              <a:rPr lang="en-US" sz="2000" dirty="0"/>
              <a:t>CR7</a:t>
            </a:r>
            <a:r>
              <a:rPr lang="en-US" sz="2400" dirty="0"/>
              <a:t/>
            </a:r>
            <a:br>
              <a:rPr lang="en-US" sz="2400" dirty="0"/>
            </a:br>
            <a:r>
              <a:rPr lang="pl-PL" dirty="0"/>
              <a:t>kilka rzeczy musi być branych pod uwagę</a:t>
            </a:r>
            <a:endParaRPr lang="en-US" sz="2400" dirty="0"/>
          </a:p>
        </p:txBody>
      </p:sp>
      <p:sp>
        <p:nvSpPr>
          <p:cNvPr id="2" name="Content Placeholder 1"/>
          <p:cNvSpPr>
            <a:spLocks noGrp="1"/>
          </p:cNvSpPr>
          <p:nvPr>
            <p:ph idx="1"/>
          </p:nvPr>
        </p:nvSpPr>
        <p:spPr>
          <a:xfrm>
            <a:off x="683568" y="1600200"/>
            <a:ext cx="8003232" cy="4525963"/>
          </a:xfrm>
        </p:spPr>
        <p:txBody>
          <a:bodyPr anchor="b">
            <a:noAutofit/>
          </a:bodyPr>
          <a:lstStyle/>
          <a:p>
            <a:pPr marL="457200" indent="-457200">
              <a:lnSpc>
                <a:spcPct val="150000"/>
              </a:lnSpc>
              <a:buFont typeface="+mj-lt"/>
              <a:buAutoNum type="arabicPeriod"/>
            </a:pPr>
            <a:endParaRPr lang="en-US" sz="1600" dirty="0">
              <a:latin typeface="Ebrima" panose="02000000000000000000" pitchFamily="2" charset="0"/>
              <a:ea typeface="Ebrima" panose="02000000000000000000" pitchFamily="2" charset="0"/>
              <a:cs typeface="Ebrima" panose="02000000000000000000" pitchFamily="2" charset="0"/>
            </a:endParaRPr>
          </a:p>
          <a:p>
            <a:pPr marL="0" indent="0">
              <a:lnSpc>
                <a:spcPct val="150000"/>
              </a:lnSpc>
              <a:buNone/>
            </a:pPr>
            <a:r>
              <a:rPr lang="pl-PL" sz="2800" dirty="0" smtClean="0">
                <a:solidFill>
                  <a:srgbClr val="C00000"/>
                </a:solidFill>
                <a:latin typeface="Ebrima" panose="02000000000000000000" pitchFamily="2" charset="0"/>
                <a:ea typeface="Ebrima" panose="02000000000000000000" pitchFamily="2" charset="0"/>
                <a:cs typeface="Ebrima" panose="02000000000000000000" pitchFamily="2" charset="0"/>
              </a:rPr>
              <a:t>Strona praktyczna</a:t>
            </a:r>
            <a:endParaRPr lang="en-US" sz="2800" dirty="0">
              <a:solidFill>
                <a:srgbClr val="C00000"/>
              </a:solidFill>
              <a:latin typeface="Ebrima" panose="02000000000000000000" pitchFamily="2" charset="0"/>
              <a:ea typeface="Ebrima" panose="02000000000000000000" pitchFamily="2" charset="0"/>
              <a:cs typeface="Ebrima" panose="02000000000000000000" pitchFamily="2" charset="0"/>
            </a:endParaRPr>
          </a:p>
          <a:p>
            <a:pPr>
              <a:spcBef>
                <a:spcPts val="3000"/>
              </a:spcBef>
              <a:spcAft>
                <a:spcPts val="1200"/>
              </a:spcAft>
              <a:buClr>
                <a:schemeClr val="tx1">
                  <a:lumMod val="75000"/>
                  <a:lumOff val="25000"/>
                </a:schemeClr>
              </a:buClr>
              <a:buFont typeface="Wingdings" panose="05000000000000000000" pitchFamily="2" charset="2"/>
              <a:buChar char="ü"/>
            </a:pPr>
            <a:r>
              <a:rPr lang="pl-PL" sz="1600" b="1"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Jaka ma być rola systemu CR7</a:t>
            </a:r>
            <a:r>
              <a:rPr lang="en-US" sz="1600" b="1"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a:t>
            </a:r>
            <a:r>
              <a:rPr lang="en-US" sz="1600" b="1"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a:r>
            <a:br>
              <a:rPr lang="en-US" sz="1600" b="1"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b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Czy powinien  być wykorzystywany wyłącznie                                                                 do identyfikacji potencjalnych wyłudzeń</a:t>
            </a:r>
            <a:r>
              <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a:r>
            <a:br>
              <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br>
            <a:r>
              <a:rPr lang="en-US"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a:t>
            </a: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zwiększenie ilości odrzuconych wniosków</a:t>
            </a:r>
            <a:r>
              <a:rPr lang="en-US"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a:t>
            </a: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a:t>
            </a:r>
            <a:r>
              <a:rPr lang="en-US"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 </a:t>
            </a:r>
            <a:r>
              <a:rPr lang="pl-PL" sz="1600" dirty="0" smtClean="0">
                <a:solidFill>
                  <a:schemeClr val="bg1">
                    <a:lumMod val="50000"/>
                  </a:schemeClr>
                </a:solidFill>
                <a:latin typeface="Ebrima" panose="02000000000000000000" pitchFamily="2" charset="0"/>
                <a:ea typeface="Ebrima" panose="02000000000000000000" pitchFamily="2" charset="0"/>
                <a:cs typeface="Ebrima" panose="02000000000000000000" pitchFamily="2" charset="0"/>
              </a:rPr>
              <a:t>czy też wskazania systemu powinny być                                                           wykorzystywane w określonych przypadkach do                                                       akceptacji większej ilości wniosków</a:t>
            </a:r>
            <a:endParaRPr lang="en-US" sz="1600" dirty="0">
              <a:solidFill>
                <a:schemeClr val="bg1">
                  <a:lumMod val="50000"/>
                </a:schemeClr>
              </a:solidFill>
              <a:latin typeface="Ebrima" panose="02000000000000000000" pitchFamily="2" charset="0"/>
              <a:ea typeface="Ebrima" panose="02000000000000000000" pitchFamily="2" charset="0"/>
              <a:cs typeface="Ebrima" panose="02000000000000000000" pitchFamily="2" charset="0"/>
            </a:endParaRPr>
          </a:p>
        </p:txBody>
      </p:sp>
      <p:grpSp>
        <p:nvGrpSpPr>
          <p:cNvPr id="10" name="Group 9"/>
          <p:cNvGrpSpPr>
            <a:grpSpLocks noChangeAspect="1"/>
          </p:cNvGrpSpPr>
          <p:nvPr/>
        </p:nvGrpSpPr>
        <p:grpSpPr bwMode="auto">
          <a:xfrm>
            <a:off x="5148064" y="1916832"/>
            <a:ext cx="3529056" cy="3456041"/>
            <a:chOff x="2735" y="2018"/>
            <a:chExt cx="290" cy="284"/>
          </a:xfrm>
        </p:grpSpPr>
        <p:sp>
          <p:nvSpPr>
            <p:cNvPr id="11" name="AutoShape 8"/>
            <p:cNvSpPr>
              <a:spLocks noChangeAspect="1" noChangeArrowheads="1" noTextEdit="1"/>
            </p:cNvSpPr>
            <p:nvPr/>
          </p:nvSpPr>
          <p:spPr bwMode="auto">
            <a:xfrm>
              <a:off x="2735" y="2018"/>
              <a:ext cx="290" cy="28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noEditPoints="1"/>
            </p:cNvSpPr>
            <p:nvPr/>
          </p:nvSpPr>
          <p:spPr bwMode="auto">
            <a:xfrm>
              <a:off x="2735" y="2018"/>
              <a:ext cx="288" cy="284"/>
            </a:xfrm>
            <a:custGeom>
              <a:avLst/>
              <a:gdLst>
                <a:gd name="T0" fmla="*/ 119 w 119"/>
                <a:gd name="T1" fmla="*/ 74 h 117"/>
                <a:gd name="T2" fmla="*/ 105 w 119"/>
                <a:gd name="T3" fmla="*/ 34 h 117"/>
                <a:gd name="T4" fmla="*/ 70 w 119"/>
                <a:gd name="T5" fmla="*/ 17 h 117"/>
                <a:gd name="T6" fmla="*/ 63 w 119"/>
                <a:gd name="T7" fmla="*/ 14 h 117"/>
                <a:gd name="T8" fmla="*/ 60 w 119"/>
                <a:gd name="T9" fmla="*/ 9 h 117"/>
                <a:gd name="T10" fmla="*/ 52 w 119"/>
                <a:gd name="T11" fmla="*/ 10 h 117"/>
                <a:gd name="T12" fmla="*/ 14 w 119"/>
                <a:gd name="T13" fmla="*/ 0 h 117"/>
                <a:gd name="T14" fmla="*/ 14 w 119"/>
                <a:gd name="T15" fmla="*/ 4 h 117"/>
                <a:gd name="T16" fmla="*/ 0 w 119"/>
                <a:gd name="T17" fmla="*/ 44 h 117"/>
                <a:gd name="T18" fmla="*/ 0 w 119"/>
                <a:gd name="T19" fmla="*/ 44 h 117"/>
                <a:gd name="T20" fmla="*/ 16 w 119"/>
                <a:gd name="T21" fmla="*/ 59 h 117"/>
                <a:gd name="T22" fmla="*/ 31 w 119"/>
                <a:gd name="T23" fmla="*/ 44 h 117"/>
                <a:gd name="T24" fmla="*/ 31 w 119"/>
                <a:gd name="T25" fmla="*/ 44 h 117"/>
                <a:gd name="T26" fmla="*/ 18 w 119"/>
                <a:gd name="T27" fmla="*/ 5 h 117"/>
                <a:gd name="T28" fmla="*/ 18 w 119"/>
                <a:gd name="T29" fmla="*/ 5 h 117"/>
                <a:gd name="T30" fmla="*/ 50 w 119"/>
                <a:gd name="T31" fmla="*/ 16 h 117"/>
                <a:gd name="T32" fmla="*/ 56 w 119"/>
                <a:gd name="T33" fmla="*/ 106 h 117"/>
                <a:gd name="T34" fmla="*/ 43 w 119"/>
                <a:gd name="T35" fmla="*/ 111 h 117"/>
                <a:gd name="T36" fmla="*/ 56 w 119"/>
                <a:gd name="T37" fmla="*/ 112 h 117"/>
                <a:gd name="T38" fmla="*/ 37 w 119"/>
                <a:gd name="T39" fmla="*/ 117 h 117"/>
                <a:gd name="T40" fmla="*/ 86 w 119"/>
                <a:gd name="T41" fmla="*/ 112 h 117"/>
                <a:gd name="T42" fmla="*/ 64 w 119"/>
                <a:gd name="T43" fmla="*/ 111 h 117"/>
                <a:gd name="T44" fmla="*/ 80 w 119"/>
                <a:gd name="T45" fmla="*/ 106 h 117"/>
                <a:gd name="T46" fmla="*/ 64 w 119"/>
                <a:gd name="T47" fmla="*/ 21 h 117"/>
                <a:gd name="T48" fmla="*/ 68 w 119"/>
                <a:gd name="T49" fmla="*/ 22 h 117"/>
                <a:gd name="T50" fmla="*/ 101 w 119"/>
                <a:gd name="T51" fmla="*/ 33 h 117"/>
                <a:gd name="T52" fmla="*/ 88 w 119"/>
                <a:gd name="T53" fmla="*/ 74 h 117"/>
                <a:gd name="T54" fmla="*/ 88 w 119"/>
                <a:gd name="T55" fmla="*/ 75 h 117"/>
                <a:gd name="T56" fmla="*/ 88 w 119"/>
                <a:gd name="T57" fmla="*/ 75 h 117"/>
                <a:gd name="T58" fmla="*/ 119 w 119"/>
                <a:gd name="T59" fmla="*/ 75 h 117"/>
                <a:gd name="T60" fmla="*/ 119 w 119"/>
                <a:gd name="T61" fmla="*/ 75 h 117"/>
                <a:gd name="T62" fmla="*/ 15 w 119"/>
                <a:gd name="T63" fmla="*/ 44 h 117"/>
                <a:gd name="T64" fmla="*/ 15 w 119"/>
                <a:gd name="T65" fmla="*/ 4 h 117"/>
                <a:gd name="T66" fmla="*/ 15 w 119"/>
                <a:gd name="T67" fmla="*/ 44 h 117"/>
                <a:gd name="T68" fmla="*/ 16 w 119"/>
                <a:gd name="T69" fmla="*/ 44 h 117"/>
                <a:gd name="T70" fmla="*/ 16 w 119"/>
                <a:gd name="T71" fmla="*/ 4 h 117"/>
                <a:gd name="T72" fmla="*/ 103 w 119"/>
                <a:gd name="T73" fmla="*/ 74 h 117"/>
                <a:gd name="T74" fmla="*/ 103 w 119"/>
                <a:gd name="T75" fmla="*/ 35 h 117"/>
                <a:gd name="T76" fmla="*/ 104 w 119"/>
                <a:gd name="T77" fmla="*/ 74 h 117"/>
                <a:gd name="T78" fmla="*/ 118 w 119"/>
                <a:gd name="T79" fmla="*/ 7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9" h="117">
                  <a:moveTo>
                    <a:pt x="119" y="74"/>
                  </a:moveTo>
                  <a:cubicBezTo>
                    <a:pt x="119" y="74"/>
                    <a:pt x="119" y="74"/>
                    <a:pt x="119" y="74"/>
                  </a:cubicBezTo>
                  <a:cubicBezTo>
                    <a:pt x="105" y="34"/>
                    <a:pt x="105" y="34"/>
                    <a:pt x="105" y="34"/>
                  </a:cubicBezTo>
                  <a:cubicBezTo>
                    <a:pt x="105" y="34"/>
                    <a:pt x="105" y="34"/>
                    <a:pt x="105" y="34"/>
                  </a:cubicBezTo>
                  <a:cubicBezTo>
                    <a:pt x="106" y="31"/>
                    <a:pt x="106" y="31"/>
                    <a:pt x="106" y="31"/>
                  </a:cubicBezTo>
                  <a:cubicBezTo>
                    <a:pt x="70" y="17"/>
                    <a:pt x="70" y="17"/>
                    <a:pt x="70" y="17"/>
                  </a:cubicBezTo>
                  <a:cubicBezTo>
                    <a:pt x="70" y="17"/>
                    <a:pt x="70" y="17"/>
                    <a:pt x="70" y="17"/>
                  </a:cubicBezTo>
                  <a:cubicBezTo>
                    <a:pt x="63" y="14"/>
                    <a:pt x="63" y="14"/>
                    <a:pt x="63" y="14"/>
                  </a:cubicBezTo>
                  <a:cubicBezTo>
                    <a:pt x="62" y="14"/>
                    <a:pt x="62" y="14"/>
                    <a:pt x="62" y="14"/>
                  </a:cubicBezTo>
                  <a:cubicBezTo>
                    <a:pt x="62" y="11"/>
                    <a:pt x="61" y="9"/>
                    <a:pt x="60" y="9"/>
                  </a:cubicBezTo>
                  <a:cubicBezTo>
                    <a:pt x="59" y="9"/>
                    <a:pt x="59" y="10"/>
                    <a:pt x="59" y="13"/>
                  </a:cubicBezTo>
                  <a:cubicBezTo>
                    <a:pt x="52" y="10"/>
                    <a:pt x="52" y="10"/>
                    <a:pt x="52" y="10"/>
                  </a:cubicBezTo>
                  <a:cubicBezTo>
                    <a:pt x="52" y="11"/>
                    <a:pt x="52" y="11"/>
                    <a:pt x="52" y="11"/>
                  </a:cubicBezTo>
                  <a:cubicBezTo>
                    <a:pt x="14" y="0"/>
                    <a:pt x="14" y="0"/>
                    <a:pt x="14" y="0"/>
                  </a:cubicBezTo>
                  <a:cubicBezTo>
                    <a:pt x="13" y="3"/>
                    <a:pt x="13" y="3"/>
                    <a:pt x="13" y="3"/>
                  </a:cubicBezTo>
                  <a:cubicBezTo>
                    <a:pt x="14" y="4"/>
                    <a:pt x="14" y="4"/>
                    <a:pt x="14" y="4"/>
                  </a:cubicBezTo>
                  <a:cubicBezTo>
                    <a:pt x="0" y="44"/>
                    <a:pt x="0" y="44"/>
                    <a:pt x="0" y="44"/>
                  </a:cubicBezTo>
                  <a:cubicBezTo>
                    <a:pt x="0" y="44"/>
                    <a:pt x="0" y="44"/>
                    <a:pt x="0" y="44"/>
                  </a:cubicBezTo>
                  <a:cubicBezTo>
                    <a:pt x="0" y="44"/>
                    <a:pt x="0" y="44"/>
                    <a:pt x="0" y="44"/>
                  </a:cubicBezTo>
                  <a:cubicBezTo>
                    <a:pt x="0" y="44"/>
                    <a:pt x="0" y="44"/>
                    <a:pt x="0" y="44"/>
                  </a:cubicBezTo>
                  <a:cubicBezTo>
                    <a:pt x="0" y="44"/>
                    <a:pt x="0" y="44"/>
                    <a:pt x="0" y="44"/>
                  </a:cubicBezTo>
                  <a:cubicBezTo>
                    <a:pt x="0" y="53"/>
                    <a:pt x="7" y="59"/>
                    <a:pt x="16" y="59"/>
                  </a:cubicBezTo>
                  <a:cubicBezTo>
                    <a:pt x="24" y="59"/>
                    <a:pt x="31" y="53"/>
                    <a:pt x="31" y="44"/>
                  </a:cubicBezTo>
                  <a:cubicBezTo>
                    <a:pt x="31" y="44"/>
                    <a:pt x="31" y="44"/>
                    <a:pt x="31" y="44"/>
                  </a:cubicBezTo>
                  <a:cubicBezTo>
                    <a:pt x="31" y="44"/>
                    <a:pt x="31" y="44"/>
                    <a:pt x="31" y="44"/>
                  </a:cubicBezTo>
                  <a:cubicBezTo>
                    <a:pt x="31" y="44"/>
                    <a:pt x="31" y="44"/>
                    <a:pt x="31" y="44"/>
                  </a:cubicBezTo>
                  <a:cubicBezTo>
                    <a:pt x="31" y="44"/>
                    <a:pt x="31" y="44"/>
                    <a:pt x="31" y="44"/>
                  </a:cubicBezTo>
                  <a:cubicBezTo>
                    <a:pt x="18" y="5"/>
                    <a:pt x="18" y="5"/>
                    <a:pt x="18" y="5"/>
                  </a:cubicBezTo>
                  <a:cubicBezTo>
                    <a:pt x="18" y="5"/>
                    <a:pt x="18" y="5"/>
                    <a:pt x="18" y="5"/>
                  </a:cubicBezTo>
                  <a:cubicBezTo>
                    <a:pt x="18" y="5"/>
                    <a:pt x="18" y="5"/>
                    <a:pt x="18" y="5"/>
                  </a:cubicBezTo>
                  <a:cubicBezTo>
                    <a:pt x="50" y="16"/>
                    <a:pt x="50" y="16"/>
                    <a:pt x="50" y="16"/>
                  </a:cubicBezTo>
                  <a:cubicBezTo>
                    <a:pt x="50" y="16"/>
                    <a:pt x="50" y="16"/>
                    <a:pt x="50" y="16"/>
                  </a:cubicBezTo>
                  <a:cubicBezTo>
                    <a:pt x="56" y="18"/>
                    <a:pt x="56" y="18"/>
                    <a:pt x="56" y="18"/>
                  </a:cubicBezTo>
                  <a:cubicBezTo>
                    <a:pt x="56" y="106"/>
                    <a:pt x="56" y="106"/>
                    <a:pt x="56" y="106"/>
                  </a:cubicBezTo>
                  <a:cubicBezTo>
                    <a:pt x="43" y="106"/>
                    <a:pt x="43" y="106"/>
                    <a:pt x="43" y="106"/>
                  </a:cubicBezTo>
                  <a:cubicBezTo>
                    <a:pt x="43" y="111"/>
                    <a:pt x="43" y="111"/>
                    <a:pt x="43" y="111"/>
                  </a:cubicBezTo>
                  <a:cubicBezTo>
                    <a:pt x="56" y="111"/>
                    <a:pt x="56" y="111"/>
                    <a:pt x="56" y="111"/>
                  </a:cubicBezTo>
                  <a:cubicBezTo>
                    <a:pt x="56" y="112"/>
                    <a:pt x="56" y="112"/>
                    <a:pt x="56" y="112"/>
                  </a:cubicBezTo>
                  <a:cubicBezTo>
                    <a:pt x="37" y="112"/>
                    <a:pt x="37" y="112"/>
                    <a:pt x="37" y="112"/>
                  </a:cubicBezTo>
                  <a:cubicBezTo>
                    <a:pt x="37" y="117"/>
                    <a:pt x="37" y="117"/>
                    <a:pt x="37" y="117"/>
                  </a:cubicBezTo>
                  <a:cubicBezTo>
                    <a:pt x="86" y="117"/>
                    <a:pt x="86" y="117"/>
                    <a:pt x="86" y="117"/>
                  </a:cubicBezTo>
                  <a:cubicBezTo>
                    <a:pt x="86" y="112"/>
                    <a:pt x="86" y="112"/>
                    <a:pt x="86" y="112"/>
                  </a:cubicBezTo>
                  <a:cubicBezTo>
                    <a:pt x="64" y="112"/>
                    <a:pt x="64" y="112"/>
                    <a:pt x="64" y="112"/>
                  </a:cubicBezTo>
                  <a:cubicBezTo>
                    <a:pt x="64" y="111"/>
                    <a:pt x="64" y="111"/>
                    <a:pt x="64" y="111"/>
                  </a:cubicBezTo>
                  <a:cubicBezTo>
                    <a:pt x="80" y="111"/>
                    <a:pt x="80" y="111"/>
                    <a:pt x="80" y="111"/>
                  </a:cubicBezTo>
                  <a:cubicBezTo>
                    <a:pt x="80" y="106"/>
                    <a:pt x="80" y="106"/>
                    <a:pt x="80" y="106"/>
                  </a:cubicBezTo>
                  <a:cubicBezTo>
                    <a:pt x="64" y="106"/>
                    <a:pt x="64" y="106"/>
                    <a:pt x="64" y="106"/>
                  </a:cubicBezTo>
                  <a:cubicBezTo>
                    <a:pt x="64" y="21"/>
                    <a:pt x="64" y="21"/>
                    <a:pt x="64" y="21"/>
                  </a:cubicBezTo>
                  <a:cubicBezTo>
                    <a:pt x="68" y="22"/>
                    <a:pt x="68" y="22"/>
                    <a:pt x="68" y="22"/>
                  </a:cubicBezTo>
                  <a:cubicBezTo>
                    <a:pt x="68" y="22"/>
                    <a:pt x="68" y="22"/>
                    <a:pt x="68" y="22"/>
                  </a:cubicBezTo>
                  <a:cubicBezTo>
                    <a:pt x="101" y="33"/>
                    <a:pt x="101" y="33"/>
                    <a:pt x="101" y="33"/>
                  </a:cubicBezTo>
                  <a:cubicBezTo>
                    <a:pt x="101" y="33"/>
                    <a:pt x="101" y="33"/>
                    <a:pt x="101" y="33"/>
                  </a:cubicBezTo>
                  <a:cubicBezTo>
                    <a:pt x="102" y="34"/>
                    <a:pt x="102" y="34"/>
                    <a:pt x="102" y="34"/>
                  </a:cubicBezTo>
                  <a:cubicBezTo>
                    <a:pt x="88" y="74"/>
                    <a:pt x="88" y="74"/>
                    <a:pt x="88" y="74"/>
                  </a:cubicBezTo>
                  <a:cubicBezTo>
                    <a:pt x="88" y="74"/>
                    <a:pt x="88" y="74"/>
                    <a:pt x="88" y="74"/>
                  </a:cubicBezTo>
                  <a:cubicBezTo>
                    <a:pt x="88" y="75"/>
                    <a:pt x="88" y="75"/>
                    <a:pt x="88" y="75"/>
                  </a:cubicBezTo>
                  <a:cubicBezTo>
                    <a:pt x="88" y="75"/>
                    <a:pt x="88" y="75"/>
                    <a:pt x="88" y="75"/>
                  </a:cubicBezTo>
                  <a:cubicBezTo>
                    <a:pt x="88" y="75"/>
                    <a:pt x="88" y="75"/>
                    <a:pt x="88" y="75"/>
                  </a:cubicBezTo>
                  <a:cubicBezTo>
                    <a:pt x="88" y="83"/>
                    <a:pt x="95" y="90"/>
                    <a:pt x="103" y="90"/>
                  </a:cubicBezTo>
                  <a:cubicBezTo>
                    <a:pt x="112" y="90"/>
                    <a:pt x="119" y="83"/>
                    <a:pt x="119" y="75"/>
                  </a:cubicBezTo>
                  <a:cubicBezTo>
                    <a:pt x="119" y="75"/>
                    <a:pt x="119" y="75"/>
                    <a:pt x="119" y="75"/>
                  </a:cubicBezTo>
                  <a:cubicBezTo>
                    <a:pt x="119" y="75"/>
                    <a:pt x="119" y="75"/>
                    <a:pt x="119" y="75"/>
                  </a:cubicBezTo>
                  <a:cubicBezTo>
                    <a:pt x="119" y="75"/>
                    <a:pt x="119" y="75"/>
                    <a:pt x="119" y="74"/>
                  </a:cubicBezTo>
                  <a:close/>
                  <a:moveTo>
                    <a:pt x="15" y="44"/>
                  </a:moveTo>
                  <a:cubicBezTo>
                    <a:pt x="1" y="44"/>
                    <a:pt x="1" y="44"/>
                    <a:pt x="1" y="44"/>
                  </a:cubicBezTo>
                  <a:cubicBezTo>
                    <a:pt x="15" y="4"/>
                    <a:pt x="15" y="4"/>
                    <a:pt x="15" y="4"/>
                  </a:cubicBezTo>
                  <a:cubicBezTo>
                    <a:pt x="15" y="4"/>
                    <a:pt x="15" y="4"/>
                    <a:pt x="15" y="4"/>
                  </a:cubicBezTo>
                  <a:lnTo>
                    <a:pt x="15" y="44"/>
                  </a:lnTo>
                  <a:close/>
                  <a:moveTo>
                    <a:pt x="30" y="44"/>
                  </a:moveTo>
                  <a:cubicBezTo>
                    <a:pt x="16" y="44"/>
                    <a:pt x="16" y="44"/>
                    <a:pt x="16" y="44"/>
                  </a:cubicBezTo>
                  <a:cubicBezTo>
                    <a:pt x="16" y="4"/>
                    <a:pt x="16" y="4"/>
                    <a:pt x="16" y="4"/>
                  </a:cubicBezTo>
                  <a:cubicBezTo>
                    <a:pt x="16" y="4"/>
                    <a:pt x="16" y="4"/>
                    <a:pt x="16" y="4"/>
                  </a:cubicBezTo>
                  <a:lnTo>
                    <a:pt x="30" y="44"/>
                  </a:lnTo>
                  <a:close/>
                  <a:moveTo>
                    <a:pt x="103" y="74"/>
                  </a:moveTo>
                  <a:cubicBezTo>
                    <a:pt x="89" y="74"/>
                    <a:pt x="89" y="74"/>
                    <a:pt x="89" y="74"/>
                  </a:cubicBezTo>
                  <a:cubicBezTo>
                    <a:pt x="103" y="35"/>
                    <a:pt x="103" y="35"/>
                    <a:pt x="103" y="35"/>
                  </a:cubicBezTo>
                  <a:lnTo>
                    <a:pt x="103" y="74"/>
                  </a:lnTo>
                  <a:close/>
                  <a:moveTo>
                    <a:pt x="104" y="74"/>
                  </a:moveTo>
                  <a:cubicBezTo>
                    <a:pt x="104" y="35"/>
                    <a:pt x="104" y="35"/>
                    <a:pt x="104" y="35"/>
                  </a:cubicBezTo>
                  <a:cubicBezTo>
                    <a:pt x="118" y="74"/>
                    <a:pt x="118" y="74"/>
                    <a:pt x="118" y="74"/>
                  </a:cubicBezTo>
                  <a:lnTo>
                    <a:pt x="104" y="74"/>
                  </a:lnTo>
                  <a:close/>
                </a:path>
              </a:pathLst>
            </a:custGeom>
            <a:solidFill>
              <a:schemeClr val="bg1">
                <a:lumMod val="50000"/>
              </a:schemeClr>
            </a:solidFill>
            <a:ln w="9525">
              <a:noFill/>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grpSp>
      <p:grpSp>
        <p:nvGrpSpPr>
          <p:cNvPr id="13" name="Group 9"/>
          <p:cNvGrpSpPr>
            <a:grpSpLocks noChangeAspect="1"/>
          </p:cNvGrpSpPr>
          <p:nvPr/>
        </p:nvGrpSpPr>
        <p:grpSpPr bwMode="auto">
          <a:xfrm>
            <a:off x="8821327" y="908720"/>
            <a:ext cx="196604" cy="194040"/>
            <a:chOff x="2650" y="1933"/>
            <a:chExt cx="460" cy="454"/>
          </a:xfrm>
        </p:grpSpPr>
        <p:sp>
          <p:nvSpPr>
            <p:cNvPr id="17"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a:hlinkClick r:id="rId3"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83540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CR7 </a:t>
            </a:r>
            <a:r>
              <a:rPr lang="pl-PL" dirty="0" smtClean="0"/>
              <a:t>– ocena ryzyka kredytowego</a:t>
            </a:r>
            <a:endParaRPr lang="en-US" dirty="0"/>
          </a:p>
        </p:txBody>
      </p:sp>
      <p:sp>
        <p:nvSpPr>
          <p:cNvPr id="18" name="AutoShape 3"/>
          <p:cNvSpPr>
            <a:spLocks noChangeAspect="1" noChangeArrowheads="1" noTextEdit="1"/>
          </p:cNvSpPr>
          <p:nvPr/>
        </p:nvSpPr>
        <p:spPr bwMode="auto">
          <a:xfrm rot="13500000">
            <a:off x="6861986" y="2122351"/>
            <a:ext cx="3277669" cy="3310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6" name="Group 4"/>
          <p:cNvGrpSpPr>
            <a:grpSpLocks noChangeAspect="1"/>
          </p:cNvGrpSpPr>
          <p:nvPr/>
        </p:nvGrpSpPr>
        <p:grpSpPr bwMode="auto">
          <a:xfrm rot="13500000">
            <a:off x="6270771" y="4057255"/>
            <a:ext cx="1775922" cy="1793679"/>
            <a:chOff x="3678" y="2855"/>
            <a:chExt cx="800" cy="808"/>
          </a:xfrm>
        </p:grpSpPr>
        <p:sp>
          <p:nvSpPr>
            <p:cNvPr id="67" name="AutoShape 3"/>
            <p:cNvSpPr>
              <a:spLocks noChangeAspect="1" noChangeArrowheads="1" noTextEdit="1"/>
            </p:cNvSpPr>
            <p:nvPr/>
          </p:nvSpPr>
          <p:spPr bwMode="auto">
            <a:xfrm>
              <a:off x="3678" y="2855"/>
              <a:ext cx="800" cy="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5"/>
            <p:cNvSpPr>
              <a:spLocks/>
            </p:cNvSpPr>
            <p:nvPr/>
          </p:nvSpPr>
          <p:spPr bwMode="auto">
            <a:xfrm>
              <a:off x="3680" y="2862"/>
              <a:ext cx="796" cy="796"/>
            </a:xfrm>
            <a:custGeom>
              <a:avLst/>
              <a:gdLst>
                <a:gd name="T0" fmla="*/ 796 w 796"/>
                <a:gd name="T1" fmla="*/ 563 h 796"/>
                <a:gd name="T2" fmla="*/ 562 w 796"/>
                <a:gd name="T3" fmla="*/ 796 h 796"/>
                <a:gd name="T4" fmla="*/ 234 w 796"/>
                <a:gd name="T5" fmla="*/ 796 h 796"/>
                <a:gd name="T6" fmla="*/ 0 w 796"/>
                <a:gd name="T7" fmla="*/ 563 h 796"/>
                <a:gd name="T8" fmla="*/ 0 w 796"/>
                <a:gd name="T9" fmla="*/ 234 h 796"/>
                <a:gd name="T10" fmla="*/ 234 w 796"/>
                <a:gd name="T11" fmla="*/ 0 h 796"/>
                <a:gd name="T12" fmla="*/ 562 w 796"/>
                <a:gd name="T13" fmla="*/ 0 h 796"/>
                <a:gd name="T14" fmla="*/ 796 w 796"/>
                <a:gd name="T15" fmla="*/ 234 h 796"/>
                <a:gd name="T16" fmla="*/ 796 w 796"/>
                <a:gd name="T17" fmla="*/ 563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6" h="796">
                  <a:moveTo>
                    <a:pt x="796" y="563"/>
                  </a:moveTo>
                  <a:lnTo>
                    <a:pt x="562" y="796"/>
                  </a:lnTo>
                  <a:lnTo>
                    <a:pt x="234" y="796"/>
                  </a:lnTo>
                  <a:lnTo>
                    <a:pt x="0" y="563"/>
                  </a:lnTo>
                  <a:lnTo>
                    <a:pt x="0" y="234"/>
                  </a:lnTo>
                  <a:lnTo>
                    <a:pt x="234" y="0"/>
                  </a:lnTo>
                  <a:lnTo>
                    <a:pt x="562" y="0"/>
                  </a:lnTo>
                  <a:lnTo>
                    <a:pt x="796" y="234"/>
                  </a:lnTo>
                  <a:lnTo>
                    <a:pt x="796" y="563"/>
                  </a:lnTo>
                  <a:close/>
                </a:path>
              </a:pathLst>
            </a:custGeom>
            <a:noFill/>
            <a:ln w="19050" cap="flat">
              <a:solidFill>
                <a:schemeClr val="bg1">
                  <a:alpha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2" name="AutoShape 3"/>
          <p:cNvSpPr>
            <a:spLocks noChangeAspect="1" noChangeArrowheads="1" noTextEdit="1"/>
          </p:cNvSpPr>
          <p:nvPr/>
        </p:nvSpPr>
        <p:spPr bwMode="auto">
          <a:xfrm>
            <a:off x="7867103" y="5267826"/>
            <a:ext cx="524858" cy="53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4" name="Group 63"/>
          <p:cNvGrpSpPr/>
          <p:nvPr/>
        </p:nvGrpSpPr>
        <p:grpSpPr>
          <a:xfrm>
            <a:off x="4627790" y="1356556"/>
            <a:ext cx="4264843" cy="4770539"/>
            <a:chOff x="1331640" y="1356556"/>
            <a:chExt cx="4363376" cy="4880756"/>
          </a:xfrm>
        </p:grpSpPr>
        <p:sp>
          <p:nvSpPr>
            <p:cNvPr id="69" name="Oval 68"/>
            <p:cNvSpPr/>
            <p:nvPr/>
          </p:nvSpPr>
          <p:spPr>
            <a:xfrm>
              <a:off x="2361868" y="1356556"/>
              <a:ext cx="883837" cy="883838"/>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itle 2"/>
            <p:cNvSpPr txBox="1">
              <a:spLocks/>
            </p:cNvSpPr>
            <p:nvPr/>
          </p:nvSpPr>
          <p:spPr>
            <a:xfrm>
              <a:off x="2334248" y="1660375"/>
              <a:ext cx="939077" cy="276199"/>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900" dirty="0" smtClean="0"/>
                <a:t>Rozmowa telefoniczna</a:t>
              </a:r>
              <a:endParaRPr lang="en-US" sz="900" dirty="0"/>
            </a:p>
          </p:txBody>
        </p:sp>
        <p:sp>
          <p:nvSpPr>
            <p:cNvPr id="71" name="Oval 70"/>
            <p:cNvSpPr/>
            <p:nvPr/>
          </p:nvSpPr>
          <p:spPr>
            <a:xfrm>
              <a:off x="3153955" y="2364668"/>
              <a:ext cx="883837" cy="88383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itle 2"/>
            <p:cNvSpPr txBox="1">
              <a:spLocks/>
            </p:cNvSpPr>
            <p:nvPr/>
          </p:nvSpPr>
          <p:spPr>
            <a:xfrm>
              <a:off x="3217494" y="2765618"/>
              <a:ext cx="847919" cy="342904"/>
            </a:xfrm>
            <a:prstGeom prst="rect">
              <a:avLst/>
            </a:prstGeom>
          </p:spPr>
          <p:txBody>
            <a:bodyPr vert="horz" lIns="91440" tIns="45720" rIns="91440" bIns="45720" rtlCol="0" anchor="ctr">
              <a:normAutofit fontScale="62500" lnSpcReduction="20000"/>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Zaakceptowane</a:t>
              </a:r>
              <a:endParaRPr lang="en-US" sz="1400" dirty="0"/>
            </a:p>
          </p:txBody>
        </p:sp>
        <p:sp>
          <p:nvSpPr>
            <p:cNvPr id="73" name="Oval 72"/>
            <p:cNvSpPr/>
            <p:nvPr/>
          </p:nvSpPr>
          <p:spPr>
            <a:xfrm>
              <a:off x="3939007" y="3319968"/>
              <a:ext cx="883837" cy="88383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itle 2"/>
            <p:cNvSpPr txBox="1">
              <a:spLocks/>
            </p:cNvSpPr>
            <p:nvPr/>
          </p:nvSpPr>
          <p:spPr>
            <a:xfrm>
              <a:off x="3911387" y="3623786"/>
              <a:ext cx="939077" cy="410498"/>
            </a:xfrm>
            <a:prstGeom prst="rect">
              <a:avLst/>
            </a:prstGeom>
          </p:spPr>
          <p:txBody>
            <a:bodyPr vert="horz" lIns="91440" tIns="45720" rIns="91440" bIns="45720" rtlCol="0" anchor="ctr">
              <a:normAutofit fontScale="85000" lnSpcReduction="20000"/>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err="1" smtClean="0"/>
                <a:t>Kredyto</a:t>
              </a:r>
              <a:r>
                <a:rPr lang="pl-PL" sz="1400" dirty="0" smtClean="0"/>
                <a:t>  biorca</a:t>
              </a:r>
              <a:endParaRPr lang="en-US" sz="1400" dirty="0"/>
            </a:p>
          </p:txBody>
        </p:sp>
        <p:sp>
          <p:nvSpPr>
            <p:cNvPr id="75" name="Oval 74"/>
            <p:cNvSpPr/>
            <p:nvPr/>
          </p:nvSpPr>
          <p:spPr>
            <a:xfrm>
              <a:off x="1359260" y="2011634"/>
              <a:ext cx="883837" cy="88383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itle 2"/>
            <p:cNvSpPr txBox="1">
              <a:spLocks/>
            </p:cNvSpPr>
            <p:nvPr/>
          </p:nvSpPr>
          <p:spPr>
            <a:xfrm>
              <a:off x="1331640" y="2315453"/>
              <a:ext cx="939077" cy="276199"/>
            </a:xfrm>
            <a:prstGeom prst="rect">
              <a:avLst/>
            </a:prstGeom>
          </p:spPr>
          <p:txBody>
            <a:bodyPr vert="horz" lIns="91440" tIns="45720" rIns="91440" bIns="45720" rtlCol="0" anchor="ctr">
              <a:normAutofit fontScale="70000" lnSpcReduction="20000"/>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Odrzucone</a:t>
              </a:r>
              <a:endParaRPr lang="en-US" sz="1400" dirty="0"/>
            </a:p>
          </p:txBody>
        </p:sp>
        <p:cxnSp>
          <p:nvCxnSpPr>
            <p:cNvPr id="77" name="Straight Arrow Connector 76"/>
            <p:cNvCxnSpPr/>
            <p:nvPr/>
          </p:nvCxnSpPr>
          <p:spPr>
            <a:xfrm flipH="1">
              <a:off x="2168529" y="1995714"/>
              <a:ext cx="165719" cy="157919"/>
            </a:xfrm>
            <a:prstGeom prst="straightConnector1">
              <a:avLst/>
            </a:prstGeom>
            <a:ln w="1905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8" name="Oval 77"/>
            <p:cNvSpPr/>
            <p:nvPr/>
          </p:nvSpPr>
          <p:spPr>
            <a:xfrm>
              <a:off x="2146858" y="3177251"/>
              <a:ext cx="883837" cy="88383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itle 2"/>
            <p:cNvSpPr txBox="1">
              <a:spLocks/>
            </p:cNvSpPr>
            <p:nvPr/>
          </p:nvSpPr>
          <p:spPr>
            <a:xfrm>
              <a:off x="2119237" y="3481070"/>
              <a:ext cx="939077" cy="276199"/>
            </a:xfrm>
            <a:prstGeom prst="rect">
              <a:avLst/>
            </a:prstGeom>
          </p:spPr>
          <p:txBody>
            <a:bodyPr vert="horz" lIns="91440" tIns="45720" rIns="91440" bIns="45720" rtlCol="0" anchor="ctr">
              <a:normAutofit fontScale="70000" lnSpcReduction="20000"/>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Anulowane</a:t>
              </a:r>
              <a:endParaRPr lang="en-US" sz="1400" dirty="0"/>
            </a:p>
          </p:txBody>
        </p:sp>
        <p:sp>
          <p:nvSpPr>
            <p:cNvPr id="80" name="Oval 79"/>
            <p:cNvSpPr/>
            <p:nvPr/>
          </p:nvSpPr>
          <p:spPr>
            <a:xfrm>
              <a:off x="3058314" y="4234003"/>
              <a:ext cx="883837" cy="88383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itle 2"/>
            <p:cNvSpPr txBox="1">
              <a:spLocks/>
            </p:cNvSpPr>
            <p:nvPr/>
          </p:nvSpPr>
          <p:spPr>
            <a:xfrm>
              <a:off x="3030694" y="4537823"/>
              <a:ext cx="939077" cy="388953"/>
            </a:xfrm>
            <a:prstGeom prst="rect">
              <a:avLst/>
            </a:prstGeom>
          </p:spPr>
          <p:txBody>
            <a:bodyPr vert="horz" lIns="91440" tIns="45720" rIns="91440" bIns="45720" rtlCol="0" anchor="ctr">
              <a:normAutofit fontScale="77500" lnSpcReduction="20000"/>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Niezapłacone</a:t>
              </a:r>
              <a:endParaRPr lang="en-US" sz="1400" dirty="0"/>
            </a:p>
          </p:txBody>
        </p:sp>
        <p:sp>
          <p:nvSpPr>
            <p:cNvPr id="82" name="Oval 81"/>
            <p:cNvSpPr/>
            <p:nvPr/>
          </p:nvSpPr>
          <p:spPr>
            <a:xfrm>
              <a:off x="4811179" y="4203805"/>
              <a:ext cx="883837" cy="88383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itle 2"/>
            <p:cNvSpPr txBox="1">
              <a:spLocks/>
            </p:cNvSpPr>
            <p:nvPr/>
          </p:nvSpPr>
          <p:spPr>
            <a:xfrm>
              <a:off x="4755939" y="4537823"/>
              <a:ext cx="939077" cy="281053"/>
            </a:xfrm>
            <a:prstGeom prst="rect">
              <a:avLst/>
            </a:prstGeom>
          </p:spPr>
          <p:txBody>
            <a:bodyPr vert="horz" lIns="91440" tIns="45720" rIns="91440" bIns="45720" rtlCol="0" anchor="ctr">
              <a:normAutofit fontScale="70000" lnSpcReduction="20000"/>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Zapłacone</a:t>
              </a:r>
              <a:endParaRPr lang="en-US" sz="1400" dirty="0"/>
            </a:p>
          </p:txBody>
        </p:sp>
        <p:cxnSp>
          <p:nvCxnSpPr>
            <p:cNvPr id="84" name="Straight Arrow Connector 83"/>
            <p:cNvCxnSpPr/>
            <p:nvPr/>
          </p:nvCxnSpPr>
          <p:spPr>
            <a:xfrm>
              <a:off x="4748501" y="4034284"/>
              <a:ext cx="205814" cy="227339"/>
            </a:xfrm>
            <a:prstGeom prst="straightConnector1">
              <a:avLst/>
            </a:prstGeom>
            <a:ln w="1905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5" name="Oval 84"/>
            <p:cNvSpPr/>
            <p:nvPr/>
          </p:nvSpPr>
          <p:spPr>
            <a:xfrm>
              <a:off x="2046138" y="5353474"/>
              <a:ext cx="883837" cy="88383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itle 2"/>
            <p:cNvSpPr txBox="1">
              <a:spLocks/>
            </p:cNvSpPr>
            <p:nvPr/>
          </p:nvSpPr>
          <p:spPr>
            <a:xfrm>
              <a:off x="2018518" y="5657294"/>
              <a:ext cx="939077" cy="276199"/>
            </a:xfrm>
            <a:prstGeom prst="rect">
              <a:avLst/>
            </a:prstGeom>
          </p:spPr>
          <p:txBody>
            <a:bodyPr vert="horz" lIns="91440" tIns="45720" rIns="91440" bIns="45720" rtlCol="0" anchor="ctr">
              <a:normAutofit fontScale="92500" lnSpcReduction="10000"/>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Śmierć</a:t>
              </a:r>
              <a:endParaRPr lang="en-US" sz="1400" dirty="0"/>
            </a:p>
          </p:txBody>
        </p:sp>
        <p:sp>
          <p:nvSpPr>
            <p:cNvPr id="87" name="Oval 86"/>
            <p:cNvSpPr/>
            <p:nvPr/>
          </p:nvSpPr>
          <p:spPr>
            <a:xfrm>
              <a:off x="3076731" y="5353474"/>
              <a:ext cx="883837" cy="883838"/>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itle 2"/>
            <p:cNvSpPr txBox="1">
              <a:spLocks/>
            </p:cNvSpPr>
            <p:nvPr/>
          </p:nvSpPr>
          <p:spPr>
            <a:xfrm>
              <a:off x="3049111" y="5657294"/>
              <a:ext cx="939077" cy="276199"/>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100" dirty="0" smtClean="0"/>
                <a:t>Brak możliwości spłaty</a:t>
              </a:r>
              <a:endParaRPr lang="en-US" sz="1100" dirty="0"/>
            </a:p>
          </p:txBody>
        </p:sp>
        <p:sp>
          <p:nvSpPr>
            <p:cNvPr id="89" name="Oval 88"/>
            <p:cNvSpPr/>
            <p:nvPr/>
          </p:nvSpPr>
          <p:spPr>
            <a:xfrm>
              <a:off x="4112310" y="5353474"/>
              <a:ext cx="883837" cy="883838"/>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itle 2"/>
            <p:cNvSpPr txBox="1">
              <a:spLocks/>
            </p:cNvSpPr>
            <p:nvPr/>
          </p:nvSpPr>
          <p:spPr>
            <a:xfrm>
              <a:off x="4084690" y="5657294"/>
              <a:ext cx="939077" cy="276199"/>
            </a:xfrm>
            <a:prstGeom prst="rect">
              <a:avLst/>
            </a:prstGeom>
          </p:spPr>
          <p:txBody>
            <a:bodyPr vert="horz" lIns="91440" tIns="45720" rIns="91440" bIns="45720" rtlCol="0" anchor="ctr">
              <a:normAutofit fontScale="70000" lnSpcReduction="20000"/>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Wyłudzenie</a:t>
              </a:r>
              <a:endParaRPr lang="en-US" sz="1400" dirty="0"/>
            </a:p>
          </p:txBody>
        </p:sp>
        <p:cxnSp>
          <p:nvCxnSpPr>
            <p:cNvPr id="91" name="Straight Arrow Connector 90"/>
            <p:cNvCxnSpPr/>
            <p:nvPr/>
          </p:nvCxnSpPr>
          <p:spPr>
            <a:xfrm flipH="1">
              <a:off x="2582148" y="4926777"/>
              <a:ext cx="476166" cy="426697"/>
            </a:xfrm>
            <a:prstGeom prst="straightConnector1">
              <a:avLst/>
            </a:prstGeom>
            <a:ln w="1905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a:off x="3910440" y="5038929"/>
              <a:ext cx="355853" cy="380116"/>
            </a:xfrm>
            <a:prstGeom prst="straightConnector1">
              <a:avLst/>
            </a:prstGeom>
            <a:ln w="1905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a:endCxn id="87" idx="0"/>
            </p:cNvCxnSpPr>
            <p:nvPr/>
          </p:nvCxnSpPr>
          <p:spPr>
            <a:xfrm>
              <a:off x="3518649" y="5151082"/>
              <a:ext cx="0" cy="202392"/>
            </a:xfrm>
            <a:prstGeom prst="straightConnector1">
              <a:avLst/>
            </a:prstGeom>
            <a:ln w="1905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flipH="1">
              <a:off x="3776246" y="4034284"/>
              <a:ext cx="205814" cy="227339"/>
            </a:xfrm>
            <a:prstGeom prst="straightConnector1">
              <a:avLst/>
            </a:prstGeom>
            <a:ln w="1905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a:off x="3922065" y="3135377"/>
              <a:ext cx="205814" cy="227339"/>
            </a:xfrm>
            <a:prstGeom prst="straightConnector1">
              <a:avLst/>
            </a:prstGeom>
            <a:ln w="1905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flipH="1">
              <a:off x="2932427" y="3036294"/>
              <a:ext cx="205814" cy="227339"/>
            </a:xfrm>
            <a:prstGeom prst="straightConnector1">
              <a:avLst/>
            </a:prstGeom>
            <a:ln w="1905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a:off x="3114588" y="2196238"/>
              <a:ext cx="205814" cy="227339"/>
            </a:xfrm>
            <a:prstGeom prst="straightConnector1">
              <a:avLst/>
            </a:prstGeom>
            <a:ln w="1905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8" name="Oval 97"/>
            <p:cNvSpPr/>
            <p:nvPr/>
          </p:nvSpPr>
          <p:spPr>
            <a:xfrm>
              <a:off x="1974265" y="2571355"/>
              <a:ext cx="194264" cy="19426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3233597" y="2423576"/>
              <a:ext cx="413695" cy="4136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4492163" y="5353474"/>
              <a:ext cx="358301" cy="3583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3555174" y="6033591"/>
              <a:ext cx="194264" cy="194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2" name="Straight Arrow Connector 101"/>
            <p:cNvCxnSpPr>
              <a:endCxn id="98" idx="6"/>
            </p:cNvCxnSpPr>
            <p:nvPr/>
          </p:nvCxnSpPr>
          <p:spPr>
            <a:xfrm flipH="1">
              <a:off x="2168529" y="2591652"/>
              <a:ext cx="1048966" cy="76835"/>
            </a:xfrm>
            <a:prstGeom prst="straightConnector1">
              <a:avLst/>
            </a:prstGeom>
            <a:ln w="12700">
              <a:solidFill>
                <a:schemeClr val="tx1">
                  <a:lumMod val="65000"/>
                  <a:lumOff val="35000"/>
                </a:schemeClr>
              </a:solidFill>
              <a:prstDash val="lgDash"/>
              <a:headEnd type="arrow"/>
              <a:tailEnd type="arrow"/>
            </a:ln>
          </p:spPr>
          <p:style>
            <a:lnRef idx="1">
              <a:schemeClr val="accent1"/>
            </a:lnRef>
            <a:fillRef idx="0">
              <a:schemeClr val="accent1"/>
            </a:fillRef>
            <a:effectRef idx="0">
              <a:schemeClr val="accent1"/>
            </a:effectRef>
            <a:fontRef idx="minor">
              <a:schemeClr val="tx1"/>
            </a:fontRef>
          </p:style>
        </p:cxnSp>
      </p:grpSp>
      <p:sp>
        <p:nvSpPr>
          <p:cNvPr id="49" name="Rectangle 48"/>
          <p:cNvSpPr/>
          <p:nvPr/>
        </p:nvSpPr>
        <p:spPr>
          <a:xfrm>
            <a:off x="467544" y="3095208"/>
            <a:ext cx="3598763" cy="3031599"/>
          </a:xfrm>
          <a:prstGeom prst="rect">
            <a:avLst/>
          </a:prstGeom>
        </p:spPr>
        <p:txBody>
          <a:bodyPr wrap="square">
            <a:spAutoFit/>
          </a:bodyPr>
          <a:lstStyle/>
          <a:p>
            <a:pPr marL="0" lvl="1" indent="0">
              <a:spcAft>
                <a:spcPts val="1200"/>
              </a:spcAft>
              <a:buClr>
                <a:srgbClr val="03A78D"/>
              </a:buClr>
              <a:buNone/>
            </a:pPr>
            <a:r>
              <a:rPr lang="en-US" sz="2400" b="1" dirty="0">
                <a:solidFill>
                  <a:schemeClr val="tx1">
                    <a:lumMod val="65000"/>
                    <a:lumOff val="35000"/>
                  </a:schemeClr>
                </a:solidFill>
                <a:latin typeface="DokChampa" panose="020B0604020202020204" pitchFamily="34" charset="-34"/>
                <a:ea typeface="Ebrima" panose="02000000000000000000" pitchFamily="2" charset="0"/>
                <a:cs typeface="DokChampa" panose="020B0604020202020204" pitchFamily="34" charset="-34"/>
              </a:rPr>
              <a:t>CR7</a:t>
            </a:r>
            <a:r>
              <a:rPr lang="en-US" sz="2400" dirty="0">
                <a:solidFill>
                  <a:schemeClr val="tx1">
                    <a:lumMod val="65000"/>
                    <a:lumOff val="35000"/>
                  </a:schemeClr>
                </a:solidFill>
                <a:latin typeface="DokChampa" panose="020B0604020202020204" pitchFamily="34" charset="-34"/>
                <a:ea typeface="Ebrima" panose="02000000000000000000" pitchFamily="2" charset="0"/>
                <a:cs typeface="DokChampa" panose="020B0604020202020204" pitchFamily="34" charset="-34"/>
              </a:rPr>
              <a:t> </a:t>
            </a:r>
            <a:r>
              <a:rPr lang="pl-PL" sz="2400" dirty="0" smtClean="0">
                <a:solidFill>
                  <a:schemeClr val="tx1">
                    <a:lumMod val="65000"/>
                    <a:lumOff val="35000"/>
                  </a:schemeClr>
                </a:solidFill>
                <a:latin typeface="DokChampa" panose="020B0604020202020204" pitchFamily="34" charset="-34"/>
                <a:ea typeface="Ebrima" panose="02000000000000000000" pitchFamily="2" charset="0"/>
                <a:cs typeface="DokChampa" panose="020B0604020202020204" pitchFamily="34" charset="-34"/>
              </a:rPr>
              <a:t>może poprawić twoją ocenę ryzyka kredytowego w dwóch punktach</a:t>
            </a:r>
            <a:r>
              <a:rPr lang="en-US" sz="2400" dirty="0" smtClean="0">
                <a:solidFill>
                  <a:schemeClr val="tx1">
                    <a:lumMod val="65000"/>
                    <a:lumOff val="35000"/>
                  </a:schemeClr>
                </a:solidFill>
                <a:latin typeface="DokChampa" panose="020B0604020202020204" pitchFamily="34" charset="-34"/>
                <a:ea typeface="Ebrima" panose="02000000000000000000" pitchFamily="2" charset="0"/>
                <a:cs typeface="DokChampa" panose="020B0604020202020204" pitchFamily="34" charset="-34"/>
              </a:rPr>
              <a:t>:</a:t>
            </a:r>
            <a:endParaRPr lang="en-US" sz="2400" dirty="0">
              <a:solidFill>
                <a:schemeClr val="tx1">
                  <a:lumMod val="65000"/>
                  <a:lumOff val="35000"/>
                </a:schemeClr>
              </a:solidFill>
              <a:latin typeface="DokChampa" panose="020B0604020202020204" pitchFamily="34" charset="-34"/>
              <a:ea typeface="Ebrima" panose="02000000000000000000" pitchFamily="2" charset="0"/>
              <a:cs typeface="DokChampa" panose="020B0604020202020204" pitchFamily="34" charset="-34"/>
            </a:endParaRPr>
          </a:p>
          <a:p>
            <a:pPr marL="361950" lvl="1" indent="-361950">
              <a:spcAft>
                <a:spcPts val="600"/>
              </a:spcAft>
              <a:buClr>
                <a:schemeClr val="tx1">
                  <a:lumMod val="50000"/>
                  <a:lumOff val="50000"/>
                </a:schemeClr>
              </a:buClr>
              <a:buFont typeface="Arial" panose="020B0604020202020204" pitchFamily="34" charset="0"/>
              <a:buChar char="•"/>
            </a:pPr>
            <a:r>
              <a:rPr lang="pl-PL" sz="16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Akceptacja dla większej ilości wniosków z średnim ryzykiem</a:t>
            </a:r>
            <a:endParaRPr lang="en-US" sz="16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marL="361950" lvl="1" indent="-361950">
              <a:spcAft>
                <a:spcPts val="600"/>
              </a:spcAft>
              <a:buClr>
                <a:schemeClr val="tx1">
                  <a:lumMod val="50000"/>
                  <a:lumOff val="50000"/>
                </a:schemeClr>
              </a:buClr>
              <a:buFont typeface="Arial" panose="020B0604020202020204" pitchFamily="34" charset="0"/>
              <a:buChar char="•"/>
            </a:pPr>
            <a:r>
              <a:rPr lang="pl-PL" sz="16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Identyfikacja większej ilości potencjalnych wyłudzeń i redukcja niespłaconych kredytów</a:t>
            </a:r>
            <a:endParaRPr lang="en-US" sz="14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50" name="Oval 49"/>
          <p:cNvSpPr/>
          <p:nvPr/>
        </p:nvSpPr>
        <p:spPr>
          <a:xfrm>
            <a:off x="678764" y="5029886"/>
            <a:ext cx="194264" cy="19426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678764" y="5607237"/>
            <a:ext cx="194264" cy="19426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9"/>
          <p:cNvGrpSpPr>
            <a:grpSpLocks noChangeAspect="1"/>
          </p:cNvGrpSpPr>
          <p:nvPr/>
        </p:nvGrpSpPr>
        <p:grpSpPr bwMode="auto">
          <a:xfrm>
            <a:off x="8821327" y="908720"/>
            <a:ext cx="196604" cy="194040"/>
            <a:chOff x="2650" y="1933"/>
            <a:chExt cx="460" cy="454"/>
          </a:xfrm>
        </p:grpSpPr>
        <p:sp>
          <p:nvSpPr>
            <p:cNvPr id="53"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0">
              <a:hlinkClick r:id="rId3"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905478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2"/>
          <p:cNvSpPr/>
          <p:nvPr/>
        </p:nvSpPr>
        <p:spPr>
          <a:xfrm>
            <a:off x="-16778" y="1188121"/>
            <a:ext cx="6880819" cy="5145756"/>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881757 w 9125437"/>
              <a:gd name="connsiteY0" fmla="*/ 8495 h 5128864"/>
              <a:gd name="connsiteX1" fmla="*/ 4360472 w 9125437"/>
              <a:gd name="connsiteY1" fmla="*/ 0 h 5128864"/>
              <a:gd name="connsiteX2" fmla="*/ 9125437 w 9125437"/>
              <a:gd name="connsiteY2" fmla="*/ 5128864 h 5128864"/>
              <a:gd name="connsiteX3" fmla="*/ 0 w 9125437"/>
              <a:gd name="connsiteY3" fmla="*/ 5118817 h 5128864"/>
              <a:gd name="connsiteX4" fmla="*/ 881757 w 9125437"/>
              <a:gd name="connsiteY4" fmla="*/ 8495 h 5128864"/>
              <a:gd name="connsiteX0" fmla="*/ 43652 w 8287332"/>
              <a:gd name="connsiteY0" fmla="*/ 8495 h 5128864"/>
              <a:gd name="connsiteX1" fmla="*/ 3522367 w 8287332"/>
              <a:gd name="connsiteY1" fmla="*/ 0 h 5128864"/>
              <a:gd name="connsiteX2" fmla="*/ 8287332 w 8287332"/>
              <a:gd name="connsiteY2" fmla="*/ 5128864 h 5128864"/>
              <a:gd name="connsiteX3" fmla="*/ 0 w 8287332"/>
              <a:gd name="connsiteY3" fmla="*/ 5101830 h 5128864"/>
              <a:gd name="connsiteX4" fmla="*/ 43652 w 8287332"/>
              <a:gd name="connsiteY4" fmla="*/ 8495 h 5128864"/>
              <a:gd name="connsiteX0" fmla="*/ 26192 w 8269872"/>
              <a:gd name="connsiteY0" fmla="*/ 8495 h 5128864"/>
              <a:gd name="connsiteX1" fmla="*/ 3504907 w 8269872"/>
              <a:gd name="connsiteY1" fmla="*/ 0 h 5128864"/>
              <a:gd name="connsiteX2" fmla="*/ 8269872 w 8269872"/>
              <a:gd name="connsiteY2" fmla="*/ 5128864 h 5128864"/>
              <a:gd name="connsiteX3" fmla="*/ 0 w 8269872"/>
              <a:gd name="connsiteY3" fmla="*/ 5101830 h 5128864"/>
              <a:gd name="connsiteX4" fmla="*/ 26192 w 8269872"/>
              <a:gd name="connsiteY4" fmla="*/ 8495 h 5128864"/>
              <a:gd name="connsiteX0" fmla="*/ 52383 w 8296063"/>
              <a:gd name="connsiteY0" fmla="*/ 8495 h 5128864"/>
              <a:gd name="connsiteX1" fmla="*/ 3531098 w 8296063"/>
              <a:gd name="connsiteY1" fmla="*/ 0 h 5128864"/>
              <a:gd name="connsiteX2" fmla="*/ 8296063 w 8296063"/>
              <a:gd name="connsiteY2" fmla="*/ 5128864 h 5128864"/>
              <a:gd name="connsiteX3" fmla="*/ 0 w 8296063"/>
              <a:gd name="connsiteY3" fmla="*/ 5093336 h 5128864"/>
              <a:gd name="connsiteX4" fmla="*/ 52383 w 8296063"/>
              <a:gd name="connsiteY4" fmla="*/ 8495 h 5128864"/>
              <a:gd name="connsiteX0" fmla="*/ 1294573 w 8296063"/>
              <a:gd name="connsiteY0" fmla="*/ 0 h 5134930"/>
              <a:gd name="connsiteX1" fmla="*/ 3531098 w 8296063"/>
              <a:gd name="connsiteY1" fmla="*/ 6066 h 5134930"/>
              <a:gd name="connsiteX2" fmla="*/ 8296063 w 8296063"/>
              <a:gd name="connsiteY2" fmla="*/ 5134930 h 5134930"/>
              <a:gd name="connsiteX3" fmla="*/ 0 w 8296063"/>
              <a:gd name="connsiteY3" fmla="*/ 5099402 h 5134930"/>
              <a:gd name="connsiteX4" fmla="*/ 1294573 w 8296063"/>
              <a:gd name="connsiteY4" fmla="*/ 0 h 5134930"/>
              <a:gd name="connsiteX0" fmla="*/ 37416 w 7038906"/>
              <a:gd name="connsiteY0" fmla="*/ 0 h 5134930"/>
              <a:gd name="connsiteX1" fmla="*/ 2273941 w 7038906"/>
              <a:gd name="connsiteY1" fmla="*/ 6066 h 5134930"/>
              <a:gd name="connsiteX2" fmla="*/ 7038906 w 7038906"/>
              <a:gd name="connsiteY2" fmla="*/ 5134930 h 5134930"/>
              <a:gd name="connsiteX3" fmla="*/ 0 w 7038906"/>
              <a:gd name="connsiteY3" fmla="*/ 5113962 h 5134930"/>
              <a:gd name="connsiteX4" fmla="*/ 37416 w 7038906"/>
              <a:gd name="connsiteY4" fmla="*/ 0 h 5134930"/>
              <a:gd name="connsiteX0" fmla="*/ 37416 w 7085408"/>
              <a:gd name="connsiteY0" fmla="*/ 0 h 5134930"/>
              <a:gd name="connsiteX1" fmla="*/ 2273941 w 7085408"/>
              <a:gd name="connsiteY1" fmla="*/ 6066 h 5134930"/>
              <a:gd name="connsiteX2" fmla="*/ 7085408 w 7085408"/>
              <a:gd name="connsiteY2" fmla="*/ 5134930 h 5134930"/>
              <a:gd name="connsiteX3" fmla="*/ 0 w 7085408"/>
              <a:gd name="connsiteY3" fmla="*/ 5113962 h 5134930"/>
              <a:gd name="connsiteX4" fmla="*/ 37416 w 7085408"/>
              <a:gd name="connsiteY4" fmla="*/ 0 h 5134930"/>
              <a:gd name="connsiteX0" fmla="*/ 56017 w 7104009"/>
              <a:gd name="connsiteY0" fmla="*/ 0 h 5158928"/>
              <a:gd name="connsiteX1" fmla="*/ 2292542 w 7104009"/>
              <a:gd name="connsiteY1" fmla="*/ 6066 h 5158928"/>
              <a:gd name="connsiteX2" fmla="*/ 7104009 w 7104009"/>
              <a:gd name="connsiteY2" fmla="*/ 5134930 h 5158928"/>
              <a:gd name="connsiteX3" fmla="*/ 0 w 7104009"/>
              <a:gd name="connsiteY3" fmla="*/ 5158928 h 5158928"/>
              <a:gd name="connsiteX4" fmla="*/ 56017 w 7104009"/>
              <a:gd name="connsiteY4" fmla="*/ 0 h 5158928"/>
              <a:gd name="connsiteX0" fmla="*/ 56017 w 7130360"/>
              <a:gd name="connsiteY0" fmla="*/ 0 h 5158928"/>
              <a:gd name="connsiteX1" fmla="*/ 2292542 w 7130360"/>
              <a:gd name="connsiteY1" fmla="*/ 6066 h 5158928"/>
              <a:gd name="connsiteX2" fmla="*/ 7130360 w 7130360"/>
              <a:gd name="connsiteY2" fmla="*/ 5143424 h 5158928"/>
              <a:gd name="connsiteX3" fmla="*/ 0 w 7130360"/>
              <a:gd name="connsiteY3" fmla="*/ 5158928 h 5158928"/>
              <a:gd name="connsiteX4" fmla="*/ 56017 w 7130360"/>
              <a:gd name="connsiteY4" fmla="*/ 0 h 515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0360" h="5158928">
                <a:moveTo>
                  <a:pt x="56017" y="0"/>
                </a:moveTo>
                <a:lnTo>
                  <a:pt x="2292542" y="6066"/>
                </a:lnTo>
                <a:lnTo>
                  <a:pt x="7130360" y="5143424"/>
                </a:lnTo>
                <a:lnTo>
                  <a:pt x="0" y="5158928"/>
                </a:lnTo>
                <a:lnTo>
                  <a:pt x="56017"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87" name="Rectangle 2"/>
          <p:cNvSpPr/>
          <p:nvPr/>
        </p:nvSpPr>
        <p:spPr>
          <a:xfrm flipH="1">
            <a:off x="4166230" y="1166855"/>
            <a:ext cx="5014282" cy="3897773"/>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881757 w 9125437"/>
              <a:gd name="connsiteY0" fmla="*/ 8495 h 5128864"/>
              <a:gd name="connsiteX1" fmla="*/ 4360472 w 9125437"/>
              <a:gd name="connsiteY1" fmla="*/ 0 h 5128864"/>
              <a:gd name="connsiteX2" fmla="*/ 9125437 w 9125437"/>
              <a:gd name="connsiteY2" fmla="*/ 5128864 h 5128864"/>
              <a:gd name="connsiteX3" fmla="*/ 0 w 9125437"/>
              <a:gd name="connsiteY3" fmla="*/ 5118817 h 5128864"/>
              <a:gd name="connsiteX4" fmla="*/ 881757 w 9125437"/>
              <a:gd name="connsiteY4" fmla="*/ 8495 h 5128864"/>
              <a:gd name="connsiteX0" fmla="*/ 43652 w 8287332"/>
              <a:gd name="connsiteY0" fmla="*/ 8495 h 5128864"/>
              <a:gd name="connsiteX1" fmla="*/ 3522367 w 8287332"/>
              <a:gd name="connsiteY1" fmla="*/ 0 h 5128864"/>
              <a:gd name="connsiteX2" fmla="*/ 8287332 w 8287332"/>
              <a:gd name="connsiteY2" fmla="*/ 5128864 h 5128864"/>
              <a:gd name="connsiteX3" fmla="*/ 0 w 8287332"/>
              <a:gd name="connsiteY3" fmla="*/ 5101830 h 5128864"/>
              <a:gd name="connsiteX4" fmla="*/ 43652 w 8287332"/>
              <a:gd name="connsiteY4" fmla="*/ 8495 h 5128864"/>
              <a:gd name="connsiteX0" fmla="*/ 26192 w 8269872"/>
              <a:gd name="connsiteY0" fmla="*/ 8495 h 5128864"/>
              <a:gd name="connsiteX1" fmla="*/ 3504907 w 8269872"/>
              <a:gd name="connsiteY1" fmla="*/ 0 h 5128864"/>
              <a:gd name="connsiteX2" fmla="*/ 8269872 w 8269872"/>
              <a:gd name="connsiteY2" fmla="*/ 5128864 h 5128864"/>
              <a:gd name="connsiteX3" fmla="*/ 0 w 8269872"/>
              <a:gd name="connsiteY3" fmla="*/ 5101830 h 5128864"/>
              <a:gd name="connsiteX4" fmla="*/ 26192 w 8269872"/>
              <a:gd name="connsiteY4" fmla="*/ 8495 h 5128864"/>
              <a:gd name="connsiteX0" fmla="*/ 52383 w 8296063"/>
              <a:gd name="connsiteY0" fmla="*/ 8495 h 5128864"/>
              <a:gd name="connsiteX1" fmla="*/ 3531098 w 8296063"/>
              <a:gd name="connsiteY1" fmla="*/ 0 h 5128864"/>
              <a:gd name="connsiteX2" fmla="*/ 8296063 w 8296063"/>
              <a:gd name="connsiteY2" fmla="*/ 5128864 h 5128864"/>
              <a:gd name="connsiteX3" fmla="*/ 0 w 8296063"/>
              <a:gd name="connsiteY3" fmla="*/ 5093336 h 5128864"/>
              <a:gd name="connsiteX4" fmla="*/ 52383 w 8296063"/>
              <a:gd name="connsiteY4" fmla="*/ 8495 h 5128864"/>
              <a:gd name="connsiteX0" fmla="*/ 1294573 w 8296063"/>
              <a:gd name="connsiteY0" fmla="*/ 0 h 5134930"/>
              <a:gd name="connsiteX1" fmla="*/ 3531098 w 8296063"/>
              <a:gd name="connsiteY1" fmla="*/ 6066 h 5134930"/>
              <a:gd name="connsiteX2" fmla="*/ 8296063 w 8296063"/>
              <a:gd name="connsiteY2" fmla="*/ 5134930 h 5134930"/>
              <a:gd name="connsiteX3" fmla="*/ 0 w 8296063"/>
              <a:gd name="connsiteY3" fmla="*/ 5099402 h 5134930"/>
              <a:gd name="connsiteX4" fmla="*/ 1294573 w 8296063"/>
              <a:gd name="connsiteY4" fmla="*/ 0 h 5134930"/>
              <a:gd name="connsiteX0" fmla="*/ 37416 w 7038906"/>
              <a:gd name="connsiteY0" fmla="*/ 0 h 5134930"/>
              <a:gd name="connsiteX1" fmla="*/ 2273941 w 7038906"/>
              <a:gd name="connsiteY1" fmla="*/ 6066 h 5134930"/>
              <a:gd name="connsiteX2" fmla="*/ 7038906 w 7038906"/>
              <a:gd name="connsiteY2" fmla="*/ 5134930 h 5134930"/>
              <a:gd name="connsiteX3" fmla="*/ 0 w 7038906"/>
              <a:gd name="connsiteY3" fmla="*/ 5113962 h 5134930"/>
              <a:gd name="connsiteX4" fmla="*/ 37416 w 7038906"/>
              <a:gd name="connsiteY4" fmla="*/ 0 h 5134930"/>
              <a:gd name="connsiteX0" fmla="*/ 37416 w 7085408"/>
              <a:gd name="connsiteY0" fmla="*/ 0 h 5134930"/>
              <a:gd name="connsiteX1" fmla="*/ 2273941 w 7085408"/>
              <a:gd name="connsiteY1" fmla="*/ 6066 h 5134930"/>
              <a:gd name="connsiteX2" fmla="*/ 7085408 w 7085408"/>
              <a:gd name="connsiteY2" fmla="*/ 5134930 h 5134930"/>
              <a:gd name="connsiteX3" fmla="*/ 0 w 7085408"/>
              <a:gd name="connsiteY3" fmla="*/ 5113962 h 5134930"/>
              <a:gd name="connsiteX4" fmla="*/ 37416 w 7085408"/>
              <a:gd name="connsiteY4" fmla="*/ 0 h 5134930"/>
              <a:gd name="connsiteX0" fmla="*/ 56017 w 7104009"/>
              <a:gd name="connsiteY0" fmla="*/ 0 h 5158928"/>
              <a:gd name="connsiteX1" fmla="*/ 2292542 w 7104009"/>
              <a:gd name="connsiteY1" fmla="*/ 6066 h 5158928"/>
              <a:gd name="connsiteX2" fmla="*/ 7104009 w 7104009"/>
              <a:gd name="connsiteY2" fmla="*/ 5134930 h 5158928"/>
              <a:gd name="connsiteX3" fmla="*/ 0 w 7104009"/>
              <a:gd name="connsiteY3" fmla="*/ 5158928 h 5158928"/>
              <a:gd name="connsiteX4" fmla="*/ 56017 w 7104009"/>
              <a:gd name="connsiteY4" fmla="*/ 0 h 5158928"/>
              <a:gd name="connsiteX0" fmla="*/ 56017 w 7130360"/>
              <a:gd name="connsiteY0" fmla="*/ 0 h 5158928"/>
              <a:gd name="connsiteX1" fmla="*/ 2292542 w 7130360"/>
              <a:gd name="connsiteY1" fmla="*/ 6066 h 5158928"/>
              <a:gd name="connsiteX2" fmla="*/ 7130360 w 7130360"/>
              <a:gd name="connsiteY2" fmla="*/ 5143424 h 5158928"/>
              <a:gd name="connsiteX3" fmla="*/ 0 w 7130360"/>
              <a:gd name="connsiteY3" fmla="*/ 5158928 h 5158928"/>
              <a:gd name="connsiteX4" fmla="*/ 56017 w 7130360"/>
              <a:gd name="connsiteY4" fmla="*/ 0 h 5158928"/>
              <a:gd name="connsiteX0" fmla="*/ 56017 w 7130360"/>
              <a:gd name="connsiteY0" fmla="*/ 0 h 5158928"/>
              <a:gd name="connsiteX1" fmla="*/ 4420718 w 7130360"/>
              <a:gd name="connsiteY1" fmla="*/ 27386 h 5158928"/>
              <a:gd name="connsiteX2" fmla="*/ 7130360 w 7130360"/>
              <a:gd name="connsiteY2" fmla="*/ 5143424 h 5158928"/>
              <a:gd name="connsiteX3" fmla="*/ 0 w 7130360"/>
              <a:gd name="connsiteY3" fmla="*/ 5158928 h 5158928"/>
              <a:gd name="connsiteX4" fmla="*/ 56017 w 7130360"/>
              <a:gd name="connsiteY4" fmla="*/ 0 h 5158928"/>
              <a:gd name="connsiteX0" fmla="*/ 56017 w 4529255"/>
              <a:gd name="connsiteY0" fmla="*/ 0 h 5158928"/>
              <a:gd name="connsiteX1" fmla="*/ 4420718 w 4529255"/>
              <a:gd name="connsiteY1" fmla="*/ 27386 h 5158928"/>
              <a:gd name="connsiteX2" fmla="*/ 4529255 w 4529255"/>
              <a:gd name="connsiteY2" fmla="*/ 5143424 h 5158928"/>
              <a:gd name="connsiteX3" fmla="*/ 0 w 4529255"/>
              <a:gd name="connsiteY3" fmla="*/ 5158928 h 5158928"/>
              <a:gd name="connsiteX4" fmla="*/ 56017 w 4529255"/>
              <a:gd name="connsiteY4" fmla="*/ 0 h 5158928"/>
              <a:gd name="connsiteX0" fmla="*/ 56017 w 4814696"/>
              <a:gd name="connsiteY0" fmla="*/ 0 h 5158928"/>
              <a:gd name="connsiteX1" fmla="*/ 4420718 w 4814696"/>
              <a:gd name="connsiteY1" fmla="*/ 27386 h 5158928"/>
              <a:gd name="connsiteX2" fmla="*/ 4529255 w 4814696"/>
              <a:gd name="connsiteY2" fmla="*/ 5143424 h 5158928"/>
              <a:gd name="connsiteX3" fmla="*/ 0 w 4814696"/>
              <a:gd name="connsiteY3" fmla="*/ 5158928 h 5158928"/>
              <a:gd name="connsiteX4" fmla="*/ 56017 w 4814696"/>
              <a:gd name="connsiteY4" fmla="*/ 0 h 5158928"/>
              <a:gd name="connsiteX0" fmla="*/ 56017 w 5315684"/>
              <a:gd name="connsiteY0" fmla="*/ 0 h 5158928"/>
              <a:gd name="connsiteX1" fmla="*/ 5310273 w 5315684"/>
              <a:gd name="connsiteY1" fmla="*/ 16726 h 5158928"/>
              <a:gd name="connsiteX2" fmla="*/ 4529255 w 5315684"/>
              <a:gd name="connsiteY2" fmla="*/ 5143424 h 5158928"/>
              <a:gd name="connsiteX3" fmla="*/ 0 w 5315684"/>
              <a:gd name="connsiteY3" fmla="*/ 5158928 h 5158928"/>
              <a:gd name="connsiteX4" fmla="*/ 56017 w 5315684"/>
              <a:gd name="connsiteY4" fmla="*/ 0 h 5158928"/>
              <a:gd name="connsiteX0" fmla="*/ 56017 w 5310273"/>
              <a:gd name="connsiteY0" fmla="*/ 0 h 5158928"/>
              <a:gd name="connsiteX1" fmla="*/ 5310273 w 5310273"/>
              <a:gd name="connsiteY1" fmla="*/ 16726 h 5158928"/>
              <a:gd name="connsiteX2" fmla="*/ 4529255 w 5310273"/>
              <a:gd name="connsiteY2" fmla="*/ 5143424 h 5158928"/>
              <a:gd name="connsiteX3" fmla="*/ 0 w 5310273"/>
              <a:gd name="connsiteY3" fmla="*/ 5158928 h 5158928"/>
              <a:gd name="connsiteX4" fmla="*/ 56017 w 5310273"/>
              <a:gd name="connsiteY4" fmla="*/ 0 h 5158928"/>
              <a:gd name="connsiteX0" fmla="*/ 56017 w 5310273"/>
              <a:gd name="connsiteY0" fmla="*/ 0 h 5158928"/>
              <a:gd name="connsiteX1" fmla="*/ 5310273 w 5310273"/>
              <a:gd name="connsiteY1" fmla="*/ 16726 h 5158928"/>
              <a:gd name="connsiteX2" fmla="*/ 4855801 w 5310273"/>
              <a:gd name="connsiteY2" fmla="*/ 5143424 h 5158928"/>
              <a:gd name="connsiteX3" fmla="*/ 0 w 5310273"/>
              <a:gd name="connsiteY3" fmla="*/ 5158928 h 5158928"/>
              <a:gd name="connsiteX4" fmla="*/ 56017 w 5310273"/>
              <a:gd name="connsiteY4" fmla="*/ 0 h 5158928"/>
              <a:gd name="connsiteX0" fmla="*/ 33496 w 5310273"/>
              <a:gd name="connsiteY0" fmla="*/ 0 h 5180247"/>
              <a:gd name="connsiteX1" fmla="*/ 5310273 w 5310273"/>
              <a:gd name="connsiteY1" fmla="*/ 38045 h 5180247"/>
              <a:gd name="connsiteX2" fmla="*/ 4855801 w 5310273"/>
              <a:gd name="connsiteY2" fmla="*/ 5164743 h 5180247"/>
              <a:gd name="connsiteX3" fmla="*/ 0 w 5310273"/>
              <a:gd name="connsiteY3" fmla="*/ 5180247 h 5180247"/>
              <a:gd name="connsiteX4" fmla="*/ 33496 w 5310273"/>
              <a:gd name="connsiteY4" fmla="*/ 0 h 5180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0273" h="5180247">
                <a:moveTo>
                  <a:pt x="33496" y="0"/>
                </a:moveTo>
                <a:lnTo>
                  <a:pt x="5310273" y="38045"/>
                </a:lnTo>
                <a:cubicBezTo>
                  <a:pt x="3893887" y="1935268"/>
                  <a:pt x="5540275" y="2436058"/>
                  <a:pt x="4855801" y="5164743"/>
                </a:cubicBezTo>
                <a:lnTo>
                  <a:pt x="0" y="5180247"/>
                </a:lnTo>
                <a:lnTo>
                  <a:pt x="33496" y="0"/>
                </a:lnTo>
                <a:close/>
              </a:path>
            </a:pathLst>
          </a:custGeom>
          <a:solidFill>
            <a:schemeClr val="bg1">
              <a:lumMod val="65000"/>
              <a:alpha val="17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51" name="Rectangle 50"/>
          <p:cNvSpPr/>
          <p:nvPr/>
        </p:nvSpPr>
        <p:spPr>
          <a:xfrm>
            <a:off x="323528" y="3267707"/>
            <a:ext cx="1509198" cy="317948"/>
          </a:xfrm>
          <a:prstGeom prst="rect">
            <a:avLst/>
          </a:prstGeom>
          <a:solidFill>
            <a:schemeClr val="bg1">
              <a:lumMod val="75000"/>
              <a:alpha val="55000"/>
            </a:schemeClr>
          </a:solidFill>
          <a:ln w="1270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Arrow Connector 49"/>
          <p:cNvCxnSpPr/>
          <p:nvPr/>
        </p:nvCxnSpPr>
        <p:spPr>
          <a:xfrm>
            <a:off x="4420049" y="3033401"/>
            <a:ext cx="0" cy="1245351"/>
          </a:xfrm>
          <a:prstGeom prst="straightConnector1">
            <a:avLst/>
          </a:prstGeom>
          <a:ln w="1905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0" name="Parallelogram 89"/>
          <p:cNvSpPr/>
          <p:nvPr/>
        </p:nvSpPr>
        <p:spPr>
          <a:xfrm>
            <a:off x="3550445" y="2996952"/>
            <a:ext cx="1778421" cy="68051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a:t>CR7 </a:t>
            </a:r>
            <a:r>
              <a:rPr lang="pl-PL" dirty="0" smtClean="0"/>
              <a:t>wdrożenie</a:t>
            </a:r>
            <a:endParaRPr lang="en-US" dirty="0"/>
          </a:p>
        </p:txBody>
      </p:sp>
      <p:sp>
        <p:nvSpPr>
          <p:cNvPr id="5" name="Title 2"/>
          <p:cNvSpPr txBox="1">
            <a:spLocks/>
          </p:cNvSpPr>
          <p:nvPr/>
        </p:nvSpPr>
        <p:spPr>
          <a:xfrm>
            <a:off x="3832671" y="3038354"/>
            <a:ext cx="1254876" cy="6321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300" dirty="0" smtClean="0"/>
              <a:t>Dane wniosku kredytowego</a:t>
            </a:r>
            <a:endParaRPr lang="en-US" sz="1300" dirty="0"/>
          </a:p>
        </p:txBody>
      </p:sp>
      <p:sp>
        <p:nvSpPr>
          <p:cNvPr id="10" name="Oval 9"/>
          <p:cNvSpPr/>
          <p:nvPr/>
        </p:nvSpPr>
        <p:spPr>
          <a:xfrm>
            <a:off x="2037479" y="3039268"/>
            <a:ext cx="1181060" cy="73094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Diamond 73"/>
          <p:cNvSpPr/>
          <p:nvPr/>
        </p:nvSpPr>
        <p:spPr>
          <a:xfrm>
            <a:off x="3355471" y="4293096"/>
            <a:ext cx="2472167" cy="1543064"/>
          </a:xfrm>
          <a:prstGeom prst="diamond">
            <a:avLst/>
          </a:prstGeom>
          <a:solidFill>
            <a:srgbClr val="F68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p:cNvSpPr txBox="1">
            <a:spLocks/>
          </p:cNvSpPr>
          <p:nvPr/>
        </p:nvSpPr>
        <p:spPr>
          <a:xfrm>
            <a:off x="2000572" y="3264256"/>
            <a:ext cx="1254876" cy="369081"/>
          </a:xfrm>
          <a:prstGeom prst="rect">
            <a:avLst/>
          </a:prstGeom>
        </p:spPr>
        <p:txBody>
          <a:bodyPr vert="horz" lIns="91440" tIns="45720" rIns="91440" bIns="45720" rtlCol="0" anchor="ctr">
            <a:normAutofit fontScale="77500" lnSpcReduction="20000"/>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Źródła danych zewnętrznych</a:t>
            </a:r>
            <a:endParaRPr lang="en-US" sz="1400" dirty="0"/>
          </a:p>
        </p:txBody>
      </p:sp>
      <p:sp>
        <p:nvSpPr>
          <p:cNvPr id="12" name="Title 2"/>
          <p:cNvSpPr txBox="1">
            <a:spLocks/>
          </p:cNvSpPr>
          <p:nvPr/>
        </p:nvSpPr>
        <p:spPr>
          <a:xfrm>
            <a:off x="323528" y="3248714"/>
            <a:ext cx="1509198" cy="369081"/>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solidFill>
                  <a:schemeClr val="tx1">
                    <a:lumMod val="85000"/>
                    <a:lumOff val="15000"/>
                  </a:schemeClr>
                </a:solidFill>
                <a:latin typeface="Ebrima" panose="02000000000000000000" pitchFamily="2" charset="0"/>
                <a:ea typeface="Ebrima" panose="02000000000000000000" pitchFamily="2" charset="0"/>
                <a:cs typeface="Ebrima" panose="02000000000000000000" pitchFamily="2" charset="0"/>
              </a:rPr>
              <a:t>Obecny system</a:t>
            </a:r>
            <a:endParaRPr lang="en-US" sz="1400" dirty="0">
              <a:solidFill>
                <a:schemeClr val="tx1">
                  <a:lumMod val="85000"/>
                  <a:lumOff val="15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62" name="Diamond 61"/>
          <p:cNvSpPr/>
          <p:nvPr/>
        </p:nvSpPr>
        <p:spPr>
          <a:xfrm>
            <a:off x="3251411" y="4352956"/>
            <a:ext cx="2376264" cy="1454640"/>
          </a:xfrm>
          <a:prstGeom prst="diamond">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p:cNvCxnSpPr/>
          <p:nvPr/>
        </p:nvCxnSpPr>
        <p:spPr>
          <a:xfrm>
            <a:off x="3447655" y="2163961"/>
            <a:ext cx="742768" cy="808700"/>
          </a:xfrm>
          <a:prstGeom prst="straightConnector1">
            <a:avLst/>
          </a:prstGeom>
          <a:ln w="19050">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2199763" y="5436750"/>
            <a:ext cx="857788" cy="588794"/>
            <a:chOff x="-591830" y="4313500"/>
            <a:chExt cx="1254876" cy="861359"/>
          </a:xfrm>
          <a:solidFill>
            <a:srgbClr val="F6882E"/>
          </a:solidFill>
        </p:grpSpPr>
        <p:sp>
          <p:nvSpPr>
            <p:cNvPr id="16" name="Oval 15"/>
            <p:cNvSpPr/>
            <p:nvPr/>
          </p:nvSpPr>
          <p:spPr>
            <a:xfrm>
              <a:off x="-554922" y="4313500"/>
              <a:ext cx="1181060" cy="86135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32809"/>
                </a:solidFill>
              </a:endParaRPr>
            </a:p>
          </p:txBody>
        </p:sp>
        <p:sp>
          <p:nvSpPr>
            <p:cNvPr id="17" name="Title 2"/>
            <p:cNvSpPr txBox="1">
              <a:spLocks/>
            </p:cNvSpPr>
            <p:nvPr/>
          </p:nvSpPr>
          <p:spPr>
            <a:xfrm>
              <a:off x="-591830" y="4572090"/>
              <a:ext cx="1254876" cy="369080"/>
            </a:xfrm>
            <a:prstGeom prst="rect">
              <a:avLst/>
            </a:prstGeom>
            <a:noFill/>
          </p:spPr>
          <p:txBody>
            <a:bodyPr vert="horz" lIns="91440" tIns="45720" rIns="91440" bIns="45720" rtlCol="0" anchor="ctr">
              <a:normAutofit fontScale="62500" lnSpcReduction="20000"/>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Odrzucenie</a:t>
              </a:r>
              <a:endParaRPr lang="en-US" sz="1400" dirty="0"/>
            </a:p>
          </p:txBody>
        </p:sp>
      </p:grpSp>
      <p:grpSp>
        <p:nvGrpSpPr>
          <p:cNvPr id="72" name="Group 71"/>
          <p:cNvGrpSpPr/>
          <p:nvPr/>
        </p:nvGrpSpPr>
        <p:grpSpPr>
          <a:xfrm>
            <a:off x="6031483" y="5436750"/>
            <a:ext cx="857788" cy="588794"/>
            <a:chOff x="6031483" y="5441006"/>
            <a:chExt cx="857788" cy="588794"/>
          </a:xfrm>
        </p:grpSpPr>
        <p:sp>
          <p:nvSpPr>
            <p:cNvPr id="75" name="Oval 74"/>
            <p:cNvSpPr/>
            <p:nvPr/>
          </p:nvSpPr>
          <p:spPr>
            <a:xfrm>
              <a:off x="6056712" y="5441006"/>
              <a:ext cx="807330" cy="58879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2"/>
            <p:cNvSpPr txBox="1">
              <a:spLocks/>
            </p:cNvSpPr>
            <p:nvPr/>
          </p:nvSpPr>
          <p:spPr>
            <a:xfrm>
              <a:off x="6031483" y="5635009"/>
              <a:ext cx="857788" cy="252291"/>
            </a:xfrm>
            <a:prstGeom prst="rect">
              <a:avLst/>
            </a:prstGeom>
          </p:spPr>
          <p:txBody>
            <a:bodyPr vert="horz" lIns="91440" tIns="45720" rIns="91440" bIns="45720" rtlCol="0" anchor="ctr">
              <a:normAutofit fontScale="62500" lnSpcReduction="20000"/>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Akceptacja</a:t>
              </a:r>
              <a:endParaRPr lang="en-US" sz="1400" dirty="0"/>
            </a:p>
          </p:txBody>
        </p:sp>
      </p:grpSp>
      <p:sp>
        <p:nvSpPr>
          <p:cNvPr id="31" name="Title 2"/>
          <p:cNvSpPr txBox="1">
            <a:spLocks/>
          </p:cNvSpPr>
          <p:nvPr/>
        </p:nvSpPr>
        <p:spPr>
          <a:xfrm>
            <a:off x="3827556" y="4756240"/>
            <a:ext cx="1254876" cy="64807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Model decyzyjny</a:t>
            </a:r>
            <a:endParaRPr lang="en-US" sz="1400" dirty="0"/>
          </a:p>
        </p:txBody>
      </p:sp>
      <p:cxnSp>
        <p:nvCxnSpPr>
          <p:cNvPr id="45" name="Straight Arrow Connector 44"/>
          <p:cNvCxnSpPr/>
          <p:nvPr/>
        </p:nvCxnSpPr>
        <p:spPr>
          <a:xfrm flipH="1">
            <a:off x="4841500" y="2348299"/>
            <a:ext cx="611591" cy="640693"/>
          </a:xfrm>
          <a:prstGeom prst="straightConnector1">
            <a:avLst/>
          </a:prstGeom>
          <a:ln w="1905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2657914" y="1657612"/>
            <a:ext cx="1181060" cy="74096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itle 2"/>
          <p:cNvSpPr txBox="1">
            <a:spLocks/>
          </p:cNvSpPr>
          <p:nvPr/>
        </p:nvSpPr>
        <p:spPr>
          <a:xfrm>
            <a:off x="2621007" y="1843553"/>
            <a:ext cx="1254876" cy="369081"/>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en-US" sz="1600" dirty="0"/>
              <a:t>On-line</a:t>
            </a:r>
          </a:p>
        </p:txBody>
      </p:sp>
      <p:sp>
        <p:nvSpPr>
          <p:cNvPr id="70" name="Title 2"/>
          <p:cNvSpPr txBox="1">
            <a:spLocks/>
          </p:cNvSpPr>
          <p:nvPr/>
        </p:nvSpPr>
        <p:spPr>
          <a:xfrm>
            <a:off x="4393717" y="2340310"/>
            <a:ext cx="895567" cy="369081"/>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r>
              <a:rPr lang="pl-PL" sz="1100" dirty="0" smtClean="0">
                <a:solidFill>
                  <a:schemeClr val="tx1">
                    <a:lumMod val="75000"/>
                    <a:lumOff val="25000"/>
                  </a:schemeClr>
                </a:solidFill>
                <a:latin typeface="Ebrima" panose="02000000000000000000" pitchFamily="2" charset="0"/>
                <a:ea typeface="Ebrima" panose="02000000000000000000" pitchFamily="2" charset="0"/>
                <a:cs typeface="Ebrima" panose="02000000000000000000" pitchFamily="2" charset="0"/>
              </a:rPr>
              <a:t>Formularz danych</a:t>
            </a:r>
            <a:endParaRPr lang="en-US" sz="1100" dirty="0">
              <a:solidFill>
                <a:schemeClr val="tx1">
                  <a:lumMod val="75000"/>
                  <a:lumOff val="25000"/>
                </a:schemeClr>
              </a:solidFill>
              <a:latin typeface="Ebrima" panose="02000000000000000000" pitchFamily="2" charset="0"/>
              <a:ea typeface="Ebrima" panose="02000000000000000000" pitchFamily="2" charset="0"/>
              <a:cs typeface="Ebrima" panose="02000000000000000000" pitchFamily="2" charset="0"/>
            </a:endParaRPr>
          </a:p>
        </p:txBody>
      </p:sp>
      <p:sp>
        <p:nvSpPr>
          <p:cNvPr id="68" name="Oval 67"/>
          <p:cNvSpPr/>
          <p:nvPr/>
        </p:nvSpPr>
        <p:spPr>
          <a:xfrm>
            <a:off x="6075996" y="1657611"/>
            <a:ext cx="1181060" cy="740965"/>
          </a:xfrm>
          <a:prstGeom prst="ellipse">
            <a:avLst/>
          </a:prstGeom>
          <a:solidFill>
            <a:srgbClr val="F68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2D050"/>
              </a:solidFill>
            </a:endParaRPr>
          </a:p>
        </p:txBody>
      </p:sp>
      <p:sp>
        <p:nvSpPr>
          <p:cNvPr id="69" name="Title 2"/>
          <p:cNvSpPr txBox="1">
            <a:spLocks/>
          </p:cNvSpPr>
          <p:nvPr/>
        </p:nvSpPr>
        <p:spPr>
          <a:xfrm>
            <a:off x="6039088" y="1839662"/>
            <a:ext cx="1254876" cy="369081"/>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en-US" sz="2000" dirty="0"/>
              <a:t>CR7</a:t>
            </a:r>
          </a:p>
        </p:txBody>
      </p:sp>
      <p:sp>
        <p:nvSpPr>
          <p:cNvPr id="39" name="Oval 38"/>
          <p:cNvSpPr/>
          <p:nvPr/>
        </p:nvSpPr>
        <p:spPr>
          <a:xfrm>
            <a:off x="5079415" y="1657611"/>
            <a:ext cx="1181060" cy="740964"/>
          </a:xfrm>
          <a:prstGeom prst="ellipse">
            <a:avLst/>
          </a:prstGeom>
          <a:solidFill>
            <a:schemeClr val="tx1">
              <a:lumMod val="65000"/>
              <a:lumOff val="3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itle 2"/>
          <p:cNvSpPr txBox="1">
            <a:spLocks/>
          </p:cNvSpPr>
          <p:nvPr/>
        </p:nvSpPr>
        <p:spPr>
          <a:xfrm>
            <a:off x="5079415" y="1839663"/>
            <a:ext cx="1254876" cy="369081"/>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600" dirty="0" smtClean="0"/>
              <a:t>Telefon</a:t>
            </a:r>
            <a:endParaRPr lang="en-US" sz="1600" dirty="0"/>
          </a:p>
        </p:txBody>
      </p:sp>
      <p:sp>
        <p:nvSpPr>
          <p:cNvPr id="73" name="Title 2"/>
          <p:cNvSpPr txBox="1">
            <a:spLocks/>
          </p:cNvSpPr>
          <p:nvPr/>
        </p:nvSpPr>
        <p:spPr>
          <a:xfrm>
            <a:off x="5706853" y="3043402"/>
            <a:ext cx="1875005" cy="550925"/>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200" dirty="0" smtClean="0">
                <a:solidFill>
                  <a:schemeClr val="tx1">
                    <a:lumMod val="75000"/>
                    <a:lumOff val="25000"/>
                  </a:schemeClr>
                </a:solidFill>
                <a:latin typeface="Ebrima" panose="02000000000000000000" pitchFamily="2" charset="0"/>
                <a:ea typeface="Ebrima" panose="02000000000000000000" pitchFamily="2" charset="0"/>
                <a:cs typeface="Ebrima" panose="02000000000000000000" pitchFamily="2" charset="0"/>
              </a:rPr>
              <a:t>Ocena ryzyka przekazywanych informacji</a:t>
            </a:r>
            <a:endParaRPr lang="en-US" sz="1200" dirty="0">
              <a:solidFill>
                <a:schemeClr val="tx1">
                  <a:lumMod val="75000"/>
                  <a:lumOff val="25000"/>
                </a:schemeClr>
              </a:solidFill>
              <a:latin typeface="Ebrima" panose="02000000000000000000" pitchFamily="2" charset="0"/>
              <a:ea typeface="Ebrima" panose="02000000000000000000" pitchFamily="2" charset="0"/>
              <a:cs typeface="Ebrima" panose="02000000000000000000" pitchFamily="2" charset="0"/>
            </a:endParaRPr>
          </a:p>
        </p:txBody>
      </p:sp>
      <p:grpSp>
        <p:nvGrpSpPr>
          <p:cNvPr id="38" name="Group 37"/>
          <p:cNvGrpSpPr/>
          <p:nvPr/>
        </p:nvGrpSpPr>
        <p:grpSpPr>
          <a:xfrm>
            <a:off x="7380312" y="3248714"/>
            <a:ext cx="1312934" cy="369081"/>
            <a:chOff x="2778626" y="1298443"/>
            <a:chExt cx="1312934" cy="369081"/>
          </a:xfrm>
          <a:solidFill>
            <a:srgbClr val="F6882E"/>
          </a:solidFill>
        </p:grpSpPr>
        <p:sp>
          <p:nvSpPr>
            <p:cNvPr id="42" name="Rectangle 41"/>
            <p:cNvSpPr/>
            <p:nvPr/>
          </p:nvSpPr>
          <p:spPr>
            <a:xfrm>
              <a:off x="2778626" y="1298444"/>
              <a:ext cx="1312933" cy="336940"/>
            </a:xfrm>
            <a:prstGeom prst="rect">
              <a:avLst/>
            </a:prstGeom>
            <a:grpFill/>
            <a:ln w="1270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7" name="Title 2"/>
            <p:cNvSpPr txBox="1">
              <a:spLocks/>
            </p:cNvSpPr>
            <p:nvPr/>
          </p:nvSpPr>
          <p:spPr>
            <a:xfrm>
              <a:off x="2798584" y="1298443"/>
              <a:ext cx="1292976" cy="369081"/>
            </a:xfrm>
            <a:prstGeom prst="rect">
              <a:avLst/>
            </a:prstGeom>
            <a:grpFill/>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spcBef>
                  <a:spcPts val="600"/>
                </a:spcBef>
              </a:pPr>
              <a:r>
                <a:rPr lang="en-US" sz="1400" dirty="0" smtClean="0">
                  <a:latin typeface="Ebrima" panose="02000000000000000000" pitchFamily="2" charset="0"/>
                  <a:ea typeface="Ebrima" panose="02000000000000000000" pitchFamily="2" charset="0"/>
                  <a:cs typeface="Ebrima" panose="02000000000000000000" pitchFamily="2" charset="0"/>
                </a:rPr>
                <a:t>CR7</a:t>
              </a:r>
              <a:endParaRPr lang="en-US" sz="1400" dirty="0">
                <a:latin typeface="Ebrima" panose="02000000000000000000" pitchFamily="2" charset="0"/>
                <a:ea typeface="Ebrima" panose="02000000000000000000" pitchFamily="2" charset="0"/>
                <a:cs typeface="Ebrima" panose="02000000000000000000" pitchFamily="2" charset="0"/>
              </a:endParaRPr>
            </a:p>
          </p:txBody>
        </p:sp>
      </p:grpSp>
      <p:sp>
        <p:nvSpPr>
          <p:cNvPr id="48" name="Title 2"/>
          <p:cNvSpPr txBox="1">
            <a:spLocks/>
          </p:cNvSpPr>
          <p:nvPr/>
        </p:nvSpPr>
        <p:spPr>
          <a:xfrm>
            <a:off x="6031483" y="3981730"/>
            <a:ext cx="1159996" cy="369081"/>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200" dirty="0" smtClean="0">
                <a:solidFill>
                  <a:schemeClr val="tx1">
                    <a:lumMod val="75000"/>
                    <a:lumOff val="25000"/>
                  </a:schemeClr>
                </a:solidFill>
                <a:latin typeface="Ebrima" panose="02000000000000000000" pitchFamily="2" charset="0"/>
                <a:ea typeface="Ebrima" panose="02000000000000000000" pitchFamily="2" charset="0"/>
                <a:cs typeface="Ebrima" panose="02000000000000000000" pitchFamily="2" charset="0"/>
              </a:rPr>
              <a:t>Ocena ryzyka intencji</a:t>
            </a:r>
            <a:endParaRPr lang="en-US" sz="1200" dirty="0">
              <a:solidFill>
                <a:schemeClr val="tx1">
                  <a:lumMod val="75000"/>
                  <a:lumOff val="25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33" name="Straight Connector 32"/>
          <p:cNvCxnSpPr>
            <a:endCxn id="59" idx="1"/>
          </p:cNvCxnSpPr>
          <p:nvPr/>
        </p:nvCxnSpPr>
        <p:spPr>
          <a:xfrm flipH="1">
            <a:off x="5906790" y="2389191"/>
            <a:ext cx="722228" cy="878516"/>
          </a:xfrm>
          <a:prstGeom prst="line">
            <a:avLst/>
          </a:prstGeom>
          <a:ln w="19050">
            <a:solidFill>
              <a:srgbClr val="F6882E"/>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9" name="Right Bracket 58"/>
          <p:cNvSpPr/>
          <p:nvPr/>
        </p:nvSpPr>
        <p:spPr>
          <a:xfrm>
            <a:off x="4421545" y="3254998"/>
            <a:ext cx="1485245" cy="853215"/>
          </a:xfrm>
          <a:custGeom>
            <a:avLst/>
            <a:gdLst>
              <a:gd name="connsiteX0" fmla="*/ 0 w 305032"/>
              <a:gd name="connsiteY0" fmla="*/ 0 h 1706430"/>
              <a:gd name="connsiteX1" fmla="*/ 305032 w 305032"/>
              <a:gd name="connsiteY1" fmla="*/ 25418 h 1706430"/>
              <a:gd name="connsiteX2" fmla="*/ 305032 w 305032"/>
              <a:gd name="connsiteY2" fmla="*/ 1681012 h 1706430"/>
              <a:gd name="connsiteX3" fmla="*/ 0 w 305032"/>
              <a:gd name="connsiteY3" fmla="*/ 1706430 h 1706430"/>
              <a:gd name="connsiteX4" fmla="*/ 0 w 305032"/>
              <a:gd name="connsiteY4" fmla="*/ 0 h 1706430"/>
              <a:gd name="connsiteX0" fmla="*/ 0 w 305032"/>
              <a:gd name="connsiteY0" fmla="*/ 0 h 1706430"/>
              <a:gd name="connsiteX1" fmla="*/ 305032 w 305032"/>
              <a:gd name="connsiteY1" fmla="*/ 25418 h 1706430"/>
              <a:gd name="connsiteX2" fmla="*/ 305032 w 305032"/>
              <a:gd name="connsiteY2" fmla="*/ 1681012 h 1706430"/>
              <a:gd name="connsiteX3" fmla="*/ 0 w 305032"/>
              <a:gd name="connsiteY3" fmla="*/ 1706430 h 1706430"/>
              <a:gd name="connsiteX0" fmla="*/ 297712 w 602744"/>
              <a:gd name="connsiteY0" fmla="*/ 0 h 1706430"/>
              <a:gd name="connsiteX1" fmla="*/ 602744 w 602744"/>
              <a:gd name="connsiteY1" fmla="*/ 25418 h 1706430"/>
              <a:gd name="connsiteX2" fmla="*/ 602744 w 602744"/>
              <a:gd name="connsiteY2" fmla="*/ 1681012 h 1706430"/>
              <a:gd name="connsiteX3" fmla="*/ 297712 w 602744"/>
              <a:gd name="connsiteY3" fmla="*/ 1706430 h 1706430"/>
              <a:gd name="connsiteX4" fmla="*/ 297712 w 602744"/>
              <a:gd name="connsiteY4" fmla="*/ 0 h 1706430"/>
              <a:gd name="connsiteX0" fmla="*/ 0 w 602744"/>
              <a:gd name="connsiteY0" fmla="*/ 10632 h 1706430"/>
              <a:gd name="connsiteX1" fmla="*/ 602744 w 602744"/>
              <a:gd name="connsiteY1" fmla="*/ 25418 h 1706430"/>
              <a:gd name="connsiteX2" fmla="*/ 602744 w 602744"/>
              <a:gd name="connsiteY2" fmla="*/ 1681012 h 1706430"/>
              <a:gd name="connsiteX3" fmla="*/ 297712 w 602744"/>
              <a:gd name="connsiteY3" fmla="*/ 1706430 h 1706430"/>
              <a:gd name="connsiteX0" fmla="*/ 1148316 w 1453348"/>
              <a:gd name="connsiteY0" fmla="*/ 0 h 1706430"/>
              <a:gd name="connsiteX1" fmla="*/ 1453348 w 1453348"/>
              <a:gd name="connsiteY1" fmla="*/ 25418 h 1706430"/>
              <a:gd name="connsiteX2" fmla="*/ 1453348 w 1453348"/>
              <a:gd name="connsiteY2" fmla="*/ 1681012 h 1706430"/>
              <a:gd name="connsiteX3" fmla="*/ 1148316 w 1453348"/>
              <a:gd name="connsiteY3" fmla="*/ 1706430 h 1706430"/>
              <a:gd name="connsiteX4" fmla="*/ 1148316 w 1453348"/>
              <a:gd name="connsiteY4" fmla="*/ 0 h 1706430"/>
              <a:gd name="connsiteX0" fmla="*/ 850604 w 1453348"/>
              <a:gd name="connsiteY0" fmla="*/ 10632 h 1706430"/>
              <a:gd name="connsiteX1" fmla="*/ 1453348 w 1453348"/>
              <a:gd name="connsiteY1" fmla="*/ 25418 h 1706430"/>
              <a:gd name="connsiteX2" fmla="*/ 1453348 w 1453348"/>
              <a:gd name="connsiteY2" fmla="*/ 1681012 h 1706430"/>
              <a:gd name="connsiteX3" fmla="*/ 0 w 1453348"/>
              <a:gd name="connsiteY3" fmla="*/ 1642634 h 1706430"/>
              <a:gd name="connsiteX0" fmla="*/ 1180213 w 1485245"/>
              <a:gd name="connsiteY0" fmla="*/ 0 h 1706430"/>
              <a:gd name="connsiteX1" fmla="*/ 1485245 w 1485245"/>
              <a:gd name="connsiteY1" fmla="*/ 25418 h 1706430"/>
              <a:gd name="connsiteX2" fmla="*/ 1485245 w 1485245"/>
              <a:gd name="connsiteY2" fmla="*/ 1681012 h 1706430"/>
              <a:gd name="connsiteX3" fmla="*/ 1180213 w 1485245"/>
              <a:gd name="connsiteY3" fmla="*/ 1706430 h 1706430"/>
              <a:gd name="connsiteX4" fmla="*/ 1180213 w 1485245"/>
              <a:gd name="connsiteY4" fmla="*/ 0 h 1706430"/>
              <a:gd name="connsiteX0" fmla="*/ 882501 w 1485245"/>
              <a:gd name="connsiteY0" fmla="*/ 10632 h 1706430"/>
              <a:gd name="connsiteX1" fmla="*/ 1485245 w 1485245"/>
              <a:gd name="connsiteY1" fmla="*/ 25418 h 1706430"/>
              <a:gd name="connsiteX2" fmla="*/ 1485245 w 1485245"/>
              <a:gd name="connsiteY2" fmla="*/ 1681012 h 1706430"/>
              <a:gd name="connsiteX3" fmla="*/ 0 w 1485245"/>
              <a:gd name="connsiteY3" fmla="*/ 1663898 h 1706430"/>
            </a:gdLst>
            <a:ahLst/>
            <a:cxnLst>
              <a:cxn ang="0">
                <a:pos x="connsiteX0" y="connsiteY0"/>
              </a:cxn>
              <a:cxn ang="0">
                <a:pos x="connsiteX1" y="connsiteY1"/>
              </a:cxn>
              <a:cxn ang="0">
                <a:pos x="connsiteX2" y="connsiteY2"/>
              </a:cxn>
              <a:cxn ang="0">
                <a:pos x="connsiteX3" y="connsiteY3"/>
              </a:cxn>
            </a:cxnLst>
            <a:rect l="l" t="t" r="r" b="b"/>
            <a:pathLst>
              <a:path w="1485245" h="1706430" stroke="0" extrusionOk="0">
                <a:moveTo>
                  <a:pt x="1180213" y="0"/>
                </a:moveTo>
                <a:cubicBezTo>
                  <a:pt x="1348678" y="0"/>
                  <a:pt x="1485245" y="11380"/>
                  <a:pt x="1485245" y="25418"/>
                </a:cubicBezTo>
                <a:lnTo>
                  <a:pt x="1485245" y="1681012"/>
                </a:lnTo>
                <a:cubicBezTo>
                  <a:pt x="1485245" y="1695050"/>
                  <a:pt x="1348678" y="1706430"/>
                  <a:pt x="1180213" y="1706430"/>
                </a:cubicBezTo>
                <a:lnTo>
                  <a:pt x="1180213" y="0"/>
                </a:lnTo>
                <a:close/>
              </a:path>
              <a:path w="1485245" h="1706430" fill="none">
                <a:moveTo>
                  <a:pt x="882501" y="10632"/>
                </a:moveTo>
                <a:cubicBezTo>
                  <a:pt x="1050966" y="10632"/>
                  <a:pt x="1485245" y="11380"/>
                  <a:pt x="1485245" y="25418"/>
                </a:cubicBezTo>
                <a:lnTo>
                  <a:pt x="1485245" y="1681012"/>
                </a:lnTo>
                <a:cubicBezTo>
                  <a:pt x="1485245" y="1695050"/>
                  <a:pt x="168465" y="1663898"/>
                  <a:pt x="0" y="1663898"/>
                </a:cubicBezTo>
              </a:path>
            </a:pathLst>
          </a:custGeom>
          <a:ln w="19050">
            <a:solidFill>
              <a:srgbClr val="F6882E"/>
            </a:solidFill>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6" name="Elbow Connector 65"/>
          <p:cNvCxnSpPr>
            <a:stCxn id="10" idx="4"/>
          </p:cNvCxnSpPr>
          <p:nvPr/>
        </p:nvCxnSpPr>
        <p:spPr>
          <a:xfrm rot="16200000" flipH="1">
            <a:off x="3363590" y="3034628"/>
            <a:ext cx="294546" cy="1765708"/>
          </a:xfrm>
          <a:prstGeom prst="bentConnector2">
            <a:avLst/>
          </a:prstGeom>
          <a:ln w="19050">
            <a:solidFill>
              <a:schemeClr val="tx1">
                <a:lumMod val="50000"/>
                <a:lumOff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0" name="Elbow Connector 79"/>
          <p:cNvCxnSpPr>
            <a:stCxn id="62" idx="1"/>
            <a:endCxn id="16" idx="0"/>
          </p:cNvCxnSpPr>
          <p:nvPr/>
        </p:nvCxnSpPr>
        <p:spPr>
          <a:xfrm rot="10800000" flipV="1">
            <a:off x="2628657" y="5080276"/>
            <a:ext cx="622754" cy="356474"/>
          </a:xfrm>
          <a:prstGeom prst="bentConnector2">
            <a:avLst/>
          </a:prstGeom>
          <a:ln w="19050">
            <a:solidFill>
              <a:schemeClr val="tx1">
                <a:lumMod val="50000"/>
                <a:lumOff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5" name="Elbow Connector 84"/>
          <p:cNvCxnSpPr/>
          <p:nvPr/>
        </p:nvCxnSpPr>
        <p:spPr>
          <a:xfrm rot="10800000" flipH="1" flipV="1">
            <a:off x="5869282" y="5064628"/>
            <a:ext cx="622754" cy="356474"/>
          </a:xfrm>
          <a:prstGeom prst="bentConnector2">
            <a:avLst/>
          </a:prstGeom>
          <a:ln w="19050">
            <a:solidFill>
              <a:schemeClr val="tx1">
                <a:lumMod val="50000"/>
                <a:lumOff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4" name="Group 9"/>
          <p:cNvGrpSpPr>
            <a:grpSpLocks noChangeAspect="1"/>
          </p:cNvGrpSpPr>
          <p:nvPr/>
        </p:nvGrpSpPr>
        <p:grpSpPr bwMode="auto">
          <a:xfrm>
            <a:off x="8821327" y="908720"/>
            <a:ext cx="196604" cy="194040"/>
            <a:chOff x="2650" y="1933"/>
            <a:chExt cx="460" cy="454"/>
          </a:xfrm>
        </p:grpSpPr>
        <p:sp>
          <p:nvSpPr>
            <p:cNvPr id="49"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0">
              <a:hlinkClick r:id="rId3"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8245724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l-PL" dirty="0" smtClean="0"/>
              <a:t>Model decyzyjny</a:t>
            </a:r>
            <a:r>
              <a:rPr lang="en-US" dirty="0"/>
              <a:t/>
            </a:r>
            <a:br>
              <a:rPr lang="en-US" dirty="0"/>
            </a:br>
            <a:r>
              <a:rPr lang="pl-PL" sz="2000" dirty="0" smtClean="0"/>
              <a:t>Przejście z analizy do decyzji</a:t>
            </a:r>
            <a:endParaRPr lang="en-US" sz="2000" dirty="0"/>
          </a:p>
        </p:txBody>
      </p:sp>
      <p:grpSp>
        <p:nvGrpSpPr>
          <p:cNvPr id="89" name="Group 88"/>
          <p:cNvGrpSpPr/>
          <p:nvPr/>
        </p:nvGrpSpPr>
        <p:grpSpPr>
          <a:xfrm>
            <a:off x="1827183" y="2503747"/>
            <a:ext cx="3951071" cy="3352271"/>
            <a:chOff x="2043208" y="2417336"/>
            <a:chExt cx="3824936" cy="3352271"/>
          </a:xfrm>
        </p:grpSpPr>
        <p:cxnSp>
          <p:nvCxnSpPr>
            <p:cNvPr id="87" name="Straight Arrow Connector 86"/>
            <p:cNvCxnSpPr/>
            <p:nvPr/>
          </p:nvCxnSpPr>
          <p:spPr>
            <a:xfrm>
              <a:off x="2043208" y="5769607"/>
              <a:ext cx="3824936"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a:off x="2043208" y="5215726"/>
              <a:ext cx="3824936"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2043208" y="4644884"/>
              <a:ext cx="3824936"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2043208" y="4099011"/>
              <a:ext cx="3824936"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a:off x="2043208" y="3553023"/>
              <a:ext cx="3824936"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a:off x="2043208" y="2981967"/>
              <a:ext cx="3824936"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a:off x="2043208" y="2417336"/>
              <a:ext cx="3824936"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899592" y="2351761"/>
            <a:ext cx="944745" cy="29955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2080523" y="2351761"/>
            <a:ext cx="944745" cy="29955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14"/>
          <p:cNvSpPr/>
          <p:nvPr/>
        </p:nvSpPr>
        <p:spPr>
          <a:xfrm>
            <a:off x="3261454" y="2351761"/>
            <a:ext cx="944745" cy="29955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Rectangle 16"/>
          <p:cNvSpPr/>
          <p:nvPr/>
        </p:nvSpPr>
        <p:spPr>
          <a:xfrm>
            <a:off x="899592" y="2913423"/>
            <a:ext cx="944745" cy="29955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Rectangle 17"/>
          <p:cNvSpPr/>
          <p:nvPr/>
        </p:nvSpPr>
        <p:spPr>
          <a:xfrm>
            <a:off x="2080523" y="2913423"/>
            <a:ext cx="944745" cy="2995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Rectangle 18"/>
          <p:cNvSpPr/>
          <p:nvPr/>
        </p:nvSpPr>
        <p:spPr>
          <a:xfrm>
            <a:off x="3261454" y="2913423"/>
            <a:ext cx="944745" cy="29955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0" name="Rectangle 19"/>
          <p:cNvSpPr/>
          <p:nvPr/>
        </p:nvSpPr>
        <p:spPr>
          <a:xfrm>
            <a:off x="5859503" y="2913423"/>
            <a:ext cx="2888961" cy="299553"/>
          </a:xfrm>
          <a:prstGeom prst="rect">
            <a:avLst/>
          </a:prstGeom>
          <a:solidFill>
            <a:srgbClr val="F68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Rectangle 21"/>
          <p:cNvSpPr/>
          <p:nvPr/>
        </p:nvSpPr>
        <p:spPr>
          <a:xfrm>
            <a:off x="899592" y="3475086"/>
            <a:ext cx="944745" cy="29955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3" name="Rectangle 22"/>
          <p:cNvSpPr/>
          <p:nvPr/>
        </p:nvSpPr>
        <p:spPr>
          <a:xfrm>
            <a:off x="2080523" y="3475086"/>
            <a:ext cx="944745" cy="29955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Rectangle 23"/>
          <p:cNvSpPr/>
          <p:nvPr/>
        </p:nvSpPr>
        <p:spPr>
          <a:xfrm>
            <a:off x="3261454" y="3475086"/>
            <a:ext cx="944745" cy="299553"/>
          </a:xfrm>
          <a:prstGeom prst="rect">
            <a:avLst/>
          </a:prstGeom>
          <a:solidFill>
            <a:srgbClr val="F68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 name="Rectangle 24"/>
          <p:cNvSpPr/>
          <p:nvPr/>
        </p:nvSpPr>
        <p:spPr>
          <a:xfrm>
            <a:off x="5859503" y="3475086"/>
            <a:ext cx="2888961" cy="299553"/>
          </a:xfrm>
          <a:prstGeom prst="rect">
            <a:avLst/>
          </a:prstGeom>
          <a:solidFill>
            <a:srgbClr val="F68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 name="Rectangle 25"/>
          <p:cNvSpPr/>
          <p:nvPr/>
        </p:nvSpPr>
        <p:spPr>
          <a:xfrm>
            <a:off x="899592" y="4036748"/>
            <a:ext cx="944745" cy="29955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7" name="Rectangle 26"/>
          <p:cNvSpPr/>
          <p:nvPr/>
        </p:nvSpPr>
        <p:spPr>
          <a:xfrm>
            <a:off x="2080523" y="4036748"/>
            <a:ext cx="944745" cy="2995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prstClr val="white"/>
              </a:solidFill>
            </a:endParaRPr>
          </a:p>
        </p:txBody>
      </p:sp>
      <p:sp>
        <p:nvSpPr>
          <p:cNvPr id="28" name="Rectangle 27"/>
          <p:cNvSpPr/>
          <p:nvPr/>
        </p:nvSpPr>
        <p:spPr>
          <a:xfrm>
            <a:off x="3261454" y="4036748"/>
            <a:ext cx="944745" cy="2995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9" name="Rectangle 28"/>
          <p:cNvSpPr/>
          <p:nvPr/>
        </p:nvSpPr>
        <p:spPr>
          <a:xfrm>
            <a:off x="5859503" y="4036748"/>
            <a:ext cx="2888961" cy="2995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0" name="Rectangle 29"/>
          <p:cNvSpPr/>
          <p:nvPr/>
        </p:nvSpPr>
        <p:spPr>
          <a:xfrm>
            <a:off x="899592" y="4598410"/>
            <a:ext cx="944745" cy="2995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2" name="Rectangle 31"/>
          <p:cNvSpPr/>
          <p:nvPr/>
        </p:nvSpPr>
        <p:spPr>
          <a:xfrm>
            <a:off x="3261454" y="4598410"/>
            <a:ext cx="944745" cy="29955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 name="Rectangle 32"/>
          <p:cNvSpPr/>
          <p:nvPr/>
        </p:nvSpPr>
        <p:spPr>
          <a:xfrm>
            <a:off x="5859503" y="4598410"/>
            <a:ext cx="2888961" cy="299553"/>
          </a:xfrm>
          <a:prstGeom prst="rect">
            <a:avLst/>
          </a:prstGeom>
          <a:solidFill>
            <a:srgbClr val="F68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Rectangle 33"/>
          <p:cNvSpPr/>
          <p:nvPr/>
        </p:nvSpPr>
        <p:spPr>
          <a:xfrm>
            <a:off x="899592" y="5160072"/>
            <a:ext cx="944745" cy="2995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Rectangle 34"/>
          <p:cNvSpPr/>
          <p:nvPr/>
        </p:nvSpPr>
        <p:spPr>
          <a:xfrm>
            <a:off x="2080523" y="5160072"/>
            <a:ext cx="944745" cy="29955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Rectangle 35"/>
          <p:cNvSpPr/>
          <p:nvPr/>
        </p:nvSpPr>
        <p:spPr>
          <a:xfrm>
            <a:off x="3261454" y="5160072"/>
            <a:ext cx="944745" cy="29955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Rectangle 36"/>
          <p:cNvSpPr/>
          <p:nvPr/>
        </p:nvSpPr>
        <p:spPr>
          <a:xfrm>
            <a:off x="5859503" y="5160072"/>
            <a:ext cx="2888961" cy="2995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Rectangle 37"/>
          <p:cNvSpPr/>
          <p:nvPr/>
        </p:nvSpPr>
        <p:spPr>
          <a:xfrm>
            <a:off x="899592" y="5721735"/>
            <a:ext cx="944745" cy="29955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Rectangle 38"/>
          <p:cNvSpPr/>
          <p:nvPr/>
        </p:nvSpPr>
        <p:spPr>
          <a:xfrm>
            <a:off x="2080523" y="5721735"/>
            <a:ext cx="944745" cy="29955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Rectangle 39"/>
          <p:cNvSpPr/>
          <p:nvPr/>
        </p:nvSpPr>
        <p:spPr>
          <a:xfrm>
            <a:off x="3261454" y="5721735"/>
            <a:ext cx="944745" cy="2995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Rectangle 40"/>
          <p:cNvSpPr/>
          <p:nvPr/>
        </p:nvSpPr>
        <p:spPr>
          <a:xfrm>
            <a:off x="5859503" y="5721735"/>
            <a:ext cx="2888961" cy="2995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itle 2"/>
          <p:cNvSpPr txBox="1">
            <a:spLocks/>
          </p:cNvSpPr>
          <p:nvPr/>
        </p:nvSpPr>
        <p:spPr>
          <a:xfrm>
            <a:off x="512001" y="2348880"/>
            <a:ext cx="469538" cy="4032448"/>
          </a:xfrm>
          <a:prstGeom prst="rect">
            <a:avLst/>
          </a:prstGeom>
        </p:spPr>
        <p:txBody>
          <a:bodyPr vert="horz" lIns="91440" tIns="45720" rIns="91440" bIns="45720" rtlCol="0" anchor="ctr">
            <a:normAutofit fontScale="92500" lnSpcReduction="20000"/>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nSpc>
                <a:spcPct val="300000"/>
              </a:lnSpc>
            </a:pPr>
            <a:r>
              <a:rPr lang="en-US" sz="1400" dirty="0">
                <a:solidFill>
                  <a:prstClr val="black">
                    <a:lumMod val="75000"/>
                    <a:lumOff val="25000"/>
                  </a:prstClr>
                </a:solidFill>
              </a:rPr>
              <a:t>1)</a:t>
            </a:r>
          </a:p>
          <a:p>
            <a:pPr>
              <a:lnSpc>
                <a:spcPct val="300000"/>
              </a:lnSpc>
            </a:pPr>
            <a:r>
              <a:rPr lang="en-US" sz="1400" dirty="0">
                <a:solidFill>
                  <a:prstClr val="black">
                    <a:lumMod val="75000"/>
                    <a:lumOff val="25000"/>
                  </a:prstClr>
                </a:solidFill>
              </a:rPr>
              <a:t>2)</a:t>
            </a:r>
          </a:p>
          <a:p>
            <a:pPr>
              <a:lnSpc>
                <a:spcPct val="300000"/>
              </a:lnSpc>
            </a:pPr>
            <a:r>
              <a:rPr lang="en-US" sz="1400" dirty="0">
                <a:solidFill>
                  <a:prstClr val="black">
                    <a:lumMod val="75000"/>
                    <a:lumOff val="25000"/>
                  </a:prstClr>
                </a:solidFill>
              </a:rPr>
              <a:t>3)</a:t>
            </a:r>
          </a:p>
          <a:p>
            <a:pPr>
              <a:lnSpc>
                <a:spcPct val="300000"/>
              </a:lnSpc>
            </a:pPr>
            <a:r>
              <a:rPr lang="en-US" sz="1400" dirty="0">
                <a:solidFill>
                  <a:prstClr val="black">
                    <a:lumMod val="75000"/>
                    <a:lumOff val="25000"/>
                  </a:prstClr>
                </a:solidFill>
              </a:rPr>
              <a:t>4)</a:t>
            </a:r>
          </a:p>
          <a:p>
            <a:pPr>
              <a:lnSpc>
                <a:spcPct val="300000"/>
              </a:lnSpc>
            </a:pPr>
            <a:r>
              <a:rPr lang="en-US" sz="1400" dirty="0">
                <a:solidFill>
                  <a:prstClr val="black">
                    <a:lumMod val="75000"/>
                    <a:lumOff val="25000"/>
                  </a:prstClr>
                </a:solidFill>
              </a:rPr>
              <a:t>5)</a:t>
            </a:r>
          </a:p>
          <a:p>
            <a:pPr>
              <a:lnSpc>
                <a:spcPct val="300000"/>
              </a:lnSpc>
            </a:pPr>
            <a:r>
              <a:rPr lang="en-US" sz="1400" dirty="0">
                <a:solidFill>
                  <a:prstClr val="black">
                    <a:lumMod val="75000"/>
                    <a:lumOff val="25000"/>
                  </a:prstClr>
                </a:solidFill>
              </a:rPr>
              <a:t>6)</a:t>
            </a:r>
          </a:p>
          <a:p>
            <a:pPr>
              <a:lnSpc>
                <a:spcPct val="300000"/>
              </a:lnSpc>
            </a:pPr>
            <a:r>
              <a:rPr lang="en-US" sz="1400" dirty="0">
                <a:solidFill>
                  <a:prstClr val="black">
                    <a:lumMod val="75000"/>
                    <a:lumOff val="25000"/>
                  </a:prstClr>
                </a:solidFill>
              </a:rPr>
              <a:t>7)</a:t>
            </a:r>
          </a:p>
          <a:p>
            <a:pPr>
              <a:lnSpc>
                <a:spcPct val="300000"/>
              </a:lnSpc>
            </a:pPr>
            <a:endParaRPr lang="en-US" sz="1400" dirty="0">
              <a:solidFill>
                <a:prstClr val="black">
                  <a:lumMod val="75000"/>
                  <a:lumOff val="25000"/>
                </a:prstClr>
              </a:solidFill>
            </a:endParaRPr>
          </a:p>
        </p:txBody>
      </p:sp>
      <p:sp>
        <p:nvSpPr>
          <p:cNvPr id="43" name="Title 2"/>
          <p:cNvSpPr txBox="1">
            <a:spLocks/>
          </p:cNvSpPr>
          <p:nvPr/>
        </p:nvSpPr>
        <p:spPr>
          <a:xfrm>
            <a:off x="611560" y="1700808"/>
            <a:ext cx="8136904" cy="380205"/>
          </a:xfrm>
          <a:prstGeom prst="rect">
            <a:avLst/>
          </a:prstGeom>
          <a:solidFill>
            <a:schemeClr val="bg1">
              <a:lumMod val="50000"/>
            </a:schemeClr>
          </a:solidFill>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r>
              <a:rPr lang="pl-PL" sz="1100" dirty="0" smtClean="0"/>
              <a:t>  </a:t>
            </a:r>
            <a:r>
              <a:rPr lang="en-US" sz="1100" dirty="0" smtClean="0"/>
              <a:t> </a:t>
            </a:r>
            <a:r>
              <a:rPr lang="pl-PL" sz="1100" dirty="0" smtClean="0"/>
              <a:t>Dane faktyczne</a:t>
            </a:r>
            <a:r>
              <a:rPr lang="en-US" sz="1100" dirty="0" smtClean="0"/>
              <a:t> </a:t>
            </a:r>
            <a:r>
              <a:rPr lang="pl-PL" sz="1100" dirty="0" smtClean="0"/>
              <a:t>  </a:t>
            </a:r>
            <a:r>
              <a:rPr lang="en-US" sz="1100" dirty="0" smtClean="0"/>
              <a:t> </a:t>
            </a:r>
            <a:r>
              <a:rPr lang="pl-PL" sz="1100" dirty="0" smtClean="0"/>
              <a:t>Dane faktyczne   Ocena intencji                                                                 Rekomendacje</a:t>
            </a:r>
            <a:endParaRPr lang="en-US" sz="1100" dirty="0"/>
          </a:p>
        </p:txBody>
      </p:sp>
      <p:sp>
        <p:nvSpPr>
          <p:cNvPr id="44" name="Oval 43"/>
          <p:cNvSpPr/>
          <p:nvPr/>
        </p:nvSpPr>
        <p:spPr>
          <a:xfrm>
            <a:off x="8460432" y="4659680"/>
            <a:ext cx="194264" cy="19426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Oval 44"/>
          <p:cNvSpPr/>
          <p:nvPr/>
        </p:nvSpPr>
        <p:spPr>
          <a:xfrm>
            <a:off x="8460432" y="2971246"/>
            <a:ext cx="194264" cy="19426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Oval 45"/>
          <p:cNvSpPr/>
          <p:nvPr/>
        </p:nvSpPr>
        <p:spPr>
          <a:xfrm>
            <a:off x="8460431" y="3537451"/>
            <a:ext cx="194264" cy="19426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Oval 46"/>
          <p:cNvSpPr/>
          <p:nvPr/>
        </p:nvSpPr>
        <p:spPr>
          <a:xfrm>
            <a:off x="8460432" y="4097652"/>
            <a:ext cx="194264" cy="194264"/>
          </a:xfrm>
          <a:prstGeom prst="ellipse">
            <a:avLst/>
          </a:prstGeom>
          <a:solidFill>
            <a:srgbClr val="C0000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Oval 47"/>
          <p:cNvSpPr/>
          <p:nvPr/>
        </p:nvSpPr>
        <p:spPr>
          <a:xfrm>
            <a:off x="8460432" y="5763746"/>
            <a:ext cx="194264" cy="194264"/>
          </a:xfrm>
          <a:prstGeom prst="ellipse">
            <a:avLst/>
          </a:prstGeom>
          <a:solidFill>
            <a:srgbClr val="C0000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Title 2"/>
          <p:cNvSpPr txBox="1">
            <a:spLocks/>
          </p:cNvSpPr>
          <p:nvPr/>
        </p:nvSpPr>
        <p:spPr>
          <a:xfrm>
            <a:off x="900438" y="2362592"/>
            <a:ext cx="943900"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000" dirty="0" smtClean="0"/>
              <a:t>Niskie ryzyko</a:t>
            </a:r>
            <a:endParaRPr lang="en-US" sz="1000" dirty="0"/>
          </a:p>
        </p:txBody>
      </p:sp>
      <p:sp>
        <p:nvSpPr>
          <p:cNvPr id="59" name="Title 2"/>
          <p:cNvSpPr txBox="1">
            <a:spLocks/>
          </p:cNvSpPr>
          <p:nvPr/>
        </p:nvSpPr>
        <p:spPr>
          <a:xfrm>
            <a:off x="900438" y="2924254"/>
            <a:ext cx="943900"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000" dirty="0"/>
              <a:t>Niskie ryzyko</a:t>
            </a:r>
            <a:endParaRPr lang="en-US" sz="1000" dirty="0"/>
          </a:p>
        </p:txBody>
      </p:sp>
      <p:sp>
        <p:nvSpPr>
          <p:cNvPr id="60" name="Title 2"/>
          <p:cNvSpPr txBox="1">
            <a:spLocks/>
          </p:cNvSpPr>
          <p:nvPr/>
        </p:nvSpPr>
        <p:spPr>
          <a:xfrm>
            <a:off x="900438" y="3475086"/>
            <a:ext cx="943900"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000" dirty="0"/>
              <a:t>Niskie ryzyko</a:t>
            </a:r>
            <a:endParaRPr lang="en-US" sz="1000" dirty="0"/>
          </a:p>
        </p:txBody>
      </p:sp>
      <p:sp>
        <p:nvSpPr>
          <p:cNvPr id="61" name="Title 2"/>
          <p:cNvSpPr txBox="1">
            <a:spLocks/>
          </p:cNvSpPr>
          <p:nvPr/>
        </p:nvSpPr>
        <p:spPr>
          <a:xfrm>
            <a:off x="900438" y="4046110"/>
            <a:ext cx="943900"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000" dirty="0"/>
              <a:t>Niskie ryzyko</a:t>
            </a:r>
            <a:endParaRPr lang="en-US" sz="1000" dirty="0"/>
          </a:p>
        </p:txBody>
      </p:sp>
      <p:sp>
        <p:nvSpPr>
          <p:cNvPr id="62" name="Title 2"/>
          <p:cNvSpPr txBox="1">
            <a:spLocks/>
          </p:cNvSpPr>
          <p:nvPr/>
        </p:nvSpPr>
        <p:spPr>
          <a:xfrm>
            <a:off x="2080523" y="2363699"/>
            <a:ext cx="943900"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000" dirty="0"/>
              <a:t>Niskie ryzyko</a:t>
            </a:r>
            <a:endParaRPr lang="en-US" sz="1000" dirty="0"/>
          </a:p>
        </p:txBody>
      </p:sp>
      <p:sp>
        <p:nvSpPr>
          <p:cNvPr id="63" name="Title 2"/>
          <p:cNvSpPr txBox="1">
            <a:spLocks/>
          </p:cNvSpPr>
          <p:nvPr/>
        </p:nvSpPr>
        <p:spPr>
          <a:xfrm>
            <a:off x="3261454" y="2363699"/>
            <a:ext cx="943900"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000" dirty="0"/>
              <a:t>Niskie ryzyko</a:t>
            </a:r>
            <a:endParaRPr lang="en-US" sz="1000" dirty="0"/>
          </a:p>
        </p:txBody>
      </p:sp>
      <p:sp>
        <p:nvSpPr>
          <p:cNvPr id="64" name="Title 2"/>
          <p:cNvSpPr txBox="1">
            <a:spLocks/>
          </p:cNvSpPr>
          <p:nvPr/>
        </p:nvSpPr>
        <p:spPr>
          <a:xfrm>
            <a:off x="3261454" y="2925811"/>
            <a:ext cx="943900"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000" dirty="0"/>
              <a:t>Niskie ryzyko</a:t>
            </a:r>
            <a:endParaRPr lang="en-US" sz="1000" dirty="0"/>
          </a:p>
        </p:txBody>
      </p:sp>
      <p:sp>
        <p:nvSpPr>
          <p:cNvPr id="65" name="Title 2"/>
          <p:cNvSpPr txBox="1">
            <a:spLocks/>
          </p:cNvSpPr>
          <p:nvPr/>
        </p:nvSpPr>
        <p:spPr>
          <a:xfrm>
            <a:off x="2070994" y="3475086"/>
            <a:ext cx="943900"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000" dirty="0"/>
              <a:t>Niskie ryzyko</a:t>
            </a:r>
            <a:endParaRPr lang="en-US" sz="1000" dirty="0"/>
          </a:p>
        </p:txBody>
      </p:sp>
      <p:sp>
        <p:nvSpPr>
          <p:cNvPr id="66" name="Title 2"/>
          <p:cNvSpPr txBox="1">
            <a:spLocks/>
          </p:cNvSpPr>
          <p:nvPr/>
        </p:nvSpPr>
        <p:spPr>
          <a:xfrm>
            <a:off x="2070994" y="4607036"/>
            <a:ext cx="943900" cy="297348"/>
          </a:xfrm>
          <a:prstGeom prst="rect">
            <a:avLst/>
          </a:prstGeom>
          <a:solidFill>
            <a:srgbClr val="92D050"/>
          </a:solidFill>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000" dirty="0"/>
              <a:t>Niskie ryzyko</a:t>
            </a:r>
            <a:endParaRPr lang="en-US" sz="1000" dirty="0"/>
          </a:p>
        </p:txBody>
      </p:sp>
      <p:sp>
        <p:nvSpPr>
          <p:cNvPr id="67" name="Title 2"/>
          <p:cNvSpPr txBox="1">
            <a:spLocks/>
          </p:cNvSpPr>
          <p:nvPr/>
        </p:nvSpPr>
        <p:spPr>
          <a:xfrm>
            <a:off x="3274582" y="4607036"/>
            <a:ext cx="943900"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000" dirty="0"/>
              <a:t>Niskie ryzyko</a:t>
            </a:r>
            <a:endParaRPr lang="en-US" sz="1000" dirty="0"/>
          </a:p>
        </p:txBody>
      </p:sp>
      <p:sp>
        <p:nvSpPr>
          <p:cNvPr id="69" name="Title 2"/>
          <p:cNvSpPr txBox="1">
            <a:spLocks/>
          </p:cNvSpPr>
          <p:nvPr/>
        </p:nvSpPr>
        <p:spPr>
          <a:xfrm>
            <a:off x="900438" y="4608138"/>
            <a:ext cx="943900" cy="297348"/>
          </a:xfrm>
          <a:prstGeom prst="rect">
            <a:avLst/>
          </a:prstGeom>
          <a:solidFill>
            <a:srgbClr val="F6882E"/>
          </a:solidFill>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800" dirty="0"/>
              <a:t>Średnie ryzyko</a:t>
            </a:r>
            <a:endParaRPr lang="en-US" sz="800" dirty="0"/>
          </a:p>
        </p:txBody>
      </p:sp>
      <p:sp>
        <p:nvSpPr>
          <p:cNvPr id="70" name="Title 2"/>
          <p:cNvSpPr txBox="1">
            <a:spLocks/>
          </p:cNvSpPr>
          <p:nvPr/>
        </p:nvSpPr>
        <p:spPr>
          <a:xfrm>
            <a:off x="3261454" y="4046110"/>
            <a:ext cx="943900" cy="297348"/>
          </a:xfrm>
          <a:prstGeom prst="rect">
            <a:avLst/>
          </a:prstGeom>
          <a:solidFill>
            <a:srgbClr val="F6882E"/>
          </a:solidFill>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800" dirty="0"/>
              <a:t>Średnie ryzyko</a:t>
            </a:r>
            <a:endParaRPr lang="en-US" sz="800" dirty="0"/>
          </a:p>
        </p:txBody>
      </p:sp>
      <p:sp>
        <p:nvSpPr>
          <p:cNvPr id="71" name="Title 2"/>
          <p:cNvSpPr txBox="1">
            <a:spLocks/>
          </p:cNvSpPr>
          <p:nvPr/>
        </p:nvSpPr>
        <p:spPr>
          <a:xfrm>
            <a:off x="3261454" y="3482949"/>
            <a:ext cx="943900"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800" dirty="0" smtClean="0"/>
              <a:t>Średnie ryzyko</a:t>
            </a:r>
            <a:endParaRPr lang="en-US" sz="800" dirty="0"/>
          </a:p>
        </p:txBody>
      </p:sp>
      <p:sp>
        <p:nvSpPr>
          <p:cNvPr id="72" name="Title 2"/>
          <p:cNvSpPr txBox="1">
            <a:spLocks/>
          </p:cNvSpPr>
          <p:nvPr/>
        </p:nvSpPr>
        <p:spPr>
          <a:xfrm>
            <a:off x="2081368" y="2924254"/>
            <a:ext cx="943900" cy="292286"/>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800" dirty="0" smtClean="0">
                <a:solidFill>
                  <a:prstClr val="white"/>
                </a:solidFill>
              </a:rPr>
              <a:t>Wysokie ryzyko</a:t>
            </a:r>
            <a:endParaRPr lang="en-US" sz="800" dirty="0">
              <a:solidFill>
                <a:prstClr val="white"/>
              </a:solidFill>
            </a:endParaRPr>
          </a:p>
        </p:txBody>
      </p:sp>
      <p:sp>
        <p:nvSpPr>
          <p:cNvPr id="73" name="Title 2"/>
          <p:cNvSpPr txBox="1">
            <a:spLocks/>
          </p:cNvSpPr>
          <p:nvPr/>
        </p:nvSpPr>
        <p:spPr>
          <a:xfrm>
            <a:off x="2081368" y="4045374"/>
            <a:ext cx="943900"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800" dirty="0">
                <a:solidFill>
                  <a:prstClr val="white"/>
                </a:solidFill>
              </a:rPr>
              <a:t>Wysokie ryzyko</a:t>
            </a:r>
            <a:endParaRPr lang="en-US" sz="800" dirty="0">
              <a:solidFill>
                <a:prstClr val="white"/>
              </a:solidFill>
            </a:endParaRPr>
          </a:p>
        </p:txBody>
      </p:sp>
      <p:sp>
        <p:nvSpPr>
          <p:cNvPr id="74" name="Title 2"/>
          <p:cNvSpPr txBox="1">
            <a:spLocks/>
          </p:cNvSpPr>
          <p:nvPr/>
        </p:nvSpPr>
        <p:spPr>
          <a:xfrm>
            <a:off x="900438" y="5153463"/>
            <a:ext cx="943900" cy="297348"/>
          </a:xfrm>
          <a:prstGeom prst="rect">
            <a:avLst/>
          </a:prstGeom>
          <a:solidFill>
            <a:srgbClr val="C00000"/>
          </a:solidFill>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800" dirty="0">
                <a:solidFill>
                  <a:prstClr val="white"/>
                </a:solidFill>
              </a:rPr>
              <a:t>Wysokie ryzyko</a:t>
            </a:r>
            <a:endParaRPr lang="en-US" sz="800" dirty="0">
              <a:solidFill>
                <a:prstClr val="white"/>
              </a:solidFill>
            </a:endParaRPr>
          </a:p>
        </p:txBody>
      </p:sp>
      <p:sp>
        <p:nvSpPr>
          <p:cNvPr id="75" name="Title 2"/>
          <p:cNvSpPr txBox="1">
            <a:spLocks/>
          </p:cNvSpPr>
          <p:nvPr/>
        </p:nvSpPr>
        <p:spPr>
          <a:xfrm>
            <a:off x="3261454" y="5722837"/>
            <a:ext cx="943900" cy="297348"/>
          </a:xfrm>
          <a:prstGeom prst="rect">
            <a:avLst/>
          </a:prstGeom>
          <a:solidFill>
            <a:srgbClr val="C32809"/>
          </a:solidFill>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800" dirty="0">
                <a:solidFill>
                  <a:prstClr val="white"/>
                </a:solidFill>
              </a:rPr>
              <a:t>Wysokie ryzyko</a:t>
            </a:r>
            <a:endParaRPr lang="en-US" sz="800" dirty="0">
              <a:solidFill>
                <a:prstClr val="white"/>
              </a:solidFill>
            </a:endParaRPr>
          </a:p>
        </p:txBody>
      </p:sp>
      <p:sp>
        <p:nvSpPr>
          <p:cNvPr id="76" name="Title 2"/>
          <p:cNvSpPr txBox="1">
            <a:spLocks/>
          </p:cNvSpPr>
          <p:nvPr/>
        </p:nvSpPr>
        <p:spPr>
          <a:xfrm>
            <a:off x="3265416" y="5162277"/>
            <a:ext cx="943900"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800" dirty="0"/>
              <a:t>Jakiekolwiek ryzyko</a:t>
            </a:r>
            <a:endParaRPr lang="en-US" sz="800" dirty="0"/>
          </a:p>
        </p:txBody>
      </p:sp>
      <p:sp>
        <p:nvSpPr>
          <p:cNvPr id="77" name="Title 2"/>
          <p:cNvSpPr txBox="1">
            <a:spLocks/>
          </p:cNvSpPr>
          <p:nvPr/>
        </p:nvSpPr>
        <p:spPr>
          <a:xfrm>
            <a:off x="2081368" y="5162277"/>
            <a:ext cx="943900"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800" dirty="0" smtClean="0"/>
              <a:t>Jakiekolwiek ryzyko</a:t>
            </a:r>
            <a:endParaRPr lang="en-US" sz="800" dirty="0"/>
          </a:p>
        </p:txBody>
      </p:sp>
      <p:sp>
        <p:nvSpPr>
          <p:cNvPr id="78" name="Title 2"/>
          <p:cNvSpPr txBox="1">
            <a:spLocks/>
          </p:cNvSpPr>
          <p:nvPr/>
        </p:nvSpPr>
        <p:spPr>
          <a:xfrm>
            <a:off x="2051720" y="5722837"/>
            <a:ext cx="973548" cy="297348"/>
          </a:xfrm>
          <a:prstGeom prst="rect">
            <a:avLst/>
          </a:prstGeom>
          <a:solidFill>
            <a:schemeClr val="tx1">
              <a:lumMod val="50000"/>
              <a:lumOff val="50000"/>
            </a:schemeClr>
          </a:solidFill>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800" dirty="0"/>
              <a:t>Jakiekolwiek ryzyko</a:t>
            </a:r>
            <a:endParaRPr lang="en-US" sz="800" dirty="0"/>
          </a:p>
        </p:txBody>
      </p:sp>
      <p:sp>
        <p:nvSpPr>
          <p:cNvPr id="79" name="Title 2"/>
          <p:cNvSpPr txBox="1">
            <a:spLocks/>
          </p:cNvSpPr>
          <p:nvPr/>
        </p:nvSpPr>
        <p:spPr>
          <a:xfrm>
            <a:off x="900513" y="5722837"/>
            <a:ext cx="943900"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800" dirty="0"/>
              <a:t>Jakiekolwiek ryzyko</a:t>
            </a:r>
            <a:endParaRPr lang="en-US" sz="800" dirty="0"/>
          </a:p>
        </p:txBody>
      </p:sp>
      <p:sp>
        <p:nvSpPr>
          <p:cNvPr id="90" name="Title 2"/>
          <p:cNvSpPr txBox="1">
            <a:spLocks/>
          </p:cNvSpPr>
          <p:nvPr/>
        </p:nvSpPr>
        <p:spPr>
          <a:xfrm>
            <a:off x="5859502" y="2351761"/>
            <a:ext cx="2888962" cy="297348"/>
          </a:xfrm>
          <a:prstGeom prst="rect">
            <a:avLst/>
          </a:prstGeom>
          <a:solidFill>
            <a:srgbClr val="92D050"/>
          </a:solidFill>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r>
              <a:rPr lang="pl-PL" sz="1000" dirty="0" smtClean="0"/>
              <a:t>Wniosek zaakceptowany</a:t>
            </a:r>
            <a:endParaRPr lang="en-US" sz="1000" dirty="0"/>
          </a:p>
        </p:txBody>
      </p:sp>
      <p:sp>
        <p:nvSpPr>
          <p:cNvPr id="91" name="Title 2"/>
          <p:cNvSpPr txBox="1">
            <a:spLocks/>
          </p:cNvSpPr>
          <p:nvPr/>
        </p:nvSpPr>
        <p:spPr>
          <a:xfrm>
            <a:off x="5859502" y="2919192"/>
            <a:ext cx="2600929"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r>
              <a:rPr lang="pl-PL" sz="1000" dirty="0" smtClean="0"/>
              <a:t>Decyzja w oparciu o politykę firmy</a:t>
            </a:r>
            <a:endParaRPr lang="en-US" sz="1000" dirty="0"/>
          </a:p>
        </p:txBody>
      </p:sp>
      <p:sp>
        <p:nvSpPr>
          <p:cNvPr id="92" name="Title 2"/>
          <p:cNvSpPr txBox="1">
            <a:spLocks/>
          </p:cNvSpPr>
          <p:nvPr/>
        </p:nvSpPr>
        <p:spPr>
          <a:xfrm>
            <a:off x="5859502" y="3490760"/>
            <a:ext cx="2600929"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r>
              <a:rPr lang="pl-PL" sz="1000" dirty="0"/>
              <a:t>Decyzja w oparciu o politykę firmy</a:t>
            </a:r>
            <a:endParaRPr lang="en-US" sz="1000" dirty="0"/>
          </a:p>
        </p:txBody>
      </p:sp>
      <p:sp>
        <p:nvSpPr>
          <p:cNvPr id="93" name="Title 2"/>
          <p:cNvSpPr txBox="1">
            <a:spLocks/>
          </p:cNvSpPr>
          <p:nvPr/>
        </p:nvSpPr>
        <p:spPr>
          <a:xfrm>
            <a:off x="5859502" y="4038315"/>
            <a:ext cx="2600929" cy="297348"/>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r>
              <a:rPr lang="pl-PL" sz="800" dirty="0" smtClean="0">
                <a:solidFill>
                  <a:prstClr val="white"/>
                </a:solidFill>
              </a:rPr>
              <a:t>Nieszczere  informacje i złe intencje - odrzucony</a:t>
            </a:r>
            <a:endParaRPr lang="en-US" sz="800" dirty="0">
              <a:solidFill>
                <a:prstClr val="white"/>
              </a:solidFill>
            </a:endParaRPr>
          </a:p>
        </p:txBody>
      </p:sp>
      <p:sp>
        <p:nvSpPr>
          <p:cNvPr id="94" name="Title 2"/>
          <p:cNvSpPr txBox="1">
            <a:spLocks/>
          </p:cNvSpPr>
          <p:nvPr/>
        </p:nvSpPr>
        <p:spPr>
          <a:xfrm>
            <a:off x="5859502" y="4599721"/>
            <a:ext cx="2600929" cy="297348"/>
          </a:xfrm>
          <a:prstGeom prst="rect">
            <a:avLst/>
          </a:prstGeom>
        </p:spPr>
        <p:txBody>
          <a:bodyPr vert="horz" lIns="91440" tIns="45720" rIns="91440" bIns="45720" rtlCol="0" anchor="t">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r>
              <a:rPr lang="pl-PL" sz="1000" dirty="0"/>
              <a:t>Decyzja w oparciu o politykę firmy</a:t>
            </a:r>
            <a:endParaRPr lang="en-US" sz="1000" dirty="0"/>
          </a:p>
        </p:txBody>
      </p:sp>
      <p:sp>
        <p:nvSpPr>
          <p:cNvPr id="95" name="Title 2"/>
          <p:cNvSpPr txBox="1">
            <a:spLocks/>
          </p:cNvSpPr>
          <p:nvPr/>
        </p:nvSpPr>
        <p:spPr>
          <a:xfrm>
            <a:off x="5859502" y="5153463"/>
            <a:ext cx="2888962" cy="297348"/>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r>
              <a:rPr lang="pl-PL" sz="800" dirty="0" smtClean="0">
                <a:solidFill>
                  <a:prstClr val="white"/>
                </a:solidFill>
              </a:rPr>
              <a:t>Wysokie ryzyko w przekazanych danych - odrzucony</a:t>
            </a:r>
            <a:endParaRPr lang="en-US" sz="800" dirty="0">
              <a:solidFill>
                <a:prstClr val="white"/>
              </a:solidFill>
            </a:endParaRPr>
          </a:p>
        </p:txBody>
      </p:sp>
      <p:sp>
        <p:nvSpPr>
          <p:cNvPr id="4" name="Rectangle 3"/>
          <p:cNvSpPr/>
          <p:nvPr/>
        </p:nvSpPr>
        <p:spPr>
          <a:xfrm>
            <a:off x="4283968" y="2971246"/>
            <a:ext cx="1368152" cy="1942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itle 2"/>
          <p:cNvSpPr txBox="1">
            <a:spLocks/>
          </p:cNvSpPr>
          <p:nvPr/>
        </p:nvSpPr>
        <p:spPr>
          <a:xfrm>
            <a:off x="5859502" y="5721735"/>
            <a:ext cx="2600929" cy="297348"/>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r>
              <a:rPr lang="pl-PL" sz="800" dirty="0" smtClean="0">
                <a:solidFill>
                  <a:prstClr val="white"/>
                </a:solidFill>
              </a:rPr>
              <a:t>Wysokie ryzyko wyłudzenia - odrzucony</a:t>
            </a:r>
            <a:endParaRPr lang="en-US" sz="800" dirty="0">
              <a:solidFill>
                <a:prstClr val="white"/>
              </a:solidFill>
            </a:endParaRPr>
          </a:p>
        </p:txBody>
      </p:sp>
      <p:sp>
        <p:nvSpPr>
          <p:cNvPr id="81" name="Rectangle 80"/>
          <p:cNvSpPr/>
          <p:nvPr/>
        </p:nvSpPr>
        <p:spPr>
          <a:xfrm>
            <a:off x="4283968" y="3560423"/>
            <a:ext cx="1368152" cy="1942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p:cNvSpPr/>
          <p:nvPr/>
        </p:nvSpPr>
        <p:spPr>
          <a:xfrm>
            <a:off x="4211960" y="2774865"/>
            <a:ext cx="1566295" cy="553998"/>
          </a:xfrm>
          <a:prstGeom prst="rect">
            <a:avLst/>
          </a:prstGeom>
        </p:spPr>
        <p:txBody>
          <a:bodyPr wrap="square">
            <a:spAutoFit/>
          </a:bodyPr>
          <a:lstStyle/>
          <a:p>
            <a:r>
              <a:rPr lang="pl-PL" sz="1000" dirty="0" smtClean="0">
                <a:solidFill>
                  <a:prstClr val="black">
                    <a:lumMod val="75000"/>
                    <a:lumOff val="25000"/>
                  </a:prstClr>
                </a:solidFill>
              </a:rPr>
              <a:t>Prawdopodobnie nieszczere dane ale niskie ryzyko intencji</a:t>
            </a:r>
            <a:endParaRPr lang="en-US" sz="1000" dirty="0">
              <a:solidFill>
                <a:prstClr val="black">
                  <a:lumMod val="75000"/>
                  <a:lumOff val="25000"/>
                </a:prstClr>
              </a:solidFill>
            </a:endParaRPr>
          </a:p>
        </p:txBody>
      </p:sp>
      <p:sp>
        <p:nvSpPr>
          <p:cNvPr id="99" name="Rectangle 98"/>
          <p:cNvSpPr/>
          <p:nvPr/>
        </p:nvSpPr>
        <p:spPr>
          <a:xfrm>
            <a:off x="4211960" y="3506115"/>
            <a:ext cx="1566295" cy="400110"/>
          </a:xfrm>
          <a:prstGeom prst="rect">
            <a:avLst/>
          </a:prstGeom>
        </p:spPr>
        <p:txBody>
          <a:bodyPr wrap="square">
            <a:spAutoFit/>
          </a:bodyPr>
          <a:lstStyle/>
          <a:p>
            <a:r>
              <a:rPr lang="pl-PL" sz="1000" dirty="0" smtClean="0">
                <a:solidFill>
                  <a:prstClr val="black">
                    <a:lumMod val="75000"/>
                    <a:lumOff val="25000"/>
                  </a:prstClr>
                </a:solidFill>
              </a:rPr>
              <a:t>Prawdopodobne ukrywanie informacji</a:t>
            </a:r>
            <a:endParaRPr lang="en-US" sz="1000" dirty="0">
              <a:solidFill>
                <a:prstClr val="black">
                  <a:lumMod val="75000"/>
                  <a:lumOff val="25000"/>
                </a:prstClr>
              </a:solidFill>
            </a:endParaRPr>
          </a:p>
        </p:txBody>
      </p:sp>
      <p:sp>
        <p:nvSpPr>
          <p:cNvPr id="100" name="Rectangle 99"/>
          <p:cNvSpPr/>
          <p:nvPr/>
        </p:nvSpPr>
        <p:spPr>
          <a:xfrm>
            <a:off x="4211960" y="4523523"/>
            <a:ext cx="1566295" cy="400110"/>
          </a:xfrm>
          <a:prstGeom prst="rect">
            <a:avLst/>
          </a:prstGeom>
        </p:spPr>
        <p:txBody>
          <a:bodyPr wrap="square">
            <a:spAutoFit/>
          </a:bodyPr>
          <a:lstStyle/>
          <a:p>
            <a:r>
              <a:rPr lang="pl-PL" sz="1000" dirty="0" smtClean="0">
                <a:solidFill>
                  <a:prstClr val="black">
                    <a:lumMod val="75000"/>
                    <a:lumOff val="25000"/>
                  </a:prstClr>
                </a:solidFill>
              </a:rPr>
              <a:t>Zła sytuacja , niskie ryzyko fraudu</a:t>
            </a:r>
            <a:endParaRPr lang="en-US" sz="1000" dirty="0">
              <a:solidFill>
                <a:prstClr val="black">
                  <a:lumMod val="75000"/>
                  <a:lumOff val="25000"/>
                </a:prstClr>
              </a:solidFill>
            </a:endParaRPr>
          </a:p>
        </p:txBody>
      </p:sp>
      <p:grpSp>
        <p:nvGrpSpPr>
          <p:cNvPr id="102" name="Group 9"/>
          <p:cNvGrpSpPr>
            <a:grpSpLocks noChangeAspect="1"/>
          </p:cNvGrpSpPr>
          <p:nvPr/>
        </p:nvGrpSpPr>
        <p:grpSpPr bwMode="auto">
          <a:xfrm>
            <a:off x="8821327" y="908720"/>
            <a:ext cx="196604" cy="194040"/>
            <a:chOff x="2650" y="1933"/>
            <a:chExt cx="460" cy="454"/>
          </a:xfrm>
        </p:grpSpPr>
        <p:sp>
          <p:nvSpPr>
            <p:cNvPr id="103"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
              <a:hlinkClick r:id="rId3"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2712755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CR7 </a:t>
            </a:r>
            <a:r>
              <a:rPr lang="pl-PL" dirty="0" smtClean="0"/>
              <a:t>– architektura systemu</a:t>
            </a:r>
            <a:endParaRPr lang="en-US" dirty="0"/>
          </a:p>
        </p:txBody>
      </p:sp>
      <p:sp>
        <p:nvSpPr>
          <p:cNvPr id="13" name="Oval 12"/>
          <p:cNvSpPr/>
          <p:nvPr/>
        </p:nvSpPr>
        <p:spPr>
          <a:xfrm>
            <a:off x="2760616" y="2248528"/>
            <a:ext cx="3032917" cy="3032923"/>
          </a:xfrm>
          <a:prstGeom prst="ellipse">
            <a:avLst/>
          </a:prstGeom>
          <a:solidFill>
            <a:srgbClr val="F6882E">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p:cNvCxnSpPr/>
          <p:nvPr/>
        </p:nvCxnSpPr>
        <p:spPr>
          <a:xfrm flipH="1">
            <a:off x="5143557" y="2746997"/>
            <a:ext cx="1543736" cy="1212586"/>
          </a:xfrm>
          <a:prstGeom prst="straightConnector1">
            <a:avLst/>
          </a:prstGeom>
          <a:ln w="19050">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102253" y="1687555"/>
            <a:ext cx="710107" cy="836705"/>
            <a:chOff x="7164288" y="1512461"/>
            <a:chExt cx="710107" cy="836705"/>
          </a:xfrm>
        </p:grpSpPr>
        <p:grpSp>
          <p:nvGrpSpPr>
            <p:cNvPr id="84" name="Group 83"/>
            <p:cNvGrpSpPr/>
            <p:nvPr/>
          </p:nvGrpSpPr>
          <p:grpSpPr>
            <a:xfrm>
              <a:off x="7164288" y="1512461"/>
              <a:ext cx="648072" cy="836705"/>
              <a:chOff x="7132841" y="1422702"/>
              <a:chExt cx="648072" cy="845072"/>
            </a:xfrm>
          </p:grpSpPr>
          <p:sp>
            <p:nvSpPr>
              <p:cNvPr id="75" name="Rectangle 74"/>
              <p:cNvSpPr/>
              <p:nvPr/>
            </p:nvSpPr>
            <p:spPr>
              <a:xfrm>
                <a:off x="7132841" y="1422702"/>
                <a:ext cx="648072" cy="845072"/>
              </a:xfrm>
              <a:prstGeom prst="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3" name="Group 82"/>
              <p:cNvGrpSpPr/>
              <p:nvPr/>
            </p:nvGrpSpPr>
            <p:grpSpPr>
              <a:xfrm>
                <a:off x="7276857" y="1586405"/>
                <a:ext cx="360040" cy="517667"/>
                <a:chOff x="7308304" y="1632794"/>
                <a:chExt cx="360040" cy="517667"/>
              </a:xfrm>
            </p:grpSpPr>
            <p:cxnSp>
              <p:nvCxnSpPr>
                <p:cNvPr id="77" name="Straight Connector 76"/>
                <p:cNvCxnSpPr/>
                <p:nvPr/>
              </p:nvCxnSpPr>
              <p:spPr>
                <a:xfrm>
                  <a:off x="7308304" y="1632794"/>
                  <a:ext cx="3600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7308304" y="1736327"/>
                  <a:ext cx="3600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308304" y="1839860"/>
                  <a:ext cx="3600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7308304" y="1943393"/>
                  <a:ext cx="3600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7308304" y="2046926"/>
                  <a:ext cx="3600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7308304" y="2150461"/>
                  <a:ext cx="3600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cxnSp>
          <p:nvCxnSpPr>
            <p:cNvPr id="86" name="Straight Arrow Connector 85"/>
            <p:cNvCxnSpPr/>
            <p:nvPr/>
          </p:nvCxnSpPr>
          <p:spPr>
            <a:xfrm flipH="1" flipV="1">
              <a:off x="7450345" y="1700269"/>
              <a:ext cx="424050" cy="332557"/>
            </a:xfrm>
            <a:prstGeom prst="straightConnector1">
              <a:avLst/>
            </a:prstGeom>
            <a:ln w="34925" cmpd="sng">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93" name="Oval 92"/>
          <p:cNvSpPr/>
          <p:nvPr/>
        </p:nvSpPr>
        <p:spPr>
          <a:xfrm>
            <a:off x="4254157" y="3807141"/>
            <a:ext cx="1041993" cy="104199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2371296" y="5281451"/>
            <a:ext cx="1304897" cy="88385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p:cNvSpPr txBox="1">
            <a:spLocks/>
          </p:cNvSpPr>
          <p:nvPr/>
        </p:nvSpPr>
        <p:spPr>
          <a:xfrm>
            <a:off x="2371296" y="5589706"/>
            <a:ext cx="1352221" cy="325623"/>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Końcowa ocena ryzyka informacji</a:t>
            </a:r>
            <a:endParaRPr lang="en-US" sz="1400" dirty="0"/>
          </a:p>
        </p:txBody>
      </p:sp>
      <p:grpSp>
        <p:nvGrpSpPr>
          <p:cNvPr id="16" name="Group 15"/>
          <p:cNvGrpSpPr/>
          <p:nvPr/>
        </p:nvGrpSpPr>
        <p:grpSpPr>
          <a:xfrm>
            <a:off x="5468544" y="5281451"/>
            <a:ext cx="1479720" cy="883854"/>
            <a:chOff x="5405289" y="5387340"/>
            <a:chExt cx="1479720" cy="883854"/>
          </a:xfrm>
        </p:grpSpPr>
        <p:sp>
          <p:nvSpPr>
            <p:cNvPr id="47" name="Oval 46"/>
            <p:cNvSpPr/>
            <p:nvPr/>
          </p:nvSpPr>
          <p:spPr>
            <a:xfrm>
              <a:off x="5508104" y="5387340"/>
              <a:ext cx="1304897" cy="88385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p:cNvSpPr txBox="1">
              <a:spLocks/>
            </p:cNvSpPr>
            <p:nvPr/>
          </p:nvSpPr>
          <p:spPr>
            <a:xfrm>
              <a:off x="5405289" y="5661248"/>
              <a:ext cx="1479720" cy="325623"/>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Końcowa ocena ryzyka intencji</a:t>
              </a:r>
              <a:endParaRPr lang="en-US" sz="1400" dirty="0"/>
            </a:p>
          </p:txBody>
        </p:sp>
      </p:grpSp>
      <p:cxnSp>
        <p:nvCxnSpPr>
          <p:cNvPr id="71" name="Straight Arrow Connector 70"/>
          <p:cNvCxnSpPr/>
          <p:nvPr/>
        </p:nvCxnSpPr>
        <p:spPr>
          <a:xfrm>
            <a:off x="2874696" y="2603182"/>
            <a:ext cx="298098" cy="287631"/>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4" name="Title 2"/>
          <p:cNvSpPr txBox="1">
            <a:spLocks/>
          </p:cNvSpPr>
          <p:nvPr/>
        </p:nvSpPr>
        <p:spPr>
          <a:xfrm>
            <a:off x="3723517" y="2434870"/>
            <a:ext cx="1107117" cy="325623"/>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en-US" dirty="0"/>
              <a:t>CR7</a:t>
            </a:r>
          </a:p>
        </p:txBody>
      </p:sp>
      <p:grpSp>
        <p:nvGrpSpPr>
          <p:cNvPr id="26" name="Group 25"/>
          <p:cNvGrpSpPr/>
          <p:nvPr/>
        </p:nvGrpSpPr>
        <p:grpSpPr>
          <a:xfrm>
            <a:off x="2035195" y="1968042"/>
            <a:ext cx="1107117" cy="794272"/>
            <a:chOff x="4050443" y="1568808"/>
            <a:chExt cx="1254876" cy="900277"/>
          </a:xfrm>
        </p:grpSpPr>
        <p:sp>
          <p:nvSpPr>
            <p:cNvPr id="24" name="Oval 23"/>
            <p:cNvSpPr/>
            <p:nvPr/>
          </p:nvSpPr>
          <p:spPr>
            <a:xfrm>
              <a:off x="4087350" y="1568808"/>
              <a:ext cx="1181060" cy="900277"/>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2"/>
            <p:cNvSpPr txBox="1">
              <a:spLocks/>
            </p:cNvSpPr>
            <p:nvPr/>
          </p:nvSpPr>
          <p:spPr>
            <a:xfrm>
              <a:off x="4050443" y="1839663"/>
              <a:ext cx="1254876" cy="369081"/>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Aparat</a:t>
              </a:r>
              <a:r>
                <a:rPr lang="pl-PL" sz="1600" dirty="0" smtClean="0"/>
                <a:t> </a:t>
              </a:r>
              <a:r>
                <a:rPr lang="pl-PL" sz="1400" dirty="0" smtClean="0"/>
                <a:t>telefoniczny</a:t>
              </a:r>
              <a:endParaRPr lang="en-US" sz="1400" dirty="0"/>
            </a:p>
          </p:txBody>
        </p:sp>
      </p:grpSp>
      <p:cxnSp>
        <p:nvCxnSpPr>
          <p:cNvPr id="37" name="Straight Arrow Connector 36"/>
          <p:cNvCxnSpPr/>
          <p:nvPr/>
        </p:nvCxnSpPr>
        <p:spPr>
          <a:xfrm>
            <a:off x="4108656" y="3671952"/>
            <a:ext cx="298098" cy="287631"/>
          </a:xfrm>
          <a:prstGeom prst="straightConnector1">
            <a:avLst/>
          </a:prstGeom>
          <a:ln w="19050">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6273195" y="1968043"/>
            <a:ext cx="1107117" cy="794272"/>
            <a:chOff x="6489219" y="2110205"/>
            <a:chExt cx="1107117" cy="794272"/>
          </a:xfrm>
        </p:grpSpPr>
        <p:sp>
          <p:nvSpPr>
            <p:cNvPr id="28" name="Oval 27"/>
            <p:cNvSpPr/>
            <p:nvPr/>
          </p:nvSpPr>
          <p:spPr>
            <a:xfrm>
              <a:off x="6521780" y="2110205"/>
              <a:ext cx="1041993" cy="79427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itle 2"/>
            <p:cNvSpPr txBox="1">
              <a:spLocks/>
            </p:cNvSpPr>
            <p:nvPr/>
          </p:nvSpPr>
          <p:spPr>
            <a:xfrm>
              <a:off x="6489219" y="2349166"/>
              <a:ext cx="1107117" cy="325623"/>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400" dirty="0" smtClean="0"/>
                <a:t>Pozycja w formularzu</a:t>
              </a:r>
              <a:endParaRPr lang="en-US" sz="1400" dirty="0"/>
            </a:p>
          </p:txBody>
        </p:sp>
      </p:grpSp>
      <p:grpSp>
        <p:nvGrpSpPr>
          <p:cNvPr id="31" name="Group 30"/>
          <p:cNvGrpSpPr/>
          <p:nvPr/>
        </p:nvGrpSpPr>
        <p:grpSpPr>
          <a:xfrm>
            <a:off x="2907444" y="2744310"/>
            <a:ext cx="1474412" cy="1387682"/>
            <a:chOff x="4050443" y="1433673"/>
            <a:chExt cx="1254876" cy="1181061"/>
          </a:xfrm>
          <a:solidFill>
            <a:srgbClr val="B11117"/>
          </a:solidFill>
        </p:grpSpPr>
        <p:sp>
          <p:nvSpPr>
            <p:cNvPr id="32" name="Oval 31"/>
            <p:cNvSpPr/>
            <p:nvPr/>
          </p:nvSpPr>
          <p:spPr>
            <a:xfrm>
              <a:off x="4087350" y="1433673"/>
              <a:ext cx="1181060" cy="1181061"/>
            </a:xfrm>
            <a:prstGeom prst="ellipse">
              <a:avLst/>
            </a:prstGeom>
            <a:solidFill>
              <a:srgbClr val="F68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itle 2"/>
            <p:cNvSpPr txBox="1">
              <a:spLocks/>
            </p:cNvSpPr>
            <p:nvPr/>
          </p:nvSpPr>
          <p:spPr>
            <a:xfrm>
              <a:off x="4050443" y="1839663"/>
              <a:ext cx="1254876" cy="369081"/>
            </a:xfrm>
            <a:prstGeom prst="rect">
              <a:avLst/>
            </a:prstGeom>
            <a:noFill/>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600" dirty="0" smtClean="0"/>
                <a:t>LVA</a:t>
              </a:r>
              <a:endParaRPr lang="en-US" sz="1600" dirty="0"/>
            </a:p>
          </p:txBody>
        </p:sp>
      </p:grpSp>
      <p:sp>
        <p:nvSpPr>
          <p:cNvPr id="36" name="Title 2"/>
          <p:cNvSpPr txBox="1">
            <a:spLocks/>
          </p:cNvSpPr>
          <p:nvPr/>
        </p:nvSpPr>
        <p:spPr>
          <a:xfrm>
            <a:off x="4221596" y="4063406"/>
            <a:ext cx="1107117" cy="529158"/>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bg1"/>
                </a:solidFill>
                <a:latin typeface="Century Gothic" panose="020B0502020202020204" pitchFamily="34" charset="0"/>
                <a:ea typeface="+mj-ea"/>
                <a:cs typeface="+mj-cs"/>
              </a:defRPr>
            </a:lvl1pPr>
          </a:lstStyle>
          <a:p>
            <a:pPr algn="ctr"/>
            <a:r>
              <a:rPr lang="pl-PL" sz="1600" dirty="0" smtClean="0"/>
              <a:t>Raport ryzyka</a:t>
            </a:r>
            <a:endParaRPr lang="en-US" sz="1600" dirty="0"/>
          </a:p>
        </p:txBody>
      </p:sp>
      <p:cxnSp>
        <p:nvCxnSpPr>
          <p:cNvPr id="67" name="Straight Arrow Connector 66"/>
          <p:cNvCxnSpPr/>
          <p:nvPr/>
        </p:nvCxnSpPr>
        <p:spPr>
          <a:xfrm flipH="1">
            <a:off x="3407499" y="4661631"/>
            <a:ext cx="953076" cy="695584"/>
          </a:xfrm>
          <a:prstGeom prst="straightConnector1">
            <a:avLst/>
          </a:prstGeom>
          <a:ln w="19050">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5143555" y="4705165"/>
            <a:ext cx="649978" cy="652050"/>
          </a:xfrm>
          <a:prstGeom prst="straightConnector1">
            <a:avLst/>
          </a:prstGeom>
          <a:ln w="19050">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sp>
        <p:nvSpPr>
          <p:cNvPr id="74" name="Freeform 73"/>
          <p:cNvSpPr/>
          <p:nvPr/>
        </p:nvSpPr>
        <p:spPr>
          <a:xfrm>
            <a:off x="1656503" y="2139715"/>
            <a:ext cx="456605" cy="622598"/>
          </a:xfrm>
          <a:custGeom>
            <a:avLst/>
            <a:gdLst>
              <a:gd name="connsiteX0" fmla="*/ 86264 w 370936"/>
              <a:gd name="connsiteY0" fmla="*/ 0 h 622598"/>
              <a:gd name="connsiteX1" fmla="*/ 155276 w 370936"/>
              <a:gd name="connsiteY1" fmla="*/ 181154 h 622598"/>
              <a:gd name="connsiteX2" fmla="*/ 0 w 370936"/>
              <a:gd name="connsiteY2" fmla="*/ 327803 h 622598"/>
              <a:gd name="connsiteX3" fmla="*/ 17253 w 370936"/>
              <a:gd name="connsiteY3" fmla="*/ 474452 h 622598"/>
              <a:gd name="connsiteX4" fmla="*/ 207034 w 370936"/>
              <a:gd name="connsiteY4" fmla="*/ 621101 h 622598"/>
              <a:gd name="connsiteX5" fmla="*/ 370936 w 370936"/>
              <a:gd name="connsiteY5" fmla="*/ 379562 h 622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936" h="622598">
                <a:moveTo>
                  <a:pt x="86264" y="0"/>
                </a:moveTo>
                <a:cubicBezTo>
                  <a:pt x="127958" y="63260"/>
                  <a:pt x="169653" y="126520"/>
                  <a:pt x="155276" y="181154"/>
                </a:cubicBezTo>
                <a:cubicBezTo>
                  <a:pt x="140899" y="235788"/>
                  <a:pt x="23004" y="278920"/>
                  <a:pt x="0" y="327803"/>
                </a:cubicBezTo>
                <a:cubicBezTo>
                  <a:pt x="-23004" y="376686"/>
                  <a:pt x="-17253" y="425569"/>
                  <a:pt x="17253" y="474452"/>
                </a:cubicBezTo>
                <a:cubicBezTo>
                  <a:pt x="51759" y="523335"/>
                  <a:pt x="148087" y="636916"/>
                  <a:pt x="207034" y="621101"/>
                </a:cubicBezTo>
                <a:cubicBezTo>
                  <a:pt x="265981" y="605286"/>
                  <a:pt x="310551" y="457200"/>
                  <a:pt x="370936" y="379562"/>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p:cNvPicPr>
            <a:picLocks noChangeAspect="1"/>
          </p:cNvPicPr>
          <p:nvPr/>
        </p:nvPicPr>
        <p:blipFill>
          <a:blip r:embed="rId3" cstate="print">
            <a:duotone>
              <a:prstClr val="black"/>
              <a:schemeClr val="tx1">
                <a:lumMod val="95000"/>
                <a:lumOff val="5000"/>
                <a:tint val="45000"/>
                <a:satMod val="400000"/>
              </a:schemeClr>
            </a:duotone>
            <a:lum bright="-40000"/>
            <a:extLst>
              <a:ext uri="{28A0092B-C50C-407E-A947-70E740481C1C}">
                <a14:useLocalDpi xmlns:a14="http://schemas.microsoft.com/office/drawing/2010/main" val="0"/>
              </a:ext>
            </a:extLst>
          </a:blip>
          <a:stretch>
            <a:fillRect/>
          </a:stretch>
        </p:blipFill>
        <p:spPr>
          <a:xfrm>
            <a:off x="1385366" y="1687555"/>
            <a:ext cx="542274" cy="560973"/>
          </a:xfrm>
          <a:prstGeom prst="rect">
            <a:avLst/>
          </a:prstGeom>
        </p:spPr>
      </p:pic>
      <p:grpSp>
        <p:nvGrpSpPr>
          <p:cNvPr id="42" name="Group 9"/>
          <p:cNvGrpSpPr>
            <a:grpSpLocks noChangeAspect="1"/>
          </p:cNvGrpSpPr>
          <p:nvPr/>
        </p:nvGrpSpPr>
        <p:grpSpPr bwMode="auto">
          <a:xfrm>
            <a:off x="8821327" y="908720"/>
            <a:ext cx="196604" cy="194040"/>
            <a:chOff x="2650" y="1933"/>
            <a:chExt cx="460" cy="454"/>
          </a:xfrm>
        </p:grpSpPr>
        <p:sp>
          <p:nvSpPr>
            <p:cNvPr id="43"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0">
              <a:hlinkClick r:id="rId4"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898722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l-PL" dirty="0" smtClean="0"/>
              <a:t>Ocena ryzyka dostosowana do potrzeb</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80326396"/>
              </p:ext>
            </p:extLst>
          </p:nvPr>
        </p:nvGraphicFramePr>
        <p:xfrm>
          <a:off x="457200" y="1600200"/>
          <a:ext cx="8231055" cy="4373364"/>
        </p:xfrm>
        <a:graphic>
          <a:graphicData uri="http://schemas.openxmlformats.org/drawingml/2006/table">
            <a:tbl>
              <a:tblPr firstRow="1" bandRow="1">
                <a:tableStyleId>{F5AB1C69-6EDB-4FF4-983F-18BD219EF322}</a:tableStyleId>
              </a:tblPr>
              <a:tblGrid>
                <a:gridCol w="2743685">
                  <a:extLst>
                    <a:ext uri="{9D8B030D-6E8A-4147-A177-3AD203B41FA5}">
                      <a16:colId xmlns="" xmlns:a16="http://schemas.microsoft.com/office/drawing/2014/main" val="20000"/>
                    </a:ext>
                  </a:extLst>
                </a:gridCol>
                <a:gridCol w="2743685">
                  <a:extLst>
                    <a:ext uri="{9D8B030D-6E8A-4147-A177-3AD203B41FA5}">
                      <a16:colId xmlns="" xmlns:a16="http://schemas.microsoft.com/office/drawing/2014/main" val="20001"/>
                    </a:ext>
                  </a:extLst>
                </a:gridCol>
                <a:gridCol w="2743685">
                  <a:extLst>
                    <a:ext uri="{9D8B030D-6E8A-4147-A177-3AD203B41FA5}">
                      <a16:colId xmlns="" xmlns:a16="http://schemas.microsoft.com/office/drawing/2014/main" val="20002"/>
                    </a:ext>
                  </a:extLst>
                </a:gridCol>
              </a:tblGrid>
              <a:tr h="321267">
                <a:tc>
                  <a:txBody>
                    <a:bodyPr/>
                    <a:lstStyle/>
                    <a:p>
                      <a:r>
                        <a:rPr lang="pl-PL" sz="1400" b="0" dirty="0" smtClean="0">
                          <a:latin typeface="Ebrima" panose="02000000000000000000" pitchFamily="2" charset="0"/>
                          <a:ea typeface="Ebrima" panose="02000000000000000000" pitchFamily="2" charset="0"/>
                          <a:cs typeface="Ebrima" panose="02000000000000000000" pitchFamily="2" charset="0"/>
                        </a:rPr>
                        <a:t>Mała wartość pożyczki</a:t>
                      </a:r>
                      <a:endParaRPr lang="en-US" sz="1400" b="0" dirty="0">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tx1">
                        <a:lumMod val="65000"/>
                        <a:lumOff val="35000"/>
                      </a:schemeClr>
                    </a:solidFill>
                  </a:tcPr>
                </a:tc>
                <a:tc>
                  <a:txBody>
                    <a:bodyPr/>
                    <a:lstStyle/>
                    <a:p>
                      <a:r>
                        <a:rPr lang="pl-PL" sz="1400" b="0" dirty="0" smtClean="0">
                          <a:latin typeface="Ebrima" panose="02000000000000000000" pitchFamily="2" charset="0"/>
                          <a:ea typeface="Ebrima" panose="02000000000000000000" pitchFamily="2" charset="0"/>
                          <a:cs typeface="Ebrima" panose="02000000000000000000" pitchFamily="2" charset="0"/>
                        </a:rPr>
                        <a:t>Wysoka wartość pożyczki</a:t>
                      </a:r>
                      <a:endParaRPr lang="en-US" sz="1400" b="0" dirty="0">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tx1">
                        <a:lumMod val="65000"/>
                        <a:lumOff val="35000"/>
                      </a:schemeClr>
                    </a:solidFill>
                  </a:tcPr>
                </a:tc>
                <a:tc>
                  <a:txBody>
                    <a:bodyPr/>
                    <a:lstStyle/>
                    <a:p>
                      <a:r>
                        <a:rPr lang="pl-PL" sz="1400" b="0" dirty="0" smtClean="0">
                          <a:latin typeface="Ebrima" panose="02000000000000000000" pitchFamily="2" charset="0"/>
                          <a:ea typeface="Ebrima" panose="02000000000000000000" pitchFamily="2" charset="0"/>
                          <a:cs typeface="Ebrima" panose="02000000000000000000" pitchFamily="2" charset="0"/>
                        </a:rPr>
                        <a:t>Pożyczki biznesowe</a:t>
                      </a:r>
                      <a:endParaRPr lang="en-US" sz="1400" b="0" dirty="0">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tx1">
                        <a:lumMod val="65000"/>
                        <a:lumOff val="35000"/>
                      </a:schemeClr>
                    </a:solidFill>
                  </a:tcPr>
                </a:tc>
                <a:extLst>
                  <a:ext uri="{0D108BD9-81ED-4DB2-BD59-A6C34878D82A}">
                    <a16:rowId xmlns="" xmlns:a16="http://schemas.microsoft.com/office/drawing/2014/main" val="10000"/>
                  </a:ext>
                </a:extLst>
              </a:tr>
              <a:tr h="321267">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Dane osobowe</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Dane osobowe</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Dane biznesowe</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extLst>
                  <a:ext uri="{0D108BD9-81ED-4DB2-BD59-A6C34878D82A}">
                    <a16:rowId xmlns="" xmlns:a16="http://schemas.microsoft.com/office/drawing/2014/main" val="10001"/>
                  </a:ext>
                </a:extLst>
              </a:tr>
              <a:tr h="321267">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Historia kredytowa</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Powód pożyczki</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Podsumowanie udziałowców</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extLst>
                  <a:ext uri="{0D108BD9-81ED-4DB2-BD59-A6C34878D82A}">
                    <a16:rowId xmlns="" xmlns:a16="http://schemas.microsoft.com/office/drawing/2014/main" val="10002"/>
                  </a:ext>
                </a:extLst>
              </a:tr>
              <a:tr h="321267">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Zdolność do spłaty</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Ryzyko medyczne</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Kluczowi pracownicy</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extLst>
                  <a:ext uri="{0D108BD9-81ED-4DB2-BD59-A6C34878D82A}">
                    <a16:rowId xmlns="" xmlns:a16="http://schemas.microsoft.com/office/drawing/2014/main" val="10003"/>
                  </a:ext>
                </a:extLst>
              </a:tr>
              <a:tr h="321267">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Zamiar spłaty</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Bezpieczeństwo przychodów</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Kluczowi dostawcy</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extLst>
                  <a:ext uri="{0D108BD9-81ED-4DB2-BD59-A6C34878D82A}">
                    <a16:rowId xmlns="" xmlns:a16="http://schemas.microsoft.com/office/drawing/2014/main" val="10004"/>
                  </a:ext>
                </a:extLst>
              </a:tr>
              <a:tr h="321267">
                <a:tc>
                  <a:txBody>
                    <a:bodyPr/>
                    <a:lstStyle/>
                    <a:p>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Dodatkowe źródła</a:t>
                      </a:r>
                      <a:r>
                        <a:rPr lang="pl-PL" sz="1400" b="0" baseline="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 dochodu</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Kluczowi partnerzy</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extLst>
                  <a:ext uri="{0D108BD9-81ED-4DB2-BD59-A6C34878D82A}">
                    <a16:rowId xmlns="" xmlns:a16="http://schemas.microsoft.com/office/drawing/2014/main" val="10005"/>
                  </a:ext>
                </a:extLst>
              </a:tr>
              <a:tr h="321267">
                <a:tc>
                  <a:txBody>
                    <a:bodyPr/>
                    <a:lstStyle/>
                    <a:p>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Historia kredytowa</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Kluczowi klienci</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extLst>
                  <a:ext uri="{0D108BD9-81ED-4DB2-BD59-A6C34878D82A}">
                    <a16:rowId xmlns="" xmlns:a16="http://schemas.microsoft.com/office/drawing/2014/main" val="10006"/>
                  </a:ext>
                </a:extLst>
              </a:tr>
              <a:tr h="321267">
                <a:tc>
                  <a:txBody>
                    <a:bodyPr/>
                    <a:lstStyle/>
                    <a:p>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Ogólne zobowiązania</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Ogólne zobowiązania</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extLst>
                  <a:ext uri="{0D108BD9-81ED-4DB2-BD59-A6C34878D82A}">
                    <a16:rowId xmlns="" xmlns:a16="http://schemas.microsoft.com/office/drawing/2014/main" val="10007"/>
                  </a:ext>
                </a:extLst>
              </a:tr>
              <a:tr h="321267">
                <a:tc>
                  <a:txBody>
                    <a:bodyPr/>
                    <a:lstStyle/>
                    <a:p>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en-US"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Cash flow</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Nieudokumentowane zobowiązania</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extLst>
                  <a:ext uri="{0D108BD9-81ED-4DB2-BD59-A6C34878D82A}">
                    <a16:rowId xmlns="" xmlns:a16="http://schemas.microsoft.com/office/drawing/2014/main" val="10008"/>
                  </a:ext>
                </a:extLst>
              </a:tr>
              <a:tr h="321267">
                <a:tc>
                  <a:txBody>
                    <a:bodyPr/>
                    <a:lstStyle/>
                    <a:p>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Stabilność zatrudnienia </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Inne długi</a:t>
                      </a:r>
                      <a:endParaRPr lang="en-US" sz="1400" b="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extLst>
                  <a:ext uri="{0D108BD9-81ED-4DB2-BD59-A6C34878D82A}">
                    <a16:rowId xmlns="" xmlns:a16="http://schemas.microsoft.com/office/drawing/2014/main" val="10009"/>
                  </a:ext>
                </a:extLst>
              </a:tr>
              <a:tr h="321267">
                <a:tc>
                  <a:txBody>
                    <a:bodyPr/>
                    <a:lstStyle/>
                    <a:p>
                      <a:endParaRPr lang="en-US" sz="1400" b="0" dirty="0">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endParaRPr lang="en-US" sz="1400" b="0" dirty="0">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en-US" sz="1400" b="0" kern="120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Cash Flow</a:t>
                      </a:r>
                    </a:p>
                  </a:txBody>
                  <a:tcPr marL="94165" marR="94165">
                    <a:solidFill>
                      <a:schemeClr val="bg1">
                        <a:lumMod val="85000"/>
                      </a:schemeClr>
                    </a:solidFill>
                  </a:tcPr>
                </a:tc>
                <a:extLst>
                  <a:ext uri="{0D108BD9-81ED-4DB2-BD59-A6C34878D82A}">
                    <a16:rowId xmlns="" xmlns:a16="http://schemas.microsoft.com/office/drawing/2014/main" val="10010"/>
                  </a:ext>
                </a:extLst>
              </a:tr>
              <a:tr h="321267">
                <a:tc>
                  <a:txBody>
                    <a:bodyPr/>
                    <a:lstStyle/>
                    <a:p>
                      <a:endParaRPr lang="en-US" sz="1400" b="0" dirty="0">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endParaRPr lang="en-US" sz="1400" b="0" dirty="0">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kern="12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Remanent</a:t>
                      </a:r>
                      <a:endParaRPr lang="en-US" sz="1400" b="0" kern="120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extLst>
                  <a:ext uri="{0D108BD9-81ED-4DB2-BD59-A6C34878D82A}">
                    <a16:rowId xmlns="" xmlns:a16="http://schemas.microsoft.com/office/drawing/2014/main" val="10011"/>
                  </a:ext>
                </a:extLst>
              </a:tr>
              <a:tr h="321267">
                <a:tc>
                  <a:txBody>
                    <a:bodyPr/>
                    <a:lstStyle/>
                    <a:p>
                      <a:endParaRPr lang="en-US" sz="1400" b="0" dirty="0">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endParaRPr lang="en-US" sz="1400" b="0" dirty="0">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tc>
                  <a:txBody>
                    <a:bodyPr/>
                    <a:lstStyle/>
                    <a:p>
                      <a:r>
                        <a:rPr lang="pl-PL" sz="1400" b="0" kern="1200" dirty="0" smtClean="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rPr>
                        <a:t>Prognozy biznesowe</a:t>
                      </a:r>
                      <a:endParaRPr lang="en-US" sz="1400" b="0" kern="1200" dirty="0">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endParaRPr>
                    </a:p>
                  </a:txBody>
                  <a:tcPr marL="94165" marR="94165">
                    <a:solidFill>
                      <a:schemeClr val="bg1">
                        <a:lumMod val="85000"/>
                      </a:schemeClr>
                    </a:solidFill>
                  </a:tcPr>
                </a:tc>
                <a:extLst>
                  <a:ext uri="{0D108BD9-81ED-4DB2-BD59-A6C34878D82A}">
                    <a16:rowId xmlns="" xmlns:a16="http://schemas.microsoft.com/office/drawing/2014/main" val="10012"/>
                  </a:ext>
                </a:extLst>
              </a:tr>
            </a:tbl>
          </a:graphicData>
        </a:graphic>
      </p:graphicFrame>
      <p:grpSp>
        <p:nvGrpSpPr>
          <p:cNvPr id="8" name="Group 9"/>
          <p:cNvGrpSpPr>
            <a:grpSpLocks noChangeAspect="1"/>
          </p:cNvGrpSpPr>
          <p:nvPr/>
        </p:nvGrpSpPr>
        <p:grpSpPr bwMode="auto">
          <a:xfrm>
            <a:off x="8821327" y="908720"/>
            <a:ext cx="196604" cy="194040"/>
            <a:chOff x="2650" y="1933"/>
            <a:chExt cx="460" cy="454"/>
          </a:xfrm>
        </p:grpSpPr>
        <p:sp>
          <p:nvSpPr>
            <p:cNvPr id="9"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0">
              <a:hlinkClick r:id="rId3"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452179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bwMode="auto">
          <a:xfrm>
            <a:off x="2634229" y="2060848"/>
            <a:ext cx="6164313" cy="3214632"/>
            <a:chOff x="1474" y="1157"/>
            <a:chExt cx="4025" cy="2099"/>
          </a:xfrm>
          <a:effectLst>
            <a:reflection stA="18000" endPos="33000" dist="38100" dir="5400000" sy="-100000" algn="bl" rotWithShape="0"/>
          </a:effectLst>
        </p:grpSpPr>
        <p:sp>
          <p:nvSpPr>
            <p:cNvPr id="6" name="AutoShape 3"/>
            <p:cNvSpPr>
              <a:spLocks noChangeAspect="1" noChangeArrowheads="1" noTextEdit="1"/>
            </p:cNvSpPr>
            <p:nvPr/>
          </p:nvSpPr>
          <p:spPr bwMode="auto">
            <a:xfrm>
              <a:off x="1474" y="1162"/>
              <a:ext cx="4025" cy="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5"/>
            <p:cNvSpPr>
              <a:spLocks noEditPoints="1"/>
            </p:cNvSpPr>
            <p:nvPr/>
          </p:nvSpPr>
          <p:spPr bwMode="auto">
            <a:xfrm>
              <a:off x="1921" y="1157"/>
              <a:ext cx="1050" cy="2094"/>
            </a:xfrm>
            <a:custGeom>
              <a:avLst/>
              <a:gdLst>
                <a:gd name="T0" fmla="*/ 14 w 213"/>
                <a:gd name="T1" fmla="*/ 0 h 423"/>
                <a:gd name="T2" fmla="*/ 0 w 213"/>
                <a:gd name="T3" fmla="*/ 13 h 423"/>
                <a:gd name="T4" fmla="*/ 0 w 213"/>
                <a:gd name="T5" fmla="*/ 410 h 423"/>
                <a:gd name="T6" fmla="*/ 14 w 213"/>
                <a:gd name="T7" fmla="*/ 423 h 423"/>
                <a:gd name="T8" fmla="*/ 200 w 213"/>
                <a:gd name="T9" fmla="*/ 423 h 423"/>
                <a:gd name="T10" fmla="*/ 213 w 213"/>
                <a:gd name="T11" fmla="*/ 410 h 423"/>
                <a:gd name="T12" fmla="*/ 213 w 213"/>
                <a:gd name="T13" fmla="*/ 13 h 423"/>
                <a:gd name="T14" fmla="*/ 200 w 213"/>
                <a:gd name="T15" fmla="*/ 0 h 423"/>
                <a:gd name="T16" fmla="*/ 14 w 213"/>
                <a:gd name="T17" fmla="*/ 0 h 423"/>
                <a:gd name="T18" fmla="*/ 107 w 213"/>
                <a:gd name="T19" fmla="*/ 372 h 423"/>
                <a:gd name="T20" fmla="*/ 78 w 213"/>
                <a:gd name="T21" fmla="*/ 343 h 423"/>
                <a:gd name="T22" fmla="*/ 107 w 213"/>
                <a:gd name="T23" fmla="*/ 314 h 423"/>
                <a:gd name="T24" fmla="*/ 136 w 213"/>
                <a:gd name="T25" fmla="*/ 343 h 423"/>
                <a:gd name="T26" fmla="*/ 107 w 213"/>
                <a:gd name="T27" fmla="*/ 372 h 423"/>
                <a:gd name="T28" fmla="*/ 185 w 213"/>
                <a:gd name="T29" fmla="*/ 200 h 423"/>
                <a:gd name="T30" fmla="*/ 172 w 213"/>
                <a:gd name="T31" fmla="*/ 213 h 423"/>
                <a:gd name="T32" fmla="*/ 42 w 213"/>
                <a:gd name="T33" fmla="*/ 213 h 423"/>
                <a:gd name="T34" fmla="*/ 28 w 213"/>
                <a:gd name="T35" fmla="*/ 200 h 423"/>
                <a:gd name="T36" fmla="*/ 28 w 213"/>
                <a:gd name="T37" fmla="*/ 191 h 423"/>
                <a:gd name="T38" fmla="*/ 42 w 213"/>
                <a:gd name="T39" fmla="*/ 178 h 423"/>
                <a:gd name="T40" fmla="*/ 172 w 213"/>
                <a:gd name="T41" fmla="*/ 178 h 423"/>
                <a:gd name="T42" fmla="*/ 185 w 213"/>
                <a:gd name="T43" fmla="*/ 191 h 423"/>
                <a:gd name="T44" fmla="*/ 185 w 213"/>
                <a:gd name="T45" fmla="*/ 200 h 423"/>
                <a:gd name="T46" fmla="*/ 185 w 213"/>
                <a:gd name="T47" fmla="*/ 139 h 423"/>
                <a:gd name="T48" fmla="*/ 172 w 213"/>
                <a:gd name="T49" fmla="*/ 152 h 423"/>
                <a:gd name="T50" fmla="*/ 42 w 213"/>
                <a:gd name="T51" fmla="*/ 152 h 423"/>
                <a:gd name="T52" fmla="*/ 28 w 213"/>
                <a:gd name="T53" fmla="*/ 139 h 423"/>
                <a:gd name="T54" fmla="*/ 28 w 213"/>
                <a:gd name="T55" fmla="*/ 131 h 423"/>
                <a:gd name="T56" fmla="*/ 42 w 213"/>
                <a:gd name="T57" fmla="*/ 117 h 423"/>
                <a:gd name="T58" fmla="*/ 172 w 213"/>
                <a:gd name="T59" fmla="*/ 117 h 423"/>
                <a:gd name="T60" fmla="*/ 185 w 213"/>
                <a:gd name="T61" fmla="*/ 131 h 423"/>
                <a:gd name="T62" fmla="*/ 185 w 213"/>
                <a:gd name="T63" fmla="*/ 139 h 423"/>
                <a:gd name="T64" fmla="*/ 185 w 213"/>
                <a:gd name="T65" fmla="*/ 78 h 423"/>
                <a:gd name="T66" fmla="*/ 172 w 213"/>
                <a:gd name="T67" fmla="*/ 92 h 423"/>
                <a:gd name="T68" fmla="*/ 42 w 213"/>
                <a:gd name="T69" fmla="*/ 92 h 423"/>
                <a:gd name="T70" fmla="*/ 28 w 213"/>
                <a:gd name="T71" fmla="*/ 78 h 423"/>
                <a:gd name="T72" fmla="*/ 28 w 213"/>
                <a:gd name="T73" fmla="*/ 70 h 423"/>
                <a:gd name="T74" fmla="*/ 42 w 213"/>
                <a:gd name="T75" fmla="*/ 57 h 423"/>
                <a:gd name="T76" fmla="*/ 172 w 213"/>
                <a:gd name="T77" fmla="*/ 57 h 423"/>
                <a:gd name="T78" fmla="*/ 185 w 213"/>
                <a:gd name="T79" fmla="*/ 70 h 423"/>
                <a:gd name="T80" fmla="*/ 185 w 213"/>
                <a:gd name="T81" fmla="*/ 78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3" h="423">
                  <a:moveTo>
                    <a:pt x="14" y="0"/>
                  </a:moveTo>
                  <a:cubicBezTo>
                    <a:pt x="6" y="0"/>
                    <a:pt x="0" y="6"/>
                    <a:pt x="0" y="13"/>
                  </a:cubicBezTo>
                  <a:cubicBezTo>
                    <a:pt x="0" y="410"/>
                    <a:pt x="0" y="410"/>
                    <a:pt x="0" y="410"/>
                  </a:cubicBezTo>
                  <a:cubicBezTo>
                    <a:pt x="0" y="417"/>
                    <a:pt x="6" y="423"/>
                    <a:pt x="14" y="423"/>
                  </a:cubicBezTo>
                  <a:cubicBezTo>
                    <a:pt x="200" y="423"/>
                    <a:pt x="200" y="423"/>
                    <a:pt x="200" y="423"/>
                  </a:cubicBezTo>
                  <a:cubicBezTo>
                    <a:pt x="207" y="423"/>
                    <a:pt x="213" y="417"/>
                    <a:pt x="213" y="410"/>
                  </a:cubicBezTo>
                  <a:cubicBezTo>
                    <a:pt x="213" y="13"/>
                    <a:pt x="213" y="13"/>
                    <a:pt x="213" y="13"/>
                  </a:cubicBezTo>
                  <a:cubicBezTo>
                    <a:pt x="213" y="6"/>
                    <a:pt x="207" y="0"/>
                    <a:pt x="200" y="0"/>
                  </a:cubicBezTo>
                  <a:lnTo>
                    <a:pt x="14" y="0"/>
                  </a:lnTo>
                  <a:close/>
                  <a:moveTo>
                    <a:pt x="107" y="372"/>
                  </a:moveTo>
                  <a:cubicBezTo>
                    <a:pt x="91" y="372"/>
                    <a:pt x="78" y="359"/>
                    <a:pt x="78" y="343"/>
                  </a:cubicBezTo>
                  <a:cubicBezTo>
                    <a:pt x="78" y="327"/>
                    <a:pt x="91" y="314"/>
                    <a:pt x="107" y="314"/>
                  </a:cubicBezTo>
                  <a:cubicBezTo>
                    <a:pt x="123" y="314"/>
                    <a:pt x="136" y="327"/>
                    <a:pt x="136" y="343"/>
                  </a:cubicBezTo>
                  <a:cubicBezTo>
                    <a:pt x="136" y="359"/>
                    <a:pt x="123" y="372"/>
                    <a:pt x="107" y="372"/>
                  </a:cubicBezTo>
                  <a:moveTo>
                    <a:pt x="185" y="200"/>
                  </a:moveTo>
                  <a:cubicBezTo>
                    <a:pt x="185" y="207"/>
                    <a:pt x="179" y="213"/>
                    <a:pt x="172" y="213"/>
                  </a:cubicBezTo>
                  <a:cubicBezTo>
                    <a:pt x="42" y="213"/>
                    <a:pt x="42" y="213"/>
                    <a:pt x="42" y="213"/>
                  </a:cubicBezTo>
                  <a:cubicBezTo>
                    <a:pt x="34" y="213"/>
                    <a:pt x="28" y="207"/>
                    <a:pt x="28" y="200"/>
                  </a:cubicBezTo>
                  <a:cubicBezTo>
                    <a:pt x="28" y="191"/>
                    <a:pt x="28" y="191"/>
                    <a:pt x="28" y="191"/>
                  </a:cubicBezTo>
                  <a:cubicBezTo>
                    <a:pt x="28" y="184"/>
                    <a:pt x="34" y="178"/>
                    <a:pt x="42" y="178"/>
                  </a:cubicBezTo>
                  <a:cubicBezTo>
                    <a:pt x="172" y="178"/>
                    <a:pt x="172" y="178"/>
                    <a:pt x="172" y="178"/>
                  </a:cubicBezTo>
                  <a:cubicBezTo>
                    <a:pt x="179" y="178"/>
                    <a:pt x="185" y="184"/>
                    <a:pt x="185" y="191"/>
                  </a:cubicBezTo>
                  <a:lnTo>
                    <a:pt x="185" y="200"/>
                  </a:lnTo>
                  <a:close/>
                  <a:moveTo>
                    <a:pt x="185" y="139"/>
                  </a:moveTo>
                  <a:cubicBezTo>
                    <a:pt x="185" y="146"/>
                    <a:pt x="179" y="152"/>
                    <a:pt x="172" y="152"/>
                  </a:cubicBezTo>
                  <a:cubicBezTo>
                    <a:pt x="42" y="152"/>
                    <a:pt x="42" y="152"/>
                    <a:pt x="42" y="152"/>
                  </a:cubicBezTo>
                  <a:cubicBezTo>
                    <a:pt x="34" y="152"/>
                    <a:pt x="28" y="146"/>
                    <a:pt x="28" y="139"/>
                  </a:cubicBezTo>
                  <a:cubicBezTo>
                    <a:pt x="28" y="131"/>
                    <a:pt x="28" y="131"/>
                    <a:pt x="28" y="131"/>
                  </a:cubicBezTo>
                  <a:cubicBezTo>
                    <a:pt x="28" y="123"/>
                    <a:pt x="34" y="117"/>
                    <a:pt x="42" y="117"/>
                  </a:cubicBezTo>
                  <a:cubicBezTo>
                    <a:pt x="172" y="117"/>
                    <a:pt x="172" y="117"/>
                    <a:pt x="172" y="117"/>
                  </a:cubicBezTo>
                  <a:cubicBezTo>
                    <a:pt x="179" y="117"/>
                    <a:pt x="185" y="123"/>
                    <a:pt x="185" y="131"/>
                  </a:cubicBezTo>
                  <a:lnTo>
                    <a:pt x="185" y="139"/>
                  </a:lnTo>
                  <a:close/>
                  <a:moveTo>
                    <a:pt x="185" y="78"/>
                  </a:moveTo>
                  <a:cubicBezTo>
                    <a:pt x="185" y="86"/>
                    <a:pt x="179" y="92"/>
                    <a:pt x="172" y="92"/>
                  </a:cubicBezTo>
                  <a:cubicBezTo>
                    <a:pt x="42" y="92"/>
                    <a:pt x="42" y="92"/>
                    <a:pt x="42" y="92"/>
                  </a:cubicBezTo>
                  <a:cubicBezTo>
                    <a:pt x="34" y="92"/>
                    <a:pt x="28" y="86"/>
                    <a:pt x="28" y="78"/>
                  </a:cubicBezTo>
                  <a:cubicBezTo>
                    <a:pt x="28" y="70"/>
                    <a:pt x="28" y="70"/>
                    <a:pt x="28" y="70"/>
                  </a:cubicBezTo>
                  <a:cubicBezTo>
                    <a:pt x="28" y="63"/>
                    <a:pt x="34" y="57"/>
                    <a:pt x="42" y="57"/>
                  </a:cubicBezTo>
                  <a:cubicBezTo>
                    <a:pt x="172" y="57"/>
                    <a:pt x="172" y="57"/>
                    <a:pt x="172" y="57"/>
                  </a:cubicBezTo>
                  <a:cubicBezTo>
                    <a:pt x="179" y="57"/>
                    <a:pt x="185" y="63"/>
                    <a:pt x="185" y="70"/>
                  </a:cubicBezTo>
                  <a:lnTo>
                    <a:pt x="185" y="7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6"/>
            <p:cNvSpPr>
              <a:spLocks noEditPoints="1"/>
            </p:cNvSpPr>
            <p:nvPr/>
          </p:nvSpPr>
          <p:spPr bwMode="auto">
            <a:xfrm>
              <a:off x="3191" y="1157"/>
              <a:ext cx="1050" cy="2094"/>
            </a:xfrm>
            <a:custGeom>
              <a:avLst/>
              <a:gdLst>
                <a:gd name="T0" fmla="*/ 13 w 213"/>
                <a:gd name="T1" fmla="*/ 0 h 423"/>
                <a:gd name="T2" fmla="*/ 0 w 213"/>
                <a:gd name="T3" fmla="*/ 13 h 423"/>
                <a:gd name="T4" fmla="*/ 0 w 213"/>
                <a:gd name="T5" fmla="*/ 410 h 423"/>
                <a:gd name="T6" fmla="*/ 13 w 213"/>
                <a:gd name="T7" fmla="*/ 423 h 423"/>
                <a:gd name="T8" fmla="*/ 200 w 213"/>
                <a:gd name="T9" fmla="*/ 423 h 423"/>
                <a:gd name="T10" fmla="*/ 213 w 213"/>
                <a:gd name="T11" fmla="*/ 410 h 423"/>
                <a:gd name="T12" fmla="*/ 213 w 213"/>
                <a:gd name="T13" fmla="*/ 13 h 423"/>
                <a:gd name="T14" fmla="*/ 200 w 213"/>
                <a:gd name="T15" fmla="*/ 0 h 423"/>
                <a:gd name="T16" fmla="*/ 13 w 213"/>
                <a:gd name="T17" fmla="*/ 0 h 423"/>
                <a:gd name="T18" fmla="*/ 107 w 213"/>
                <a:gd name="T19" fmla="*/ 372 h 423"/>
                <a:gd name="T20" fmla="*/ 77 w 213"/>
                <a:gd name="T21" fmla="*/ 343 h 423"/>
                <a:gd name="T22" fmla="*/ 107 w 213"/>
                <a:gd name="T23" fmla="*/ 314 h 423"/>
                <a:gd name="T24" fmla="*/ 136 w 213"/>
                <a:gd name="T25" fmla="*/ 343 h 423"/>
                <a:gd name="T26" fmla="*/ 107 w 213"/>
                <a:gd name="T27" fmla="*/ 372 h 423"/>
                <a:gd name="T28" fmla="*/ 185 w 213"/>
                <a:gd name="T29" fmla="*/ 200 h 423"/>
                <a:gd name="T30" fmla="*/ 172 w 213"/>
                <a:gd name="T31" fmla="*/ 213 h 423"/>
                <a:gd name="T32" fmla="*/ 41 w 213"/>
                <a:gd name="T33" fmla="*/ 213 h 423"/>
                <a:gd name="T34" fmla="*/ 28 w 213"/>
                <a:gd name="T35" fmla="*/ 200 h 423"/>
                <a:gd name="T36" fmla="*/ 28 w 213"/>
                <a:gd name="T37" fmla="*/ 191 h 423"/>
                <a:gd name="T38" fmla="*/ 41 w 213"/>
                <a:gd name="T39" fmla="*/ 178 h 423"/>
                <a:gd name="T40" fmla="*/ 172 w 213"/>
                <a:gd name="T41" fmla="*/ 178 h 423"/>
                <a:gd name="T42" fmla="*/ 185 w 213"/>
                <a:gd name="T43" fmla="*/ 191 h 423"/>
                <a:gd name="T44" fmla="*/ 185 w 213"/>
                <a:gd name="T45" fmla="*/ 200 h 423"/>
                <a:gd name="T46" fmla="*/ 185 w 213"/>
                <a:gd name="T47" fmla="*/ 139 h 423"/>
                <a:gd name="T48" fmla="*/ 172 w 213"/>
                <a:gd name="T49" fmla="*/ 152 h 423"/>
                <a:gd name="T50" fmla="*/ 41 w 213"/>
                <a:gd name="T51" fmla="*/ 152 h 423"/>
                <a:gd name="T52" fmla="*/ 28 w 213"/>
                <a:gd name="T53" fmla="*/ 139 h 423"/>
                <a:gd name="T54" fmla="*/ 28 w 213"/>
                <a:gd name="T55" fmla="*/ 131 h 423"/>
                <a:gd name="T56" fmla="*/ 41 w 213"/>
                <a:gd name="T57" fmla="*/ 117 h 423"/>
                <a:gd name="T58" fmla="*/ 172 w 213"/>
                <a:gd name="T59" fmla="*/ 117 h 423"/>
                <a:gd name="T60" fmla="*/ 185 w 213"/>
                <a:gd name="T61" fmla="*/ 131 h 423"/>
                <a:gd name="T62" fmla="*/ 185 w 213"/>
                <a:gd name="T63" fmla="*/ 139 h 423"/>
                <a:gd name="T64" fmla="*/ 185 w 213"/>
                <a:gd name="T65" fmla="*/ 78 h 423"/>
                <a:gd name="T66" fmla="*/ 172 w 213"/>
                <a:gd name="T67" fmla="*/ 92 h 423"/>
                <a:gd name="T68" fmla="*/ 41 w 213"/>
                <a:gd name="T69" fmla="*/ 92 h 423"/>
                <a:gd name="T70" fmla="*/ 28 w 213"/>
                <a:gd name="T71" fmla="*/ 78 h 423"/>
                <a:gd name="T72" fmla="*/ 28 w 213"/>
                <a:gd name="T73" fmla="*/ 70 h 423"/>
                <a:gd name="T74" fmla="*/ 41 w 213"/>
                <a:gd name="T75" fmla="*/ 57 h 423"/>
                <a:gd name="T76" fmla="*/ 172 w 213"/>
                <a:gd name="T77" fmla="*/ 57 h 423"/>
                <a:gd name="T78" fmla="*/ 185 w 213"/>
                <a:gd name="T79" fmla="*/ 70 h 423"/>
                <a:gd name="T80" fmla="*/ 185 w 213"/>
                <a:gd name="T81" fmla="*/ 78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3" h="423">
                  <a:moveTo>
                    <a:pt x="13" y="0"/>
                  </a:moveTo>
                  <a:cubicBezTo>
                    <a:pt x="6" y="0"/>
                    <a:pt x="0" y="6"/>
                    <a:pt x="0" y="13"/>
                  </a:cubicBezTo>
                  <a:cubicBezTo>
                    <a:pt x="0" y="410"/>
                    <a:pt x="0" y="410"/>
                    <a:pt x="0" y="410"/>
                  </a:cubicBezTo>
                  <a:cubicBezTo>
                    <a:pt x="0" y="417"/>
                    <a:pt x="6" y="423"/>
                    <a:pt x="13" y="423"/>
                  </a:cubicBezTo>
                  <a:cubicBezTo>
                    <a:pt x="200" y="423"/>
                    <a:pt x="200" y="423"/>
                    <a:pt x="200" y="423"/>
                  </a:cubicBezTo>
                  <a:cubicBezTo>
                    <a:pt x="207" y="423"/>
                    <a:pt x="213" y="417"/>
                    <a:pt x="213" y="410"/>
                  </a:cubicBezTo>
                  <a:cubicBezTo>
                    <a:pt x="213" y="13"/>
                    <a:pt x="213" y="13"/>
                    <a:pt x="213" y="13"/>
                  </a:cubicBezTo>
                  <a:cubicBezTo>
                    <a:pt x="213" y="6"/>
                    <a:pt x="207" y="0"/>
                    <a:pt x="200" y="0"/>
                  </a:cubicBezTo>
                  <a:lnTo>
                    <a:pt x="13" y="0"/>
                  </a:lnTo>
                  <a:close/>
                  <a:moveTo>
                    <a:pt x="107" y="372"/>
                  </a:moveTo>
                  <a:cubicBezTo>
                    <a:pt x="91" y="372"/>
                    <a:pt x="77" y="359"/>
                    <a:pt x="77" y="343"/>
                  </a:cubicBezTo>
                  <a:cubicBezTo>
                    <a:pt x="77" y="327"/>
                    <a:pt x="91" y="314"/>
                    <a:pt x="107" y="314"/>
                  </a:cubicBezTo>
                  <a:cubicBezTo>
                    <a:pt x="123" y="314"/>
                    <a:pt x="136" y="327"/>
                    <a:pt x="136" y="343"/>
                  </a:cubicBezTo>
                  <a:cubicBezTo>
                    <a:pt x="136" y="359"/>
                    <a:pt x="123" y="372"/>
                    <a:pt x="107" y="372"/>
                  </a:cubicBezTo>
                  <a:moveTo>
                    <a:pt x="185" y="200"/>
                  </a:moveTo>
                  <a:cubicBezTo>
                    <a:pt x="185" y="207"/>
                    <a:pt x="179" y="213"/>
                    <a:pt x="172" y="213"/>
                  </a:cubicBezTo>
                  <a:cubicBezTo>
                    <a:pt x="41" y="213"/>
                    <a:pt x="41" y="213"/>
                    <a:pt x="41" y="213"/>
                  </a:cubicBezTo>
                  <a:cubicBezTo>
                    <a:pt x="34" y="213"/>
                    <a:pt x="28" y="207"/>
                    <a:pt x="28" y="200"/>
                  </a:cubicBezTo>
                  <a:cubicBezTo>
                    <a:pt x="28" y="191"/>
                    <a:pt x="28" y="191"/>
                    <a:pt x="28" y="191"/>
                  </a:cubicBezTo>
                  <a:cubicBezTo>
                    <a:pt x="28" y="184"/>
                    <a:pt x="34" y="178"/>
                    <a:pt x="41" y="178"/>
                  </a:cubicBezTo>
                  <a:cubicBezTo>
                    <a:pt x="172" y="178"/>
                    <a:pt x="172" y="178"/>
                    <a:pt x="172" y="178"/>
                  </a:cubicBezTo>
                  <a:cubicBezTo>
                    <a:pt x="179" y="178"/>
                    <a:pt x="185" y="184"/>
                    <a:pt x="185" y="191"/>
                  </a:cubicBezTo>
                  <a:lnTo>
                    <a:pt x="185" y="200"/>
                  </a:lnTo>
                  <a:close/>
                  <a:moveTo>
                    <a:pt x="185" y="139"/>
                  </a:moveTo>
                  <a:cubicBezTo>
                    <a:pt x="185" y="146"/>
                    <a:pt x="179" y="152"/>
                    <a:pt x="172" y="152"/>
                  </a:cubicBezTo>
                  <a:cubicBezTo>
                    <a:pt x="41" y="152"/>
                    <a:pt x="41" y="152"/>
                    <a:pt x="41" y="152"/>
                  </a:cubicBezTo>
                  <a:cubicBezTo>
                    <a:pt x="34" y="152"/>
                    <a:pt x="28" y="146"/>
                    <a:pt x="28" y="139"/>
                  </a:cubicBezTo>
                  <a:cubicBezTo>
                    <a:pt x="28" y="131"/>
                    <a:pt x="28" y="131"/>
                    <a:pt x="28" y="131"/>
                  </a:cubicBezTo>
                  <a:cubicBezTo>
                    <a:pt x="28" y="123"/>
                    <a:pt x="34" y="117"/>
                    <a:pt x="41" y="117"/>
                  </a:cubicBezTo>
                  <a:cubicBezTo>
                    <a:pt x="172" y="117"/>
                    <a:pt x="172" y="117"/>
                    <a:pt x="172" y="117"/>
                  </a:cubicBezTo>
                  <a:cubicBezTo>
                    <a:pt x="179" y="117"/>
                    <a:pt x="185" y="123"/>
                    <a:pt x="185" y="131"/>
                  </a:cubicBezTo>
                  <a:lnTo>
                    <a:pt x="185" y="139"/>
                  </a:lnTo>
                  <a:close/>
                  <a:moveTo>
                    <a:pt x="185" y="78"/>
                  </a:moveTo>
                  <a:cubicBezTo>
                    <a:pt x="185" y="86"/>
                    <a:pt x="179" y="92"/>
                    <a:pt x="172" y="92"/>
                  </a:cubicBezTo>
                  <a:cubicBezTo>
                    <a:pt x="41" y="92"/>
                    <a:pt x="41" y="92"/>
                    <a:pt x="41" y="92"/>
                  </a:cubicBezTo>
                  <a:cubicBezTo>
                    <a:pt x="34" y="92"/>
                    <a:pt x="28" y="86"/>
                    <a:pt x="28" y="78"/>
                  </a:cubicBezTo>
                  <a:cubicBezTo>
                    <a:pt x="28" y="70"/>
                    <a:pt x="28" y="70"/>
                    <a:pt x="28" y="70"/>
                  </a:cubicBezTo>
                  <a:cubicBezTo>
                    <a:pt x="28" y="63"/>
                    <a:pt x="34" y="57"/>
                    <a:pt x="41" y="57"/>
                  </a:cubicBezTo>
                  <a:cubicBezTo>
                    <a:pt x="172" y="57"/>
                    <a:pt x="172" y="57"/>
                    <a:pt x="172" y="57"/>
                  </a:cubicBezTo>
                  <a:cubicBezTo>
                    <a:pt x="179" y="57"/>
                    <a:pt x="185" y="63"/>
                    <a:pt x="185" y="70"/>
                  </a:cubicBezTo>
                  <a:lnTo>
                    <a:pt x="185" y="7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noEditPoints="1"/>
            </p:cNvSpPr>
            <p:nvPr/>
          </p:nvSpPr>
          <p:spPr bwMode="auto">
            <a:xfrm>
              <a:off x="4448" y="1157"/>
              <a:ext cx="1051" cy="2094"/>
            </a:xfrm>
            <a:custGeom>
              <a:avLst/>
              <a:gdLst>
                <a:gd name="T0" fmla="*/ 13 w 213"/>
                <a:gd name="T1" fmla="*/ 0 h 423"/>
                <a:gd name="T2" fmla="*/ 0 w 213"/>
                <a:gd name="T3" fmla="*/ 13 h 423"/>
                <a:gd name="T4" fmla="*/ 0 w 213"/>
                <a:gd name="T5" fmla="*/ 410 h 423"/>
                <a:gd name="T6" fmla="*/ 13 w 213"/>
                <a:gd name="T7" fmla="*/ 423 h 423"/>
                <a:gd name="T8" fmla="*/ 200 w 213"/>
                <a:gd name="T9" fmla="*/ 423 h 423"/>
                <a:gd name="T10" fmla="*/ 213 w 213"/>
                <a:gd name="T11" fmla="*/ 410 h 423"/>
                <a:gd name="T12" fmla="*/ 213 w 213"/>
                <a:gd name="T13" fmla="*/ 13 h 423"/>
                <a:gd name="T14" fmla="*/ 200 w 213"/>
                <a:gd name="T15" fmla="*/ 0 h 423"/>
                <a:gd name="T16" fmla="*/ 13 w 213"/>
                <a:gd name="T17" fmla="*/ 0 h 423"/>
                <a:gd name="T18" fmla="*/ 106 w 213"/>
                <a:gd name="T19" fmla="*/ 372 h 423"/>
                <a:gd name="T20" fmla="*/ 77 w 213"/>
                <a:gd name="T21" fmla="*/ 343 h 423"/>
                <a:gd name="T22" fmla="*/ 106 w 213"/>
                <a:gd name="T23" fmla="*/ 314 h 423"/>
                <a:gd name="T24" fmla="*/ 136 w 213"/>
                <a:gd name="T25" fmla="*/ 343 h 423"/>
                <a:gd name="T26" fmla="*/ 106 w 213"/>
                <a:gd name="T27" fmla="*/ 372 h 423"/>
                <a:gd name="T28" fmla="*/ 185 w 213"/>
                <a:gd name="T29" fmla="*/ 200 h 423"/>
                <a:gd name="T30" fmla="*/ 172 w 213"/>
                <a:gd name="T31" fmla="*/ 213 h 423"/>
                <a:gd name="T32" fmla="*/ 41 w 213"/>
                <a:gd name="T33" fmla="*/ 213 h 423"/>
                <a:gd name="T34" fmla="*/ 28 w 213"/>
                <a:gd name="T35" fmla="*/ 200 h 423"/>
                <a:gd name="T36" fmla="*/ 28 w 213"/>
                <a:gd name="T37" fmla="*/ 191 h 423"/>
                <a:gd name="T38" fmla="*/ 41 w 213"/>
                <a:gd name="T39" fmla="*/ 178 h 423"/>
                <a:gd name="T40" fmla="*/ 172 w 213"/>
                <a:gd name="T41" fmla="*/ 178 h 423"/>
                <a:gd name="T42" fmla="*/ 185 w 213"/>
                <a:gd name="T43" fmla="*/ 191 h 423"/>
                <a:gd name="T44" fmla="*/ 185 w 213"/>
                <a:gd name="T45" fmla="*/ 200 h 423"/>
                <a:gd name="T46" fmla="*/ 185 w 213"/>
                <a:gd name="T47" fmla="*/ 139 h 423"/>
                <a:gd name="T48" fmla="*/ 172 w 213"/>
                <a:gd name="T49" fmla="*/ 152 h 423"/>
                <a:gd name="T50" fmla="*/ 41 w 213"/>
                <a:gd name="T51" fmla="*/ 152 h 423"/>
                <a:gd name="T52" fmla="*/ 28 w 213"/>
                <a:gd name="T53" fmla="*/ 139 h 423"/>
                <a:gd name="T54" fmla="*/ 28 w 213"/>
                <a:gd name="T55" fmla="*/ 131 h 423"/>
                <a:gd name="T56" fmla="*/ 41 w 213"/>
                <a:gd name="T57" fmla="*/ 117 h 423"/>
                <a:gd name="T58" fmla="*/ 172 w 213"/>
                <a:gd name="T59" fmla="*/ 117 h 423"/>
                <a:gd name="T60" fmla="*/ 185 w 213"/>
                <a:gd name="T61" fmla="*/ 131 h 423"/>
                <a:gd name="T62" fmla="*/ 185 w 213"/>
                <a:gd name="T63" fmla="*/ 139 h 423"/>
                <a:gd name="T64" fmla="*/ 185 w 213"/>
                <a:gd name="T65" fmla="*/ 78 h 423"/>
                <a:gd name="T66" fmla="*/ 172 w 213"/>
                <a:gd name="T67" fmla="*/ 92 h 423"/>
                <a:gd name="T68" fmla="*/ 41 w 213"/>
                <a:gd name="T69" fmla="*/ 92 h 423"/>
                <a:gd name="T70" fmla="*/ 28 w 213"/>
                <a:gd name="T71" fmla="*/ 78 h 423"/>
                <a:gd name="T72" fmla="*/ 28 w 213"/>
                <a:gd name="T73" fmla="*/ 70 h 423"/>
                <a:gd name="T74" fmla="*/ 41 w 213"/>
                <a:gd name="T75" fmla="*/ 57 h 423"/>
                <a:gd name="T76" fmla="*/ 172 w 213"/>
                <a:gd name="T77" fmla="*/ 57 h 423"/>
                <a:gd name="T78" fmla="*/ 185 w 213"/>
                <a:gd name="T79" fmla="*/ 70 h 423"/>
                <a:gd name="T80" fmla="*/ 185 w 213"/>
                <a:gd name="T81" fmla="*/ 78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3" h="423">
                  <a:moveTo>
                    <a:pt x="13" y="0"/>
                  </a:moveTo>
                  <a:cubicBezTo>
                    <a:pt x="6" y="0"/>
                    <a:pt x="0" y="6"/>
                    <a:pt x="0" y="13"/>
                  </a:cubicBezTo>
                  <a:cubicBezTo>
                    <a:pt x="0" y="410"/>
                    <a:pt x="0" y="410"/>
                    <a:pt x="0" y="410"/>
                  </a:cubicBezTo>
                  <a:cubicBezTo>
                    <a:pt x="0" y="417"/>
                    <a:pt x="6" y="423"/>
                    <a:pt x="13" y="423"/>
                  </a:cubicBezTo>
                  <a:cubicBezTo>
                    <a:pt x="200" y="423"/>
                    <a:pt x="200" y="423"/>
                    <a:pt x="200" y="423"/>
                  </a:cubicBezTo>
                  <a:cubicBezTo>
                    <a:pt x="207" y="423"/>
                    <a:pt x="213" y="417"/>
                    <a:pt x="213" y="410"/>
                  </a:cubicBezTo>
                  <a:cubicBezTo>
                    <a:pt x="213" y="13"/>
                    <a:pt x="213" y="13"/>
                    <a:pt x="213" y="13"/>
                  </a:cubicBezTo>
                  <a:cubicBezTo>
                    <a:pt x="213" y="6"/>
                    <a:pt x="207" y="0"/>
                    <a:pt x="200" y="0"/>
                  </a:cubicBezTo>
                  <a:lnTo>
                    <a:pt x="13" y="0"/>
                  </a:lnTo>
                  <a:close/>
                  <a:moveTo>
                    <a:pt x="106" y="372"/>
                  </a:moveTo>
                  <a:cubicBezTo>
                    <a:pt x="90" y="372"/>
                    <a:pt x="77" y="359"/>
                    <a:pt x="77" y="343"/>
                  </a:cubicBezTo>
                  <a:cubicBezTo>
                    <a:pt x="77" y="327"/>
                    <a:pt x="90" y="314"/>
                    <a:pt x="106" y="314"/>
                  </a:cubicBezTo>
                  <a:cubicBezTo>
                    <a:pt x="122" y="314"/>
                    <a:pt x="136" y="327"/>
                    <a:pt x="136" y="343"/>
                  </a:cubicBezTo>
                  <a:cubicBezTo>
                    <a:pt x="136" y="359"/>
                    <a:pt x="122" y="372"/>
                    <a:pt x="106" y="372"/>
                  </a:cubicBezTo>
                  <a:moveTo>
                    <a:pt x="185" y="200"/>
                  </a:moveTo>
                  <a:cubicBezTo>
                    <a:pt x="185" y="207"/>
                    <a:pt x="179" y="213"/>
                    <a:pt x="172" y="213"/>
                  </a:cubicBezTo>
                  <a:cubicBezTo>
                    <a:pt x="41" y="213"/>
                    <a:pt x="41" y="213"/>
                    <a:pt x="41" y="213"/>
                  </a:cubicBezTo>
                  <a:cubicBezTo>
                    <a:pt x="34" y="213"/>
                    <a:pt x="28" y="207"/>
                    <a:pt x="28" y="200"/>
                  </a:cubicBezTo>
                  <a:cubicBezTo>
                    <a:pt x="28" y="191"/>
                    <a:pt x="28" y="191"/>
                    <a:pt x="28" y="191"/>
                  </a:cubicBezTo>
                  <a:cubicBezTo>
                    <a:pt x="28" y="184"/>
                    <a:pt x="34" y="178"/>
                    <a:pt x="41" y="178"/>
                  </a:cubicBezTo>
                  <a:cubicBezTo>
                    <a:pt x="172" y="178"/>
                    <a:pt x="172" y="178"/>
                    <a:pt x="172" y="178"/>
                  </a:cubicBezTo>
                  <a:cubicBezTo>
                    <a:pt x="179" y="178"/>
                    <a:pt x="185" y="184"/>
                    <a:pt x="185" y="191"/>
                  </a:cubicBezTo>
                  <a:lnTo>
                    <a:pt x="185" y="200"/>
                  </a:lnTo>
                  <a:close/>
                  <a:moveTo>
                    <a:pt x="185" y="139"/>
                  </a:moveTo>
                  <a:cubicBezTo>
                    <a:pt x="185" y="146"/>
                    <a:pt x="179" y="152"/>
                    <a:pt x="172" y="152"/>
                  </a:cubicBezTo>
                  <a:cubicBezTo>
                    <a:pt x="41" y="152"/>
                    <a:pt x="41" y="152"/>
                    <a:pt x="41" y="152"/>
                  </a:cubicBezTo>
                  <a:cubicBezTo>
                    <a:pt x="34" y="152"/>
                    <a:pt x="28" y="146"/>
                    <a:pt x="28" y="139"/>
                  </a:cubicBezTo>
                  <a:cubicBezTo>
                    <a:pt x="28" y="131"/>
                    <a:pt x="28" y="131"/>
                    <a:pt x="28" y="131"/>
                  </a:cubicBezTo>
                  <a:cubicBezTo>
                    <a:pt x="28" y="123"/>
                    <a:pt x="34" y="117"/>
                    <a:pt x="41" y="117"/>
                  </a:cubicBezTo>
                  <a:cubicBezTo>
                    <a:pt x="172" y="117"/>
                    <a:pt x="172" y="117"/>
                    <a:pt x="172" y="117"/>
                  </a:cubicBezTo>
                  <a:cubicBezTo>
                    <a:pt x="179" y="117"/>
                    <a:pt x="185" y="123"/>
                    <a:pt x="185" y="131"/>
                  </a:cubicBezTo>
                  <a:lnTo>
                    <a:pt x="185" y="139"/>
                  </a:lnTo>
                  <a:close/>
                  <a:moveTo>
                    <a:pt x="185" y="78"/>
                  </a:moveTo>
                  <a:cubicBezTo>
                    <a:pt x="185" y="86"/>
                    <a:pt x="179" y="92"/>
                    <a:pt x="172" y="92"/>
                  </a:cubicBezTo>
                  <a:cubicBezTo>
                    <a:pt x="41" y="92"/>
                    <a:pt x="41" y="92"/>
                    <a:pt x="41" y="92"/>
                  </a:cubicBezTo>
                  <a:cubicBezTo>
                    <a:pt x="34" y="92"/>
                    <a:pt x="28" y="86"/>
                    <a:pt x="28" y="78"/>
                  </a:cubicBezTo>
                  <a:cubicBezTo>
                    <a:pt x="28" y="70"/>
                    <a:pt x="28" y="70"/>
                    <a:pt x="28" y="70"/>
                  </a:cubicBezTo>
                  <a:cubicBezTo>
                    <a:pt x="28" y="63"/>
                    <a:pt x="34" y="57"/>
                    <a:pt x="41" y="57"/>
                  </a:cubicBezTo>
                  <a:cubicBezTo>
                    <a:pt x="172" y="57"/>
                    <a:pt x="172" y="57"/>
                    <a:pt x="172" y="57"/>
                  </a:cubicBezTo>
                  <a:cubicBezTo>
                    <a:pt x="179" y="57"/>
                    <a:pt x="185" y="63"/>
                    <a:pt x="185" y="70"/>
                  </a:cubicBezTo>
                  <a:lnTo>
                    <a:pt x="185" y="7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 name="Title 2"/>
          <p:cNvSpPr>
            <a:spLocks noGrp="1"/>
          </p:cNvSpPr>
          <p:nvPr>
            <p:ph type="title"/>
          </p:nvPr>
        </p:nvSpPr>
        <p:spPr/>
        <p:txBody>
          <a:bodyPr/>
          <a:lstStyle/>
          <a:p>
            <a:r>
              <a:rPr lang="en-US" dirty="0"/>
              <a:t>CR7 </a:t>
            </a:r>
            <a:r>
              <a:rPr lang="pl-PL" dirty="0" smtClean="0"/>
              <a:t>– opcje implementacji</a:t>
            </a:r>
            <a:endParaRPr lang="en-US" dirty="0"/>
          </a:p>
        </p:txBody>
      </p:sp>
      <p:sp>
        <p:nvSpPr>
          <p:cNvPr id="10" name="Rectangle 2"/>
          <p:cNvSpPr/>
          <p:nvPr/>
        </p:nvSpPr>
        <p:spPr>
          <a:xfrm>
            <a:off x="-16777" y="1188121"/>
            <a:ext cx="6732918" cy="5145756"/>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881757 w 9125437"/>
              <a:gd name="connsiteY0" fmla="*/ 8495 h 5128864"/>
              <a:gd name="connsiteX1" fmla="*/ 4360472 w 9125437"/>
              <a:gd name="connsiteY1" fmla="*/ 0 h 5128864"/>
              <a:gd name="connsiteX2" fmla="*/ 9125437 w 9125437"/>
              <a:gd name="connsiteY2" fmla="*/ 5128864 h 5128864"/>
              <a:gd name="connsiteX3" fmla="*/ 0 w 9125437"/>
              <a:gd name="connsiteY3" fmla="*/ 5118817 h 5128864"/>
              <a:gd name="connsiteX4" fmla="*/ 881757 w 9125437"/>
              <a:gd name="connsiteY4" fmla="*/ 8495 h 5128864"/>
              <a:gd name="connsiteX0" fmla="*/ 43652 w 8287332"/>
              <a:gd name="connsiteY0" fmla="*/ 8495 h 5128864"/>
              <a:gd name="connsiteX1" fmla="*/ 3522367 w 8287332"/>
              <a:gd name="connsiteY1" fmla="*/ 0 h 5128864"/>
              <a:gd name="connsiteX2" fmla="*/ 8287332 w 8287332"/>
              <a:gd name="connsiteY2" fmla="*/ 5128864 h 5128864"/>
              <a:gd name="connsiteX3" fmla="*/ 0 w 8287332"/>
              <a:gd name="connsiteY3" fmla="*/ 5101830 h 5128864"/>
              <a:gd name="connsiteX4" fmla="*/ 43652 w 8287332"/>
              <a:gd name="connsiteY4" fmla="*/ 8495 h 5128864"/>
              <a:gd name="connsiteX0" fmla="*/ 26192 w 8269872"/>
              <a:gd name="connsiteY0" fmla="*/ 8495 h 5128864"/>
              <a:gd name="connsiteX1" fmla="*/ 3504907 w 8269872"/>
              <a:gd name="connsiteY1" fmla="*/ 0 h 5128864"/>
              <a:gd name="connsiteX2" fmla="*/ 8269872 w 8269872"/>
              <a:gd name="connsiteY2" fmla="*/ 5128864 h 5128864"/>
              <a:gd name="connsiteX3" fmla="*/ 0 w 8269872"/>
              <a:gd name="connsiteY3" fmla="*/ 5101830 h 5128864"/>
              <a:gd name="connsiteX4" fmla="*/ 26192 w 8269872"/>
              <a:gd name="connsiteY4" fmla="*/ 8495 h 5128864"/>
              <a:gd name="connsiteX0" fmla="*/ 52383 w 8296063"/>
              <a:gd name="connsiteY0" fmla="*/ 8495 h 5128864"/>
              <a:gd name="connsiteX1" fmla="*/ 3531098 w 8296063"/>
              <a:gd name="connsiteY1" fmla="*/ 0 h 5128864"/>
              <a:gd name="connsiteX2" fmla="*/ 8296063 w 8296063"/>
              <a:gd name="connsiteY2" fmla="*/ 5128864 h 5128864"/>
              <a:gd name="connsiteX3" fmla="*/ 0 w 8296063"/>
              <a:gd name="connsiteY3" fmla="*/ 5093336 h 5128864"/>
              <a:gd name="connsiteX4" fmla="*/ 52383 w 8296063"/>
              <a:gd name="connsiteY4" fmla="*/ 8495 h 5128864"/>
              <a:gd name="connsiteX0" fmla="*/ 1294573 w 8296063"/>
              <a:gd name="connsiteY0" fmla="*/ 0 h 5134930"/>
              <a:gd name="connsiteX1" fmla="*/ 3531098 w 8296063"/>
              <a:gd name="connsiteY1" fmla="*/ 6066 h 5134930"/>
              <a:gd name="connsiteX2" fmla="*/ 8296063 w 8296063"/>
              <a:gd name="connsiteY2" fmla="*/ 5134930 h 5134930"/>
              <a:gd name="connsiteX3" fmla="*/ 0 w 8296063"/>
              <a:gd name="connsiteY3" fmla="*/ 5099402 h 5134930"/>
              <a:gd name="connsiteX4" fmla="*/ 1294573 w 8296063"/>
              <a:gd name="connsiteY4" fmla="*/ 0 h 5134930"/>
              <a:gd name="connsiteX0" fmla="*/ 37416 w 7038906"/>
              <a:gd name="connsiteY0" fmla="*/ 0 h 5134930"/>
              <a:gd name="connsiteX1" fmla="*/ 2273941 w 7038906"/>
              <a:gd name="connsiteY1" fmla="*/ 6066 h 5134930"/>
              <a:gd name="connsiteX2" fmla="*/ 7038906 w 7038906"/>
              <a:gd name="connsiteY2" fmla="*/ 5134930 h 5134930"/>
              <a:gd name="connsiteX3" fmla="*/ 0 w 7038906"/>
              <a:gd name="connsiteY3" fmla="*/ 5113962 h 5134930"/>
              <a:gd name="connsiteX4" fmla="*/ 37416 w 7038906"/>
              <a:gd name="connsiteY4" fmla="*/ 0 h 5134930"/>
              <a:gd name="connsiteX0" fmla="*/ 37416 w 7085408"/>
              <a:gd name="connsiteY0" fmla="*/ 0 h 5134930"/>
              <a:gd name="connsiteX1" fmla="*/ 2273941 w 7085408"/>
              <a:gd name="connsiteY1" fmla="*/ 6066 h 5134930"/>
              <a:gd name="connsiteX2" fmla="*/ 7085408 w 7085408"/>
              <a:gd name="connsiteY2" fmla="*/ 5134930 h 5134930"/>
              <a:gd name="connsiteX3" fmla="*/ 0 w 7085408"/>
              <a:gd name="connsiteY3" fmla="*/ 5113962 h 5134930"/>
              <a:gd name="connsiteX4" fmla="*/ 37416 w 7085408"/>
              <a:gd name="connsiteY4" fmla="*/ 0 h 5134930"/>
              <a:gd name="connsiteX0" fmla="*/ 56017 w 7104009"/>
              <a:gd name="connsiteY0" fmla="*/ 0 h 5158928"/>
              <a:gd name="connsiteX1" fmla="*/ 2292542 w 7104009"/>
              <a:gd name="connsiteY1" fmla="*/ 6066 h 5158928"/>
              <a:gd name="connsiteX2" fmla="*/ 7104009 w 7104009"/>
              <a:gd name="connsiteY2" fmla="*/ 5134930 h 5158928"/>
              <a:gd name="connsiteX3" fmla="*/ 0 w 7104009"/>
              <a:gd name="connsiteY3" fmla="*/ 5158928 h 5158928"/>
              <a:gd name="connsiteX4" fmla="*/ 56017 w 7104009"/>
              <a:gd name="connsiteY4" fmla="*/ 0 h 5158928"/>
              <a:gd name="connsiteX0" fmla="*/ 56017 w 7130360"/>
              <a:gd name="connsiteY0" fmla="*/ 0 h 5158928"/>
              <a:gd name="connsiteX1" fmla="*/ 2292542 w 7130360"/>
              <a:gd name="connsiteY1" fmla="*/ 6066 h 5158928"/>
              <a:gd name="connsiteX2" fmla="*/ 7130360 w 7130360"/>
              <a:gd name="connsiteY2" fmla="*/ 5143424 h 5158928"/>
              <a:gd name="connsiteX3" fmla="*/ 0 w 7130360"/>
              <a:gd name="connsiteY3" fmla="*/ 5158928 h 5158928"/>
              <a:gd name="connsiteX4" fmla="*/ 56017 w 7130360"/>
              <a:gd name="connsiteY4" fmla="*/ 0 h 515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0360" h="5158928">
                <a:moveTo>
                  <a:pt x="56017" y="0"/>
                </a:moveTo>
                <a:lnTo>
                  <a:pt x="2292542" y="6066"/>
                </a:lnTo>
                <a:lnTo>
                  <a:pt x="7130360" y="5143424"/>
                </a:lnTo>
                <a:lnTo>
                  <a:pt x="0" y="5158928"/>
                </a:lnTo>
                <a:lnTo>
                  <a:pt x="56017" y="0"/>
                </a:lnTo>
                <a:close/>
              </a:path>
            </a:pathLst>
          </a:custGeom>
          <a:solidFill>
            <a:schemeClr val="bg1">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cxnSp>
        <p:nvCxnSpPr>
          <p:cNvPr id="11" name="Straight Connector 10"/>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Content Placeholder 1"/>
          <p:cNvSpPr txBox="1">
            <a:spLocks/>
          </p:cNvSpPr>
          <p:nvPr/>
        </p:nvSpPr>
        <p:spPr>
          <a:xfrm>
            <a:off x="179512" y="1600200"/>
            <a:ext cx="5536873" cy="4637112"/>
          </a:xfrm>
          <a:prstGeom prst="rect">
            <a:avLst/>
          </a:prstGeom>
        </p:spPr>
        <p:txBody>
          <a:bodyPr vert="horz" lIns="91440" tIns="45720" rIns="91440" bIns="45720" rtlCol="0" anchor="b">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lumMod val="65000"/>
                    <a:lumOff val="35000"/>
                  </a:schemeClr>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200" kern="1200">
                <a:solidFill>
                  <a:schemeClr val="tx1">
                    <a:lumMod val="65000"/>
                    <a:lumOff val="35000"/>
                  </a:schemeClr>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61950" indent="-361950">
              <a:spcBef>
                <a:spcPts val="1200"/>
              </a:spcBef>
              <a:buClr>
                <a:schemeClr val="tx1">
                  <a:lumMod val="65000"/>
                  <a:lumOff val="35000"/>
                </a:schemeClr>
              </a:buClr>
              <a:buFont typeface="+mj-lt"/>
              <a:buAutoNum type="arabicPeriod"/>
              <a:tabLst>
                <a:tab pos="361950" algn="l"/>
              </a:tabLst>
            </a:pPr>
            <a:r>
              <a:rPr lang="en-US" sz="1600" b="1" dirty="0">
                <a:solidFill>
                  <a:schemeClr val="bg1">
                    <a:lumMod val="50000"/>
                  </a:schemeClr>
                </a:solidFill>
              </a:rPr>
              <a:t>SDK</a:t>
            </a:r>
            <a:r>
              <a:rPr lang="en-US" sz="1600" dirty="0">
                <a:solidFill>
                  <a:schemeClr val="bg1">
                    <a:lumMod val="50000"/>
                  </a:schemeClr>
                </a:solidFill>
              </a:rPr>
              <a:t> – </a:t>
            </a:r>
            <a:r>
              <a:rPr lang="pl-PL" sz="1600" dirty="0" smtClean="0">
                <a:solidFill>
                  <a:schemeClr val="bg1">
                    <a:lumMod val="50000"/>
                  </a:schemeClr>
                </a:solidFill>
              </a:rPr>
              <a:t>system </a:t>
            </a:r>
            <a:r>
              <a:rPr lang="en-US" sz="1600" dirty="0" smtClean="0">
                <a:solidFill>
                  <a:schemeClr val="bg1">
                    <a:lumMod val="50000"/>
                  </a:schemeClr>
                </a:solidFill>
              </a:rPr>
              <a:t>CR7 </a:t>
            </a:r>
            <a:r>
              <a:rPr lang="pl-PL" sz="1600" dirty="0" smtClean="0">
                <a:solidFill>
                  <a:schemeClr val="bg1">
                    <a:lumMod val="50000"/>
                  </a:schemeClr>
                </a:solidFill>
              </a:rPr>
              <a:t>w wersji pozwalającej                    na wpięcie do twojego systemu            </a:t>
            </a:r>
            <a:r>
              <a:rPr lang="pl-PL" sz="1600" dirty="0" err="1" smtClean="0">
                <a:solidFill>
                  <a:schemeClr val="bg1">
                    <a:lumMod val="50000"/>
                  </a:schemeClr>
                </a:solidFill>
              </a:rPr>
              <a:t>scoringowego</a:t>
            </a:r>
            <a:endParaRPr lang="en-US" sz="1600" dirty="0">
              <a:solidFill>
                <a:schemeClr val="bg1">
                  <a:lumMod val="50000"/>
                </a:schemeClr>
              </a:solidFill>
            </a:endParaRPr>
          </a:p>
          <a:p>
            <a:pPr marL="361950" indent="-361950">
              <a:spcBef>
                <a:spcPts val="1200"/>
              </a:spcBef>
              <a:buClr>
                <a:schemeClr val="tx1">
                  <a:lumMod val="65000"/>
                  <a:lumOff val="35000"/>
                </a:schemeClr>
              </a:buClr>
              <a:buFont typeface="+mj-lt"/>
              <a:buAutoNum type="arabicPeriod"/>
              <a:tabLst>
                <a:tab pos="361950" algn="l"/>
              </a:tabLst>
            </a:pPr>
            <a:r>
              <a:rPr lang="en-US" sz="1600" b="1" dirty="0">
                <a:solidFill>
                  <a:schemeClr val="bg1">
                    <a:lumMod val="50000"/>
                  </a:schemeClr>
                </a:solidFill>
              </a:rPr>
              <a:t>CR7 side by side </a:t>
            </a:r>
            <a:r>
              <a:rPr lang="en-US" sz="1600" dirty="0">
                <a:solidFill>
                  <a:schemeClr val="bg1">
                    <a:lumMod val="50000"/>
                  </a:schemeClr>
                </a:solidFill>
              </a:rPr>
              <a:t>– </a:t>
            </a:r>
            <a:r>
              <a:rPr lang="pl-PL" sz="1600" dirty="0" smtClean="0">
                <a:solidFill>
                  <a:schemeClr val="bg1">
                    <a:lumMod val="50000"/>
                  </a:schemeClr>
                </a:solidFill>
              </a:rPr>
              <a:t>system </a:t>
            </a:r>
            <a:r>
              <a:rPr lang="en-US" sz="1600" dirty="0" smtClean="0">
                <a:solidFill>
                  <a:schemeClr val="bg1">
                    <a:lumMod val="50000"/>
                  </a:schemeClr>
                </a:solidFill>
              </a:rPr>
              <a:t>CR7 </a:t>
            </a:r>
            <a:r>
              <a:rPr lang="pl-PL" sz="1600" dirty="0" smtClean="0">
                <a:solidFill>
                  <a:schemeClr val="bg1">
                    <a:lumMod val="50000"/>
                  </a:schemeClr>
                </a:solidFill>
              </a:rPr>
              <a:t>jako oddzielna aplikacja działająca równolegle z twoim systemem</a:t>
            </a:r>
            <a:endParaRPr lang="en-US" sz="1600" dirty="0">
              <a:solidFill>
                <a:schemeClr val="bg1">
                  <a:lumMod val="50000"/>
                </a:schemeClr>
              </a:solidFill>
            </a:endParaRPr>
          </a:p>
          <a:p>
            <a:pPr marL="361950" indent="-361950">
              <a:spcBef>
                <a:spcPts val="1200"/>
              </a:spcBef>
              <a:buClr>
                <a:schemeClr val="tx1">
                  <a:lumMod val="65000"/>
                  <a:lumOff val="35000"/>
                </a:schemeClr>
              </a:buClr>
              <a:buFont typeface="+mj-lt"/>
              <a:buAutoNum type="arabicPeriod"/>
              <a:tabLst>
                <a:tab pos="361950" algn="l"/>
              </a:tabLst>
            </a:pPr>
            <a:r>
              <a:rPr lang="en-US" sz="1600" b="1" dirty="0">
                <a:solidFill>
                  <a:schemeClr val="bg1">
                    <a:lumMod val="50000"/>
                  </a:schemeClr>
                </a:solidFill>
              </a:rPr>
              <a:t>CR7 system </a:t>
            </a:r>
            <a:r>
              <a:rPr lang="en-US" sz="1600" dirty="0">
                <a:solidFill>
                  <a:schemeClr val="bg1">
                    <a:lumMod val="50000"/>
                  </a:schemeClr>
                </a:solidFill>
              </a:rPr>
              <a:t>– </a:t>
            </a:r>
            <a:r>
              <a:rPr lang="pl-PL" sz="1600" dirty="0" smtClean="0">
                <a:solidFill>
                  <a:schemeClr val="bg1">
                    <a:lumMod val="50000"/>
                  </a:schemeClr>
                </a:solidFill>
              </a:rPr>
              <a:t>implementacja twojego systemu </a:t>
            </a:r>
            <a:r>
              <a:rPr lang="pl-PL" sz="1600" dirty="0" err="1" smtClean="0">
                <a:solidFill>
                  <a:schemeClr val="bg1">
                    <a:lumMod val="50000"/>
                  </a:schemeClr>
                </a:solidFill>
              </a:rPr>
              <a:t>scoringowego</a:t>
            </a:r>
            <a:r>
              <a:rPr lang="pl-PL" sz="1600" dirty="0" smtClean="0">
                <a:solidFill>
                  <a:schemeClr val="bg1">
                    <a:lumMod val="50000"/>
                  </a:schemeClr>
                </a:solidFill>
              </a:rPr>
              <a:t> do oprogramowania </a:t>
            </a:r>
            <a:r>
              <a:rPr lang="en-US" sz="1600" dirty="0" smtClean="0">
                <a:solidFill>
                  <a:schemeClr val="bg1">
                    <a:lumMod val="50000"/>
                  </a:schemeClr>
                </a:solidFill>
              </a:rPr>
              <a:t> CR7</a:t>
            </a:r>
            <a:endParaRPr lang="en-US" sz="1600" dirty="0">
              <a:solidFill>
                <a:schemeClr val="bg1">
                  <a:lumMod val="50000"/>
                </a:schemeClr>
              </a:solidFill>
            </a:endParaRPr>
          </a:p>
        </p:txBody>
      </p:sp>
      <p:grpSp>
        <p:nvGrpSpPr>
          <p:cNvPr id="16" name="Group 9"/>
          <p:cNvGrpSpPr>
            <a:grpSpLocks noChangeAspect="1"/>
          </p:cNvGrpSpPr>
          <p:nvPr/>
        </p:nvGrpSpPr>
        <p:grpSpPr bwMode="auto">
          <a:xfrm>
            <a:off x="8821327" y="908720"/>
            <a:ext cx="196604" cy="194040"/>
            <a:chOff x="2650" y="1933"/>
            <a:chExt cx="460" cy="454"/>
          </a:xfrm>
        </p:grpSpPr>
        <p:sp>
          <p:nvSpPr>
            <p:cNvPr id="17"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a:hlinkClick r:id="rId3"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233338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CR7 </a:t>
            </a:r>
            <a:r>
              <a:rPr lang="pl-PL" dirty="0" smtClean="0"/>
              <a:t>porównanie do innych rozwiązań</a:t>
            </a:r>
            <a:endParaRPr lang="en-US" dirty="0"/>
          </a:p>
        </p:txBody>
      </p:sp>
      <p:sp>
        <p:nvSpPr>
          <p:cNvPr id="10" name="Rectangle 2"/>
          <p:cNvSpPr/>
          <p:nvPr/>
        </p:nvSpPr>
        <p:spPr>
          <a:xfrm>
            <a:off x="0" y="1188121"/>
            <a:ext cx="6732918" cy="5145756"/>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881757 w 9125437"/>
              <a:gd name="connsiteY0" fmla="*/ 8495 h 5128864"/>
              <a:gd name="connsiteX1" fmla="*/ 4360472 w 9125437"/>
              <a:gd name="connsiteY1" fmla="*/ 0 h 5128864"/>
              <a:gd name="connsiteX2" fmla="*/ 9125437 w 9125437"/>
              <a:gd name="connsiteY2" fmla="*/ 5128864 h 5128864"/>
              <a:gd name="connsiteX3" fmla="*/ 0 w 9125437"/>
              <a:gd name="connsiteY3" fmla="*/ 5118817 h 5128864"/>
              <a:gd name="connsiteX4" fmla="*/ 881757 w 9125437"/>
              <a:gd name="connsiteY4" fmla="*/ 8495 h 5128864"/>
              <a:gd name="connsiteX0" fmla="*/ 43652 w 8287332"/>
              <a:gd name="connsiteY0" fmla="*/ 8495 h 5128864"/>
              <a:gd name="connsiteX1" fmla="*/ 3522367 w 8287332"/>
              <a:gd name="connsiteY1" fmla="*/ 0 h 5128864"/>
              <a:gd name="connsiteX2" fmla="*/ 8287332 w 8287332"/>
              <a:gd name="connsiteY2" fmla="*/ 5128864 h 5128864"/>
              <a:gd name="connsiteX3" fmla="*/ 0 w 8287332"/>
              <a:gd name="connsiteY3" fmla="*/ 5101830 h 5128864"/>
              <a:gd name="connsiteX4" fmla="*/ 43652 w 8287332"/>
              <a:gd name="connsiteY4" fmla="*/ 8495 h 5128864"/>
              <a:gd name="connsiteX0" fmla="*/ 26192 w 8269872"/>
              <a:gd name="connsiteY0" fmla="*/ 8495 h 5128864"/>
              <a:gd name="connsiteX1" fmla="*/ 3504907 w 8269872"/>
              <a:gd name="connsiteY1" fmla="*/ 0 h 5128864"/>
              <a:gd name="connsiteX2" fmla="*/ 8269872 w 8269872"/>
              <a:gd name="connsiteY2" fmla="*/ 5128864 h 5128864"/>
              <a:gd name="connsiteX3" fmla="*/ 0 w 8269872"/>
              <a:gd name="connsiteY3" fmla="*/ 5101830 h 5128864"/>
              <a:gd name="connsiteX4" fmla="*/ 26192 w 8269872"/>
              <a:gd name="connsiteY4" fmla="*/ 8495 h 5128864"/>
              <a:gd name="connsiteX0" fmla="*/ 52383 w 8296063"/>
              <a:gd name="connsiteY0" fmla="*/ 8495 h 5128864"/>
              <a:gd name="connsiteX1" fmla="*/ 3531098 w 8296063"/>
              <a:gd name="connsiteY1" fmla="*/ 0 h 5128864"/>
              <a:gd name="connsiteX2" fmla="*/ 8296063 w 8296063"/>
              <a:gd name="connsiteY2" fmla="*/ 5128864 h 5128864"/>
              <a:gd name="connsiteX3" fmla="*/ 0 w 8296063"/>
              <a:gd name="connsiteY3" fmla="*/ 5093336 h 5128864"/>
              <a:gd name="connsiteX4" fmla="*/ 52383 w 8296063"/>
              <a:gd name="connsiteY4" fmla="*/ 8495 h 5128864"/>
              <a:gd name="connsiteX0" fmla="*/ 1294573 w 8296063"/>
              <a:gd name="connsiteY0" fmla="*/ 0 h 5134930"/>
              <a:gd name="connsiteX1" fmla="*/ 3531098 w 8296063"/>
              <a:gd name="connsiteY1" fmla="*/ 6066 h 5134930"/>
              <a:gd name="connsiteX2" fmla="*/ 8296063 w 8296063"/>
              <a:gd name="connsiteY2" fmla="*/ 5134930 h 5134930"/>
              <a:gd name="connsiteX3" fmla="*/ 0 w 8296063"/>
              <a:gd name="connsiteY3" fmla="*/ 5099402 h 5134930"/>
              <a:gd name="connsiteX4" fmla="*/ 1294573 w 8296063"/>
              <a:gd name="connsiteY4" fmla="*/ 0 h 5134930"/>
              <a:gd name="connsiteX0" fmla="*/ 37416 w 7038906"/>
              <a:gd name="connsiteY0" fmla="*/ 0 h 5134930"/>
              <a:gd name="connsiteX1" fmla="*/ 2273941 w 7038906"/>
              <a:gd name="connsiteY1" fmla="*/ 6066 h 5134930"/>
              <a:gd name="connsiteX2" fmla="*/ 7038906 w 7038906"/>
              <a:gd name="connsiteY2" fmla="*/ 5134930 h 5134930"/>
              <a:gd name="connsiteX3" fmla="*/ 0 w 7038906"/>
              <a:gd name="connsiteY3" fmla="*/ 5113962 h 5134930"/>
              <a:gd name="connsiteX4" fmla="*/ 37416 w 7038906"/>
              <a:gd name="connsiteY4" fmla="*/ 0 h 5134930"/>
              <a:gd name="connsiteX0" fmla="*/ 37416 w 7085408"/>
              <a:gd name="connsiteY0" fmla="*/ 0 h 5134930"/>
              <a:gd name="connsiteX1" fmla="*/ 2273941 w 7085408"/>
              <a:gd name="connsiteY1" fmla="*/ 6066 h 5134930"/>
              <a:gd name="connsiteX2" fmla="*/ 7085408 w 7085408"/>
              <a:gd name="connsiteY2" fmla="*/ 5134930 h 5134930"/>
              <a:gd name="connsiteX3" fmla="*/ 0 w 7085408"/>
              <a:gd name="connsiteY3" fmla="*/ 5113962 h 5134930"/>
              <a:gd name="connsiteX4" fmla="*/ 37416 w 7085408"/>
              <a:gd name="connsiteY4" fmla="*/ 0 h 5134930"/>
              <a:gd name="connsiteX0" fmla="*/ 56017 w 7104009"/>
              <a:gd name="connsiteY0" fmla="*/ 0 h 5158928"/>
              <a:gd name="connsiteX1" fmla="*/ 2292542 w 7104009"/>
              <a:gd name="connsiteY1" fmla="*/ 6066 h 5158928"/>
              <a:gd name="connsiteX2" fmla="*/ 7104009 w 7104009"/>
              <a:gd name="connsiteY2" fmla="*/ 5134930 h 5158928"/>
              <a:gd name="connsiteX3" fmla="*/ 0 w 7104009"/>
              <a:gd name="connsiteY3" fmla="*/ 5158928 h 5158928"/>
              <a:gd name="connsiteX4" fmla="*/ 56017 w 7104009"/>
              <a:gd name="connsiteY4" fmla="*/ 0 h 5158928"/>
              <a:gd name="connsiteX0" fmla="*/ 56017 w 7130360"/>
              <a:gd name="connsiteY0" fmla="*/ 0 h 5158928"/>
              <a:gd name="connsiteX1" fmla="*/ 2292542 w 7130360"/>
              <a:gd name="connsiteY1" fmla="*/ 6066 h 5158928"/>
              <a:gd name="connsiteX2" fmla="*/ 7130360 w 7130360"/>
              <a:gd name="connsiteY2" fmla="*/ 5143424 h 5158928"/>
              <a:gd name="connsiteX3" fmla="*/ 0 w 7130360"/>
              <a:gd name="connsiteY3" fmla="*/ 5158928 h 5158928"/>
              <a:gd name="connsiteX4" fmla="*/ 56017 w 7130360"/>
              <a:gd name="connsiteY4" fmla="*/ 0 h 515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0360" h="5158928">
                <a:moveTo>
                  <a:pt x="56017" y="0"/>
                </a:moveTo>
                <a:lnTo>
                  <a:pt x="2292542" y="6066"/>
                </a:lnTo>
                <a:lnTo>
                  <a:pt x="7130360" y="5143424"/>
                </a:lnTo>
                <a:lnTo>
                  <a:pt x="0" y="5158928"/>
                </a:lnTo>
                <a:lnTo>
                  <a:pt x="56017" y="0"/>
                </a:lnTo>
                <a:close/>
              </a:path>
            </a:pathLst>
          </a:custGeom>
          <a:solidFill>
            <a:schemeClr val="bg1">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cxnSp>
        <p:nvCxnSpPr>
          <p:cNvPr id="11" name="Straight Connector 10"/>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6" name="טבלה 15"/>
          <p:cNvGraphicFramePr>
            <a:graphicFrameLocks noGrp="1"/>
          </p:cNvGraphicFramePr>
          <p:nvPr>
            <p:extLst>
              <p:ext uri="{D42A27DB-BD31-4B8C-83A1-F6EECF244321}">
                <p14:modId xmlns:p14="http://schemas.microsoft.com/office/powerpoint/2010/main" val="3983224842"/>
              </p:ext>
            </p:extLst>
          </p:nvPr>
        </p:nvGraphicFramePr>
        <p:xfrm>
          <a:off x="395536" y="1484784"/>
          <a:ext cx="8291264" cy="4544305"/>
        </p:xfrm>
        <a:graphic>
          <a:graphicData uri="http://schemas.openxmlformats.org/drawingml/2006/table">
            <a:tbl>
              <a:tblPr firstRow="1" firstCol="1" bandRow="1">
                <a:tableStyleId>{21E4AEA4-8DFA-4A89-87EB-49C32662AFE0}</a:tableStyleId>
              </a:tblPr>
              <a:tblGrid>
                <a:gridCol w="1482844">
                  <a:extLst>
                    <a:ext uri="{9D8B030D-6E8A-4147-A177-3AD203B41FA5}">
                      <a16:colId xmlns="" xmlns:a16="http://schemas.microsoft.com/office/drawing/2014/main" val="20000"/>
                    </a:ext>
                  </a:extLst>
                </a:gridCol>
                <a:gridCol w="1613033">
                  <a:extLst>
                    <a:ext uri="{9D8B030D-6E8A-4147-A177-3AD203B41FA5}">
                      <a16:colId xmlns="" xmlns:a16="http://schemas.microsoft.com/office/drawing/2014/main" val="20001"/>
                    </a:ext>
                  </a:extLst>
                </a:gridCol>
                <a:gridCol w="1472770">
                  <a:extLst>
                    <a:ext uri="{9D8B030D-6E8A-4147-A177-3AD203B41FA5}">
                      <a16:colId xmlns="" xmlns:a16="http://schemas.microsoft.com/office/drawing/2014/main" val="20002"/>
                    </a:ext>
                  </a:extLst>
                </a:gridCol>
                <a:gridCol w="1753297">
                  <a:extLst>
                    <a:ext uri="{9D8B030D-6E8A-4147-A177-3AD203B41FA5}">
                      <a16:colId xmlns="" xmlns:a16="http://schemas.microsoft.com/office/drawing/2014/main" val="20003"/>
                    </a:ext>
                  </a:extLst>
                </a:gridCol>
                <a:gridCol w="1969320">
                  <a:extLst>
                    <a:ext uri="{9D8B030D-6E8A-4147-A177-3AD203B41FA5}">
                      <a16:colId xmlns="" xmlns:a16="http://schemas.microsoft.com/office/drawing/2014/main" val="20004"/>
                    </a:ext>
                  </a:extLst>
                </a:gridCol>
              </a:tblGrid>
              <a:tr h="655956">
                <a:tc>
                  <a:txBody>
                    <a:bodyPr/>
                    <a:lstStyle/>
                    <a:p>
                      <a:pPr algn="ctr"/>
                      <a:r>
                        <a:rPr lang="pl-PL" sz="1300" b="0" dirty="0" smtClean="0">
                          <a:latin typeface="Century Gothic" panose="020B0502020202020204" pitchFamily="34" charset="0"/>
                        </a:rPr>
                        <a:t>Funkcjonalność</a:t>
                      </a:r>
                      <a:endParaRPr lang="en-US" sz="1300" b="0" dirty="0">
                        <a:latin typeface="Century Gothic" panose="020B0502020202020204" pitchFamily="34" charset="0"/>
                        <a:ea typeface="Ebrima" panose="02000000000000000000" pitchFamily="2" charset="0"/>
                        <a:cs typeface="Ebrima" panose="02000000000000000000" pitchFamily="2" charset="0"/>
                      </a:endParaRPr>
                    </a:p>
                  </a:txBody>
                  <a:tcPr anchor="b">
                    <a:solidFill>
                      <a:schemeClr val="tx1">
                        <a:lumMod val="50000"/>
                        <a:lumOff val="50000"/>
                      </a:schemeClr>
                    </a:solidFill>
                  </a:tcPr>
                </a:tc>
                <a:tc>
                  <a:txBody>
                    <a:bodyPr/>
                    <a:lstStyle/>
                    <a:p>
                      <a:pPr marL="0" algn="l" defTabSz="914400" rtl="0" eaLnBrk="1" latinLnBrk="0" hangingPunct="1"/>
                      <a:r>
                        <a:rPr lang="pl-PL" sz="1400" b="0" kern="1200" dirty="0" smtClean="0">
                          <a:solidFill>
                            <a:schemeClr val="lt1"/>
                          </a:solidFill>
                          <a:latin typeface="Century Gothic" panose="020B0502020202020204" pitchFamily="34" charset="0"/>
                          <a:ea typeface="+mn-ea"/>
                          <a:cs typeface="+mn-cs"/>
                        </a:rPr>
                        <a:t>Biometria</a:t>
                      </a:r>
                      <a:r>
                        <a:rPr lang="pl-PL" sz="1400" b="0" kern="1200" baseline="0" dirty="0" smtClean="0">
                          <a:solidFill>
                            <a:schemeClr val="lt1"/>
                          </a:solidFill>
                          <a:latin typeface="Century Gothic" panose="020B0502020202020204" pitchFamily="34" charset="0"/>
                          <a:ea typeface="+mn-ea"/>
                          <a:cs typeface="+mn-cs"/>
                        </a:rPr>
                        <a:t> głosowa</a:t>
                      </a:r>
                      <a:endParaRPr lang="en-US" sz="1400" b="0" kern="1200" dirty="0">
                        <a:solidFill>
                          <a:schemeClr val="lt1"/>
                        </a:solidFill>
                        <a:latin typeface="Century Gothic" panose="020B0502020202020204" pitchFamily="34" charset="0"/>
                        <a:ea typeface="+mn-ea"/>
                        <a:cs typeface="+mn-cs"/>
                      </a:endParaRPr>
                    </a:p>
                  </a:txBody>
                  <a:tcPr anchor="b">
                    <a:solidFill>
                      <a:schemeClr val="tx1">
                        <a:lumMod val="50000"/>
                        <a:lumOff val="50000"/>
                      </a:schemeClr>
                    </a:solidFill>
                  </a:tcPr>
                </a:tc>
                <a:tc>
                  <a:txBody>
                    <a:bodyPr/>
                    <a:lstStyle/>
                    <a:p>
                      <a:pPr marL="0" algn="l" defTabSz="914400" rtl="0" eaLnBrk="1" latinLnBrk="0" hangingPunct="1"/>
                      <a:r>
                        <a:rPr lang="pl-PL" sz="1400" b="0" kern="1200" dirty="0" smtClean="0">
                          <a:solidFill>
                            <a:schemeClr val="lt1"/>
                          </a:solidFill>
                          <a:latin typeface="Century Gothic" panose="020B0502020202020204" pitchFamily="34" charset="0"/>
                          <a:ea typeface="+mn-ea"/>
                          <a:cs typeface="+mn-cs"/>
                        </a:rPr>
                        <a:t>Bazujące na statystykach</a:t>
                      </a:r>
                      <a:endParaRPr lang="en-US" sz="1400" b="0" kern="1200" dirty="0">
                        <a:solidFill>
                          <a:schemeClr val="lt1"/>
                        </a:solidFill>
                        <a:latin typeface="Century Gothic" panose="020B0502020202020204" pitchFamily="34" charset="0"/>
                        <a:ea typeface="+mn-ea"/>
                        <a:cs typeface="+mn-cs"/>
                      </a:endParaRPr>
                    </a:p>
                  </a:txBody>
                  <a:tcPr anchor="b">
                    <a:solidFill>
                      <a:schemeClr val="tx1">
                        <a:lumMod val="50000"/>
                        <a:lumOff val="50000"/>
                      </a:schemeClr>
                    </a:solidFill>
                  </a:tcPr>
                </a:tc>
                <a:tc>
                  <a:txBody>
                    <a:bodyPr/>
                    <a:lstStyle/>
                    <a:p>
                      <a:pPr marL="0" algn="l" defTabSz="914400" rtl="0" eaLnBrk="1" latinLnBrk="0" hangingPunct="1"/>
                      <a:r>
                        <a:rPr lang="pl-PL" sz="1400" b="0" kern="1200" dirty="0" smtClean="0">
                          <a:solidFill>
                            <a:schemeClr val="lt1"/>
                          </a:solidFill>
                          <a:latin typeface="Century Gothic" panose="020B0502020202020204" pitchFamily="34" charset="0"/>
                          <a:ea typeface="+mn-ea"/>
                          <a:cs typeface="+mn-cs"/>
                        </a:rPr>
                        <a:t>Bazujące</a:t>
                      </a:r>
                      <a:r>
                        <a:rPr lang="pl-PL" sz="1400" b="0" kern="1200" baseline="0" dirty="0" smtClean="0">
                          <a:solidFill>
                            <a:schemeClr val="lt1"/>
                          </a:solidFill>
                          <a:latin typeface="Century Gothic" panose="020B0502020202020204" pitchFamily="34" charset="0"/>
                          <a:ea typeface="+mn-ea"/>
                          <a:cs typeface="+mn-cs"/>
                        </a:rPr>
                        <a:t> na </a:t>
                      </a:r>
                      <a:r>
                        <a:rPr lang="pl-PL" sz="1400" b="0" kern="1200" baseline="0" dirty="0" err="1" smtClean="0">
                          <a:solidFill>
                            <a:schemeClr val="lt1"/>
                          </a:solidFill>
                          <a:latin typeface="Century Gothic" panose="020B0502020202020204" pitchFamily="34" charset="0"/>
                          <a:ea typeface="+mn-ea"/>
                          <a:cs typeface="+mn-cs"/>
                        </a:rPr>
                        <a:t>social</a:t>
                      </a:r>
                      <a:r>
                        <a:rPr lang="pl-PL" sz="1400" b="0" kern="1200" baseline="0" dirty="0" smtClean="0">
                          <a:solidFill>
                            <a:schemeClr val="lt1"/>
                          </a:solidFill>
                          <a:latin typeface="Century Gothic" panose="020B0502020202020204" pitchFamily="34" charset="0"/>
                          <a:ea typeface="+mn-ea"/>
                          <a:cs typeface="+mn-cs"/>
                        </a:rPr>
                        <a:t> media</a:t>
                      </a:r>
                      <a:endParaRPr lang="en-US" sz="1400" b="0" kern="1200" dirty="0">
                        <a:solidFill>
                          <a:schemeClr val="lt1"/>
                        </a:solidFill>
                        <a:latin typeface="Century Gothic" panose="020B0502020202020204" pitchFamily="34" charset="0"/>
                        <a:ea typeface="+mn-ea"/>
                        <a:cs typeface="+mn-cs"/>
                      </a:endParaRPr>
                    </a:p>
                  </a:txBody>
                  <a:tcPr anchor="b">
                    <a:solidFill>
                      <a:schemeClr val="tx1">
                        <a:lumMod val="50000"/>
                        <a:lumOff val="50000"/>
                      </a:schemeClr>
                    </a:solidFill>
                  </a:tcPr>
                </a:tc>
                <a:tc>
                  <a:txBody>
                    <a:bodyPr/>
                    <a:lstStyle/>
                    <a:p>
                      <a:r>
                        <a:rPr lang="en-US" sz="1400" b="0" dirty="0">
                          <a:latin typeface="Century Gothic" panose="020B0502020202020204" pitchFamily="34" charset="0"/>
                          <a:ea typeface="Ebrima" panose="02000000000000000000" pitchFamily="2" charset="0"/>
                          <a:cs typeface="Ebrima" panose="02000000000000000000" pitchFamily="2" charset="0"/>
                        </a:rPr>
                        <a:t>CR7</a:t>
                      </a:r>
                    </a:p>
                  </a:txBody>
                  <a:tcPr anchor="b">
                    <a:solidFill>
                      <a:srgbClr val="F6882E"/>
                    </a:solidFill>
                  </a:tcPr>
                </a:tc>
                <a:extLst>
                  <a:ext uri="{0D108BD9-81ED-4DB2-BD59-A6C34878D82A}">
                    <a16:rowId xmlns="" xmlns:a16="http://schemas.microsoft.com/office/drawing/2014/main" val="10000"/>
                  </a:ext>
                </a:extLst>
              </a:tr>
              <a:tr h="937079">
                <a:tc>
                  <a:txBody>
                    <a:bodyPr/>
                    <a:lstStyle/>
                    <a:p>
                      <a:r>
                        <a:rPr lang="pl-PL" sz="1400" b="0" dirty="0" smtClean="0">
                          <a:latin typeface="Century Gothic" panose="020B0502020202020204" pitchFamily="34" charset="0"/>
                        </a:rPr>
                        <a:t>Weryfikacja tożsamości</a:t>
                      </a:r>
                      <a:endParaRPr lang="en-US" sz="1400" b="0" dirty="0">
                        <a:latin typeface="Century Gothic" panose="020B0502020202020204" pitchFamily="34" charset="0"/>
                        <a:ea typeface="Ebrima" panose="02000000000000000000" pitchFamily="2" charset="0"/>
                        <a:cs typeface="Ebrima" panose="02000000000000000000" pitchFamily="2" charset="0"/>
                      </a:endParaRPr>
                    </a:p>
                  </a:txBody>
                  <a:tcPr anchor="b">
                    <a:solidFill>
                      <a:schemeClr val="tx1">
                        <a:lumMod val="50000"/>
                        <a:lumOff val="50000"/>
                      </a:schemeClr>
                    </a:solidFill>
                  </a:tcPr>
                </a:tc>
                <a:tc>
                  <a:txBody>
                    <a:bodyPr/>
                    <a:lstStyle/>
                    <a:p>
                      <a:r>
                        <a:rPr lang="pl-PL" sz="1400" dirty="0" smtClean="0">
                          <a:latin typeface="Ebrima" panose="02000000000000000000" pitchFamily="2" charset="0"/>
                          <a:ea typeface="Ebrima" panose="02000000000000000000" pitchFamily="2" charset="0"/>
                          <a:cs typeface="Ebrima" panose="02000000000000000000" pitchFamily="2" charset="0"/>
                        </a:rPr>
                        <a:t>Tak jeśli jest dostępna próbka głosu</a:t>
                      </a:r>
                      <a:endParaRPr lang="en-US" sz="1200" dirty="0">
                        <a:latin typeface="Ebrima" panose="02000000000000000000" pitchFamily="2" charset="0"/>
                        <a:ea typeface="Ebrima" panose="02000000000000000000" pitchFamily="2" charset="0"/>
                        <a:cs typeface="Ebrima" panose="02000000000000000000" pitchFamily="2" charset="0"/>
                      </a:endParaRPr>
                    </a:p>
                  </a:txBody>
                  <a:tcPr anchor="b">
                    <a:solidFill>
                      <a:schemeClr val="bg1">
                        <a:lumMod val="85000"/>
                      </a:schemeClr>
                    </a:solidFill>
                  </a:tcPr>
                </a:tc>
                <a:tc>
                  <a:txBody>
                    <a:bodyPr/>
                    <a:lstStyle/>
                    <a:p>
                      <a:r>
                        <a:rPr lang="pl-PL" sz="1400" dirty="0" smtClean="0">
                          <a:latin typeface="Ebrima" panose="02000000000000000000" pitchFamily="2" charset="0"/>
                          <a:ea typeface="Ebrima" panose="02000000000000000000" pitchFamily="2" charset="0"/>
                          <a:cs typeface="Ebrima" panose="02000000000000000000" pitchFamily="2" charset="0"/>
                        </a:rPr>
                        <a:t>Nie</a:t>
                      </a:r>
                      <a:endParaRPr lang="en-US" sz="1400" dirty="0">
                        <a:latin typeface="Ebrima" panose="02000000000000000000" pitchFamily="2" charset="0"/>
                        <a:ea typeface="Ebrima" panose="02000000000000000000" pitchFamily="2" charset="0"/>
                        <a:cs typeface="Ebrima" panose="02000000000000000000" pitchFamily="2" charset="0"/>
                      </a:endParaRPr>
                    </a:p>
                  </a:txBody>
                  <a:tcPr anchor="b">
                    <a:solidFill>
                      <a:schemeClr val="bg1">
                        <a:lumMod val="85000"/>
                      </a:schemeClr>
                    </a:solidFill>
                  </a:tcPr>
                </a:tc>
                <a:tc>
                  <a:txBody>
                    <a:bodyPr/>
                    <a:lstStyle/>
                    <a:p>
                      <a:r>
                        <a:rPr lang="pl-PL" sz="1400" dirty="0" smtClean="0">
                          <a:latin typeface="Ebrima" panose="02000000000000000000" pitchFamily="2" charset="0"/>
                          <a:ea typeface="Ebrima" panose="02000000000000000000" pitchFamily="2" charset="0"/>
                          <a:cs typeface="Ebrima" panose="02000000000000000000" pitchFamily="2" charset="0"/>
                        </a:rPr>
                        <a:t>Tylko w ograniczonym zakresie</a:t>
                      </a:r>
                      <a:endParaRPr lang="en-US" sz="1400" dirty="0">
                        <a:latin typeface="Ebrima" panose="02000000000000000000" pitchFamily="2" charset="0"/>
                        <a:ea typeface="Ebrima" panose="02000000000000000000" pitchFamily="2" charset="0"/>
                        <a:cs typeface="Ebrima" panose="02000000000000000000" pitchFamily="2" charset="0"/>
                      </a:endParaRPr>
                    </a:p>
                  </a:txBody>
                  <a:tcPr anchor="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400" dirty="0" smtClean="0">
                          <a:latin typeface="Ebrima" panose="02000000000000000000" pitchFamily="2" charset="0"/>
                          <a:ea typeface="Ebrima" panose="02000000000000000000" pitchFamily="2" charset="0"/>
                          <a:cs typeface="Ebrima" panose="02000000000000000000" pitchFamily="2" charset="0"/>
                        </a:rPr>
                        <a:t>Tak</a:t>
                      </a:r>
                      <a:r>
                        <a:rPr lang="en-US" sz="1400" dirty="0" smtClean="0">
                          <a:latin typeface="Ebrima" panose="02000000000000000000" pitchFamily="2" charset="0"/>
                          <a:ea typeface="Ebrima" panose="02000000000000000000" pitchFamily="2" charset="0"/>
                          <a:cs typeface="Ebrima" panose="02000000000000000000" pitchFamily="2" charset="0"/>
                        </a:rPr>
                        <a:t>, </a:t>
                      </a:r>
                      <a:r>
                        <a:rPr lang="pl-PL" sz="1400" dirty="0" smtClean="0">
                          <a:latin typeface="Ebrima" panose="02000000000000000000" pitchFamily="2" charset="0"/>
                          <a:ea typeface="Ebrima" panose="02000000000000000000" pitchFamily="2" charset="0"/>
                          <a:cs typeface="Ebrima" panose="02000000000000000000" pitchFamily="2" charset="0"/>
                        </a:rPr>
                        <a:t>ale nie jest to optymalne rozwiązanie</a:t>
                      </a:r>
                      <a:r>
                        <a:rPr lang="en-US" sz="1400" baseline="0" dirty="0" smtClean="0">
                          <a:latin typeface="Ebrima" panose="02000000000000000000" pitchFamily="2" charset="0"/>
                          <a:ea typeface="Ebrima" panose="02000000000000000000" pitchFamily="2" charset="0"/>
                          <a:cs typeface="Ebrima" panose="02000000000000000000" pitchFamily="2" charset="0"/>
                        </a:rPr>
                        <a:t>*</a:t>
                      </a:r>
                      <a:endParaRPr lang="en-US" sz="1400" dirty="0">
                        <a:latin typeface="Ebrima" panose="02000000000000000000" pitchFamily="2" charset="0"/>
                        <a:ea typeface="Ebrima" panose="02000000000000000000" pitchFamily="2" charset="0"/>
                        <a:cs typeface="Ebrima" panose="02000000000000000000" pitchFamily="2" charset="0"/>
                      </a:endParaRPr>
                    </a:p>
                  </a:txBody>
                  <a:tcPr anchor="b">
                    <a:solidFill>
                      <a:srgbClr val="F6882E">
                        <a:alpha val="62000"/>
                      </a:srgbClr>
                    </a:solidFill>
                  </a:tcPr>
                </a:tc>
                <a:extLst>
                  <a:ext uri="{0D108BD9-81ED-4DB2-BD59-A6C34878D82A}">
                    <a16:rowId xmlns="" xmlns:a16="http://schemas.microsoft.com/office/drawing/2014/main" val="10001"/>
                  </a:ext>
                </a:extLst>
              </a:tr>
              <a:tr h="655956">
                <a:tc>
                  <a:txBody>
                    <a:bodyPr/>
                    <a:lstStyle/>
                    <a:p>
                      <a:r>
                        <a:rPr lang="pl-PL" sz="1400" b="0" dirty="0" smtClean="0">
                          <a:latin typeface="Century Gothic" panose="020B0502020202020204" pitchFamily="34" charset="0"/>
                        </a:rPr>
                        <a:t>Weryfikacja danych</a:t>
                      </a:r>
                      <a:endParaRPr lang="en-US" sz="1400" b="0" dirty="0">
                        <a:latin typeface="Century Gothic" panose="020B0502020202020204" pitchFamily="34" charset="0"/>
                        <a:ea typeface="Ebrima" panose="02000000000000000000" pitchFamily="2" charset="0"/>
                        <a:cs typeface="Ebrima" panose="02000000000000000000" pitchFamily="2" charset="0"/>
                      </a:endParaRPr>
                    </a:p>
                  </a:txBody>
                  <a:tcPr anchor="b">
                    <a:solidFill>
                      <a:schemeClr val="tx1">
                        <a:lumMod val="50000"/>
                        <a:lumOff val="50000"/>
                      </a:schemeClr>
                    </a:solidFill>
                  </a:tcPr>
                </a:tc>
                <a:tc>
                  <a:txBody>
                    <a:bodyPr/>
                    <a:lstStyle/>
                    <a:p>
                      <a:r>
                        <a:rPr lang="pl-PL" sz="1400" dirty="0" smtClean="0">
                          <a:latin typeface="Ebrima" panose="02000000000000000000" pitchFamily="2" charset="0"/>
                          <a:ea typeface="Ebrima" panose="02000000000000000000" pitchFamily="2" charset="0"/>
                          <a:cs typeface="Ebrima" panose="02000000000000000000" pitchFamily="2" charset="0"/>
                        </a:rPr>
                        <a:t>Nie</a:t>
                      </a:r>
                      <a:endParaRPr lang="en-US" sz="1400" dirty="0">
                        <a:latin typeface="Ebrima" panose="02000000000000000000" pitchFamily="2" charset="0"/>
                        <a:ea typeface="Ebrima" panose="02000000000000000000" pitchFamily="2" charset="0"/>
                        <a:cs typeface="Ebrima" panose="02000000000000000000" pitchFamily="2" charset="0"/>
                      </a:endParaRPr>
                    </a:p>
                  </a:txBody>
                  <a:tcPr anchor="b">
                    <a:solidFill>
                      <a:schemeClr val="bg1">
                        <a:lumMod val="85000"/>
                      </a:schemeClr>
                    </a:solidFill>
                  </a:tcPr>
                </a:tc>
                <a:tc>
                  <a:txBody>
                    <a:bodyPr/>
                    <a:lstStyle/>
                    <a:p>
                      <a:r>
                        <a:rPr lang="pl-PL" sz="1400" dirty="0" smtClean="0">
                          <a:latin typeface="Ebrima" panose="02000000000000000000" pitchFamily="2" charset="0"/>
                          <a:ea typeface="Ebrima" panose="02000000000000000000" pitchFamily="2" charset="0"/>
                          <a:cs typeface="Ebrima" panose="02000000000000000000" pitchFamily="2" charset="0"/>
                        </a:rPr>
                        <a:t>Nie</a:t>
                      </a:r>
                      <a:endParaRPr lang="en-US" sz="1400" dirty="0">
                        <a:latin typeface="Ebrima" panose="02000000000000000000" pitchFamily="2" charset="0"/>
                        <a:ea typeface="Ebrima" panose="02000000000000000000" pitchFamily="2" charset="0"/>
                        <a:cs typeface="Ebrima" panose="02000000000000000000" pitchFamily="2" charset="0"/>
                      </a:endParaRPr>
                    </a:p>
                  </a:txBody>
                  <a:tcPr anchor="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latin typeface="Ebrima" panose="02000000000000000000" pitchFamily="2" charset="0"/>
                          <a:ea typeface="Ebrima" panose="02000000000000000000" pitchFamily="2" charset="0"/>
                          <a:cs typeface="Ebrima" panose="02000000000000000000" pitchFamily="2" charset="0"/>
                        </a:rPr>
                        <a:t>To some extent</a:t>
                      </a:r>
                    </a:p>
                  </a:txBody>
                  <a:tcPr anchor="b">
                    <a:solidFill>
                      <a:schemeClr val="bg1">
                        <a:lumMod val="85000"/>
                      </a:schemeClr>
                    </a:solidFill>
                  </a:tcPr>
                </a:tc>
                <a:tc>
                  <a:txBody>
                    <a:bodyPr/>
                    <a:lstStyle/>
                    <a:p>
                      <a:r>
                        <a:rPr lang="pl-PL" sz="1400" dirty="0" smtClean="0">
                          <a:latin typeface="Ebrima" panose="02000000000000000000" pitchFamily="2" charset="0"/>
                          <a:ea typeface="Ebrima" panose="02000000000000000000" pitchFamily="2" charset="0"/>
                          <a:cs typeface="Ebrima" panose="02000000000000000000" pitchFamily="2" charset="0"/>
                        </a:rPr>
                        <a:t>Tak</a:t>
                      </a:r>
                      <a:endParaRPr lang="en-US" sz="1400" dirty="0">
                        <a:latin typeface="Ebrima" panose="02000000000000000000" pitchFamily="2" charset="0"/>
                        <a:ea typeface="Ebrima" panose="02000000000000000000" pitchFamily="2" charset="0"/>
                        <a:cs typeface="Ebrima" panose="02000000000000000000" pitchFamily="2" charset="0"/>
                      </a:endParaRPr>
                    </a:p>
                  </a:txBody>
                  <a:tcPr anchor="b">
                    <a:solidFill>
                      <a:srgbClr val="F6882E">
                        <a:alpha val="62000"/>
                      </a:srgbClr>
                    </a:solidFill>
                  </a:tcPr>
                </a:tc>
                <a:extLst>
                  <a:ext uri="{0D108BD9-81ED-4DB2-BD59-A6C34878D82A}">
                    <a16:rowId xmlns="" xmlns:a16="http://schemas.microsoft.com/office/drawing/2014/main" val="10002"/>
                  </a:ext>
                </a:extLst>
              </a:tr>
              <a:tr h="937079">
                <a:tc>
                  <a:txBody>
                    <a:bodyPr/>
                    <a:lstStyle/>
                    <a:p>
                      <a:r>
                        <a:rPr lang="pl-PL" sz="1400" b="0" dirty="0" smtClean="0">
                          <a:latin typeface="Century Gothic" panose="020B0502020202020204" pitchFamily="34" charset="0"/>
                        </a:rPr>
                        <a:t>Ocena intencji</a:t>
                      </a:r>
                      <a:endParaRPr lang="en-US" sz="1400" b="0" dirty="0">
                        <a:latin typeface="Century Gothic" panose="020B0502020202020204" pitchFamily="34" charset="0"/>
                        <a:ea typeface="Ebrima" panose="02000000000000000000" pitchFamily="2" charset="0"/>
                        <a:cs typeface="Ebrima" panose="02000000000000000000" pitchFamily="2" charset="0"/>
                      </a:endParaRPr>
                    </a:p>
                  </a:txBody>
                  <a:tcPr anchor="b">
                    <a:solidFill>
                      <a:schemeClr val="tx1">
                        <a:lumMod val="50000"/>
                        <a:lumOff val="50000"/>
                      </a:schemeClr>
                    </a:solidFill>
                  </a:tcPr>
                </a:tc>
                <a:tc>
                  <a:txBody>
                    <a:bodyPr/>
                    <a:lstStyle/>
                    <a:p>
                      <a:r>
                        <a:rPr lang="pl-PL" sz="1400" dirty="0" smtClean="0">
                          <a:latin typeface="Ebrima" panose="02000000000000000000" pitchFamily="2" charset="0"/>
                          <a:ea typeface="Ebrima" panose="02000000000000000000" pitchFamily="2" charset="0"/>
                          <a:cs typeface="Ebrima" panose="02000000000000000000" pitchFamily="2" charset="0"/>
                        </a:rPr>
                        <a:t>Tak jeśli oszust został</a:t>
                      </a:r>
                      <a:r>
                        <a:rPr lang="pl-PL" sz="1400" baseline="0" dirty="0" smtClean="0">
                          <a:latin typeface="Ebrima" panose="02000000000000000000" pitchFamily="2" charset="0"/>
                          <a:ea typeface="Ebrima" panose="02000000000000000000" pitchFamily="2" charset="0"/>
                          <a:cs typeface="Ebrima" panose="02000000000000000000" pitchFamily="2" charset="0"/>
                        </a:rPr>
                        <a:t> już wcześniej zidentyfikowany</a:t>
                      </a:r>
                      <a:endParaRPr lang="en-US" sz="1200" dirty="0">
                        <a:latin typeface="Ebrima" panose="02000000000000000000" pitchFamily="2" charset="0"/>
                        <a:ea typeface="Ebrima" panose="02000000000000000000" pitchFamily="2" charset="0"/>
                        <a:cs typeface="Ebrima" panose="02000000000000000000" pitchFamily="2" charset="0"/>
                      </a:endParaRPr>
                    </a:p>
                  </a:txBody>
                  <a:tcPr anchor="b">
                    <a:solidFill>
                      <a:schemeClr val="bg1">
                        <a:lumMod val="85000"/>
                      </a:schemeClr>
                    </a:solidFill>
                  </a:tcPr>
                </a:tc>
                <a:tc>
                  <a:txBody>
                    <a:bodyPr/>
                    <a:lstStyle/>
                    <a:p>
                      <a:r>
                        <a:rPr lang="pl-PL" sz="1400" dirty="0" smtClean="0">
                          <a:latin typeface="Ebrima" panose="02000000000000000000" pitchFamily="2" charset="0"/>
                          <a:ea typeface="Ebrima" panose="02000000000000000000" pitchFamily="2" charset="0"/>
                          <a:cs typeface="Ebrima" panose="02000000000000000000" pitchFamily="2" charset="0"/>
                        </a:rPr>
                        <a:t>Nie</a:t>
                      </a:r>
                      <a:endParaRPr lang="en-US" sz="1400" dirty="0">
                        <a:latin typeface="Ebrima" panose="02000000000000000000" pitchFamily="2" charset="0"/>
                        <a:ea typeface="Ebrima" panose="02000000000000000000" pitchFamily="2" charset="0"/>
                        <a:cs typeface="Ebrima" panose="02000000000000000000" pitchFamily="2" charset="0"/>
                      </a:endParaRPr>
                    </a:p>
                  </a:txBody>
                  <a:tcPr anchor="b">
                    <a:solidFill>
                      <a:schemeClr val="bg1">
                        <a:lumMod val="85000"/>
                      </a:schemeClr>
                    </a:solidFill>
                  </a:tcPr>
                </a:tc>
                <a:tc>
                  <a:txBody>
                    <a:bodyPr/>
                    <a:lstStyle/>
                    <a:p>
                      <a:r>
                        <a:rPr lang="pl-PL" sz="1400" dirty="0" smtClean="0">
                          <a:latin typeface="Ebrima" panose="02000000000000000000" pitchFamily="2" charset="0"/>
                          <a:ea typeface="Ebrima" panose="02000000000000000000" pitchFamily="2" charset="0"/>
                          <a:cs typeface="Ebrima" panose="02000000000000000000" pitchFamily="2" charset="0"/>
                        </a:rPr>
                        <a:t>Tylko w ograniczonym zakresie</a:t>
                      </a:r>
                      <a:endParaRPr lang="en-US" sz="1400" dirty="0">
                        <a:latin typeface="Ebrima" panose="02000000000000000000" pitchFamily="2" charset="0"/>
                        <a:ea typeface="Ebrima" panose="02000000000000000000" pitchFamily="2" charset="0"/>
                        <a:cs typeface="Ebrima" panose="02000000000000000000" pitchFamily="2" charset="0"/>
                      </a:endParaRPr>
                    </a:p>
                  </a:txBody>
                  <a:tcPr anchor="b">
                    <a:solidFill>
                      <a:schemeClr val="bg1">
                        <a:lumMod val="85000"/>
                      </a:schemeClr>
                    </a:solidFill>
                  </a:tcPr>
                </a:tc>
                <a:tc>
                  <a:txBody>
                    <a:bodyPr/>
                    <a:lstStyle/>
                    <a:p>
                      <a:r>
                        <a:rPr lang="pl-PL" sz="1400" dirty="0" smtClean="0">
                          <a:latin typeface="Ebrima" panose="02000000000000000000" pitchFamily="2" charset="0"/>
                          <a:ea typeface="Ebrima" panose="02000000000000000000" pitchFamily="2" charset="0"/>
                          <a:cs typeface="Ebrima" panose="02000000000000000000" pitchFamily="2" charset="0"/>
                        </a:rPr>
                        <a:t>Tak</a:t>
                      </a:r>
                      <a:endParaRPr lang="en-US" sz="1400" dirty="0">
                        <a:latin typeface="Ebrima" panose="02000000000000000000" pitchFamily="2" charset="0"/>
                        <a:ea typeface="Ebrima" panose="02000000000000000000" pitchFamily="2" charset="0"/>
                        <a:cs typeface="Ebrima" panose="02000000000000000000" pitchFamily="2" charset="0"/>
                      </a:endParaRPr>
                    </a:p>
                  </a:txBody>
                  <a:tcPr anchor="b">
                    <a:solidFill>
                      <a:srgbClr val="F6882E">
                        <a:alpha val="62000"/>
                      </a:srgbClr>
                    </a:solidFill>
                  </a:tcPr>
                </a:tc>
                <a:extLst>
                  <a:ext uri="{0D108BD9-81ED-4DB2-BD59-A6C34878D82A}">
                    <a16:rowId xmlns="" xmlns:a16="http://schemas.microsoft.com/office/drawing/2014/main" val="10003"/>
                  </a:ext>
                </a:extLst>
              </a:tr>
              <a:tr h="1350434">
                <a:tc>
                  <a:txBody>
                    <a:bodyPr/>
                    <a:lstStyle/>
                    <a:p>
                      <a:r>
                        <a:rPr lang="pl-PL" sz="1400" b="0" dirty="0" smtClean="0">
                          <a:latin typeface="Century Gothic" panose="020B0502020202020204" pitchFamily="34" charset="0"/>
                        </a:rPr>
                        <a:t>Osoba świadoma o stosowaniu rozwiązania</a:t>
                      </a:r>
                      <a:endParaRPr lang="en-US" sz="1400" b="0" dirty="0">
                        <a:latin typeface="Century Gothic" panose="020B0502020202020204" pitchFamily="34" charset="0"/>
                        <a:ea typeface="Ebrima" panose="02000000000000000000" pitchFamily="2" charset="0"/>
                        <a:cs typeface="Ebrima" panose="02000000000000000000" pitchFamily="2" charset="0"/>
                      </a:endParaRPr>
                    </a:p>
                  </a:txBody>
                  <a:tcPr anchor="b">
                    <a:solidFill>
                      <a:schemeClr val="tx1">
                        <a:lumMod val="50000"/>
                        <a:lumOff val="50000"/>
                      </a:schemeClr>
                    </a:solidFill>
                  </a:tcPr>
                </a:tc>
                <a:tc>
                  <a:txBody>
                    <a:bodyPr/>
                    <a:lstStyle/>
                    <a:p>
                      <a:r>
                        <a:rPr lang="pl-PL" sz="1400" dirty="0" smtClean="0">
                          <a:latin typeface="Ebrima" panose="02000000000000000000" pitchFamily="2" charset="0"/>
                          <a:ea typeface="Ebrima" panose="02000000000000000000" pitchFamily="2" charset="0"/>
                          <a:cs typeface="Ebrima" panose="02000000000000000000" pitchFamily="2" charset="0"/>
                        </a:rPr>
                        <a:t>Tak</a:t>
                      </a:r>
                      <a:endParaRPr lang="en-US" sz="1400" dirty="0">
                        <a:latin typeface="Ebrima" panose="02000000000000000000" pitchFamily="2" charset="0"/>
                        <a:ea typeface="Ebrima" panose="02000000000000000000" pitchFamily="2" charset="0"/>
                        <a:cs typeface="Ebrima" panose="02000000000000000000" pitchFamily="2" charset="0"/>
                      </a:endParaRPr>
                    </a:p>
                  </a:txBody>
                  <a:tcPr anchor="b">
                    <a:solidFill>
                      <a:schemeClr val="bg1">
                        <a:lumMod val="85000"/>
                      </a:schemeClr>
                    </a:solidFill>
                  </a:tcPr>
                </a:tc>
                <a:tc>
                  <a:txBody>
                    <a:bodyPr/>
                    <a:lstStyle/>
                    <a:p>
                      <a:r>
                        <a:rPr lang="pl-PL" sz="1400" dirty="0" smtClean="0">
                          <a:latin typeface="Ebrima" panose="02000000000000000000" pitchFamily="2" charset="0"/>
                          <a:ea typeface="Ebrima" panose="02000000000000000000" pitchFamily="2" charset="0"/>
                          <a:cs typeface="Ebrima" panose="02000000000000000000" pitchFamily="2" charset="0"/>
                        </a:rPr>
                        <a:t>Nie</a:t>
                      </a:r>
                      <a:endParaRPr lang="en-US" sz="1400" dirty="0">
                        <a:latin typeface="Ebrima" panose="02000000000000000000" pitchFamily="2" charset="0"/>
                        <a:ea typeface="Ebrima" panose="02000000000000000000" pitchFamily="2" charset="0"/>
                        <a:cs typeface="Ebrima" panose="02000000000000000000" pitchFamily="2" charset="0"/>
                      </a:endParaRPr>
                    </a:p>
                  </a:txBody>
                  <a:tcPr anchor="b">
                    <a:solidFill>
                      <a:schemeClr val="bg1">
                        <a:lumMod val="85000"/>
                      </a:schemeClr>
                    </a:solidFill>
                  </a:tcPr>
                </a:tc>
                <a:tc>
                  <a:txBody>
                    <a:bodyPr/>
                    <a:lstStyle/>
                    <a:p>
                      <a:r>
                        <a:rPr lang="pl-PL" sz="1400" dirty="0" smtClean="0">
                          <a:latin typeface="Ebrima" panose="02000000000000000000" pitchFamily="2" charset="0"/>
                          <a:ea typeface="Ebrima" panose="02000000000000000000" pitchFamily="2" charset="0"/>
                          <a:cs typeface="Ebrima" panose="02000000000000000000" pitchFamily="2" charset="0"/>
                        </a:rPr>
                        <a:t>Tak</a:t>
                      </a:r>
                      <a:endParaRPr lang="en-US" sz="1400" dirty="0">
                        <a:latin typeface="Ebrima" panose="02000000000000000000" pitchFamily="2" charset="0"/>
                        <a:ea typeface="Ebrima" panose="02000000000000000000" pitchFamily="2" charset="0"/>
                        <a:cs typeface="Ebrima" panose="02000000000000000000" pitchFamily="2" charset="0"/>
                      </a:endParaRPr>
                    </a:p>
                  </a:txBody>
                  <a:tcPr anchor="b">
                    <a:solidFill>
                      <a:schemeClr val="bg1">
                        <a:lumMod val="85000"/>
                      </a:schemeClr>
                    </a:solidFill>
                  </a:tcPr>
                </a:tc>
                <a:tc>
                  <a:txBody>
                    <a:bodyPr/>
                    <a:lstStyle/>
                    <a:p>
                      <a:r>
                        <a:rPr lang="pl-PL" sz="1400" dirty="0" smtClean="0">
                          <a:latin typeface="Ebrima" panose="02000000000000000000" pitchFamily="2" charset="0"/>
                          <a:ea typeface="Ebrima" panose="02000000000000000000" pitchFamily="2" charset="0"/>
                          <a:cs typeface="Ebrima" panose="02000000000000000000" pitchFamily="2" charset="0"/>
                        </a:rPr>
                        <a:t>Nie</a:t>
                      </a:r>
                      <a:endParaRPr lang="en-US" sz="1400" dirty="0">
                        <a:latin typeface="Ebrima" panose="02000000000000000000" pitchFamily="2" charset="0"/>
                        <a:ea typeface="Ebrima" panose="02000000000000000000" pitchFamily="2" charset="0"/>
                        <a:cs typeface="Ebrima" panose="02000000000000000000" pitchFamily="2" charset="0"/>
                      </a:endParaRPr>
                    </a:p>
                  </a:txBody>
                  <a:tcPr anchor="b">
                    <a:solidFill>
                      <a:srgbClr val="F6882E">
                        <a:alpha val="62000"/>
                      </a:srgbClr>
                    </a:solidFill>
                  </a:tcPr>
                </a:tc>
                <a:extLst>
                  <a:ext uri="{0D108BD9-81ED-4DB2-BD59-A6C34878D82A}">
                    <a16:rowId xmlns="" xmlns:a16="http://schemas.microsoft.com/office/drawing/2014/main" val="10004"/>
                  </a:ext>
                </a:extLst>
              </a:tr>
            </a:tbl>
          </a:graphicData>
        </a:graphic>
      </p:graphicFrame>
      <p:grpSp>
        <p:nvGrpSpPr>
          <p:cNvPr id="9" name="Group 9"/>
          <p:cNvGrpSpPr>
            <a:grpSpLocks noChangeAspect="1"/>
          </p:cNvGrpSpPr>
          <p:nvPr/>
        </p:nvGrpSpPr>
        <p:grpSpPr bwMode="auto">
          <a:xfrm>
            <a:off x="8821327" y="908720"/>
            <a:ext cx="196604" cy="194040"/>
            <a:chOff x="2650" y="1933"/>
            <a:chExt cx="460" cy="454"/>
          </a:xfrm>
        </p:grpSpPr>
        <p:sp>
          <p:nvSpPr>
            <p:cNvPr id="15"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hlinkClick r:id="rId3"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28798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6926" y="197768"/>
            <a:ext cx="8229600" cy="1143000"/>
          </a:xfrm>
        </p:spPr>
        <p:txBody>
          <a:bodyPr/>
          <a:lstStyle/>
          <a:p>
            <a:r>
              <a:rPr lang="pl-PL" sz="2500" dirty="0" smtClean="0"/>
              <a:t>CR7</a:t>
            </a:r>
            <a:r>
              <a:rPr lang="en-US" sz="2500" dirty="0" smtClean="0"/>
              <a:t>- </a:t>
            </a:r>
            <a:r>
              <a:rPr lang="en-US" sz="2500" dirty="0"/>
              <a:t>Case Study </a:t>
            </a:r>
            <a:r>
              <a:rPr lang="en-US" dirty="0"/>
              <a:t/>
            </a:r>
            <a:br>
              <a:rPr lang="en-US" dirty="0"/>
            </a:br>
            <a:endParaRPr lang="en-US" sz="1400" dirty="0"/>
          </a:p>
        </p:txBody>
      </p:sp>
      <p:sp>
        <p:nvSpPr>
          <p:cNvPr id="10" name="Rectangle 2"/>
          <p:cNvSpPr/>
          <p:nvPr/>
        </p:nvSpPr>
        <p:spPr>
          <a:xfrm>
            <a:off x="233897" y="1484784"/>
            <a:ext cx="3735533" cy="2608101"/>
          </a:xfrm>
          <a:custGeom>
            <a:avLst/>
            <a:gdLst>
              <a:gd name="connsiteX0" fmla="*/ 0 w 9186253"/>
              <a:gd name="connsiteY0" fmla="*/ 0 h 5118816"/>
              <a:gd name="connsiteX1" fmla="*/ 9186253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649234 w 9186253"/>
              <a:gd name="connsiteY1" fmla="*/ 10048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5297541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0 h 5118816"/>
              <a:gd name="connsiteX1" fmla="*/ 4986042 w 9186253"/>
              <a:gd name="connsiteY1" fmla="*/ 0 h 5118816"/>
              <a:gd name="connsiteX2" fmla="*/ 9186253 w 9186253"/>
              <a:gd name="connsiteY2" fmla="*/ 5118816 h 5118816"/>
              <a:gd name="connsiteX3" fmla="*/ 0 w 9186253"/>
              <a:gd name="connsiteY3" fmla="*/ 5118816 h 5118816"/>
              <a:gd name="connsiteX4" fmla="*/ 0 w 9186253"/>
              <a:gd name="connsiteY4" fmla="*/ 0 h 5118816"/>
              <a:gd name="connsiteX0" fmla="*/ 0 w 9186253"/>
              <a:gd name="connsiteY0" fmla="*/ 10049 h 5128865"/>
              <a:gd name="connsiteX1" fmla="*/ 4775026 w 9186253"/>
              <a:gd name="connsiteY1" fmla="*/ 0 h 5128865"/>
              <a:gd name="connsiteX2" fmla="*/ 9186253 w 9186253"/>
              <a:gd name="connsiteY2" fmla="*/ 5128865 h 5128865"/>
              <a:gd name="connsiteX3" fmla="*/ 0 w 9186253"/>
              <a:gd name="connsiteY3" fmla="*/ 5128865 h 5128865"/>
              <a:gd name="connsiteX4" fmla="*/ 0 w 9186253"/>
              <a:gd name="connsiteY4" fmla="*/ 10049 h 5128865"/>
              <a:gd name="connsiteX0" fmla="*/ 0 w 9186253"/>
              <a:gd name="connsiteY0" fmla="*/ 1 h 5118817"/>
              <a:gd name="connsiteX1" fmla="*/ 4523817 w 9186253"/>
              <a:gd name="connsiteY1" fmla="*/ 0 h 5118817"/>
              <a:gd name="connsiteX2" fmla="*/ 9186253 w 9186253"/>
              <a:gd name="connsiteY2" fmla="*/ 5118817 h 5118817"/>
              <a:gd name="connsiteX3" fmla="*/ 0 w 9186253"/>
              <a:gd name="connsiteY3" fmla="*/ 5118817 h 5118817"/>
              <a:gd name="connsiteX4" fmla="*/ 0 w 9186253"/>
              <a:gd name="connsiteY4" fmla="*/ 1 h 5118817"/>
              <a:gd name="connsiteX0" fmla="*/ 0 w 9507800"/>
              <a:gd name="connsiteY0" fmla="*/ 1 h 5118817"/>
              <a:gd name="connsiteX1" fmla="*/ 4523817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363044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8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088671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453479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07800"/>
              <a:gd name="connsiteY0" fmla="*/ 1 h 5118817"/>
              <a:gd name="connsiteX1" fmla="*/ 4360472 w 9507800"/>
              <a:gd name="connsiteY1" fmla="*/ 0 h 5118817"/>
              <a:gd name="connsiteX2" fmla="*/ 9507800 w 9507800"/>
              <a:gd name="connsiteY2" fmla="*/ 5108767 h 5118817"/>
              <a:gd name="connsiteX3" fmla="*/ 0 w 9507800"/>
              <a:gd name="connsiteY3" fmla="*/ 5118817 h 5118817"/>
              <a:gd name="connsiteX4" fmla="*/ 0 w 9507800"/>
              <a:gd name="connsiteY4" fmla="*/ 1 h 5118817"/>
              <a:gd name="connsiteX0" fmla="*/ 0 w 9528468"/>
              <a:gd name="connsiteY0" fmla="*/ 1 h 5159009"/>
              <a:gd name="connsiteX1" fmla="*/ 4360472 w 9528468"/>
              <a:gd name="connsiteY1" fmla="*/ 0 h 5159009"/>
              <a:gd name="connsiteX2" fmla="*/ 9528468 w 9528468"/>
              <a:gd name="connsiteY2" fmla="*/ 5159009 h 5159009"/>
              <a:gd name="connsiteX3" fmla="*/ 0 w 9528468"/>
              <a:gd name="connsiteY3" fmla="*/ 5118817 h 5159009"/>
              <a:gd name="connsiteX4" fmla="*/ 0 w 9528468"/>
              <a:gd name="connsiteY4" fmla="*/ 1 h 5159009"/>
              <a:gd name="connsiteX0" fmla="*/ 0 w 9156439"/>
              <a:gd name="connsiteY0" fmla="*/ 1 h 5148960"/>
              <a:gd name="connsiteX1" fmla="*/ 4360472 w 9156439"/>
              <a:gd name="connsiteY1" fmla="*/ 0 h 5148960"/>
              <a:gd name="connsiteX2" fmla="*/ 9156439 w 9156439"/>
              <a:gd name="connsiteY2" fmla="*/ 5148960 h 5148960"/>
              <a:gd name="connsiteX3" fmla="*/ 0 w 9156439"/>
              <a:gd name="connsiteY3" fmla="*/ 5118817 h 5148960"/>
              <a:gd name="connsiteX4" fmla="*/ 0 w 9156439"/>
              <a:gd name="connsiteY4" fmla="*/ 1 h 5148960"/>
              <a:gd name="connsiteX0" fmla="*/ 0 w 9125437"/>
              <a:gd name="connsiteY0" fmla="*/ 1 h 5128864"/>
              <a:gd name="connsiteX1" fmla="*/ 4360472 w 9125437"/>
              <a:gd name="connsiteY1" fmla="*/ 0 h 5128864"/>
              <a:gd name="connsiteX2" fmla="*/ 9125437 w 9125437"/>
              <a:gd name="connsiteY2" fmla="*/ 5128864 h 5128864"/>
              <a:gd name="connsiteX3" fmla="*/ 0 w 9125437"/>
              <a:gd name="connsiteY3" fmla="*/ 5118817 h 5128864"/>
              <a:gd name="connsiteX4" fmla="*/ 0 w 9125437"/>
              <a:gd name="connsiteY4" fmla="*/ 1 h 5128864"/>
              <a:gd name="connsiteX0" fmla="*/ 881757 w 9125437"/>
              <a:gd name="connsiteY0" fmla="*/ 8495 h 5128864"/>
              <a:gd name="connsiteX1" fmla="*/ 4360472 w 9125437"/>
              <a:gd name="connsiteY1" fmla="*/ 0 h 5128864"/>
              <a:gd name="connsiteX2" fmla="*/ 9125437 w 9125437"/>
              <a:gd name="connsiteY2" fmla="*/ 5128864 h 5128864"/>
              <a:gd name="connsiteX3" fmla="*/ 0 w 9125437"/>
              <a:gd name="connsiteY3" fmla="*/ 5118817 h 5128864"/>
              <a:gd name="connsiteX4" fmla="*/ 881757 w 9125437"/>
              <a:gd name="connsiteY4" fmla="*/ 8495 h 5128864"/>
              <a:gd name="connsiteX0" fmla="*/ 43652 w 8287332"/>
              <a:gd name="connsiteY0" fmla="*/ 8495 h 5128864"/>
              <a:gd name="connsiteX1" fmla="*/ 3522367 w 8287332"/>
              <a:gd name="connsiteY1" fmla="*/ 0 h 5128864"/>
              <a:gd name="connsiteX2" fmla="*/ 8287332 w 8287332"/>
              <a:gd name="connsiteY2" fmla="*/ 5128864 h 5128864"/>
              <a:gd name="connsiteX3" fmla="*/ 0 w 8287332"/>
              <a:gd name="connsiteY3" fmla="*/ 5101830 h 5128864"/>
              <a:gd name="connsiteX4" fmla="*/ 43652 w 8287332"/>
              <a:gd name="connsiteY4" fmla="*/ 8495 h 5128864"/>
              <a:gd name="connsiteX0" fmla="*/ 26192 w 8269872"/>
              <a:gd name="connsiteY0" fmla="*/ 8495 h 5128864"/>
              <a:gd name="connsiteX1" fmla="*/ 3504907 w 8269872"/>
              <a:gd name="connsiteY1" fmla="*/ 0 h 5128864"/>
              <a:gd name="connsiteX2" fmla="*/ 8269872 w 8269872"/>
              <a:gd name="connsiteY2" fmla="*/ 5128864 h 5128864"/>
              <a:gd name="connsiteX3" fmla="*/ 0 w 8269872"/>
              <a:gd name="connsiteY3" fmla="*/ 5101830 h 5128864"/>
              <a:gd name="connsiteX4" fmla="*/ 26192 w 8269872"/>
              <a:gd name="connsiteY4" fmla="*/ 8495 h 5128864"/>
              <a:gd name="connsiteX0" fmla="*/ 52383 w 8296063"/>
              <a:gd name="connsiteY0" fmla="*/ 8495 h 5128864"/>
              <a:gd name="connsiteX1" fmla="*/ 3531098 w 8296063"/>
              <a:gd name="connsiteY1" fmla="*/ 0 h 5128864"/>
              <a:gd name="connsiteX2" fmla="*/ 8296063 w 8296063"/>
              <a:gd name="connsiteY2" fmla="*/ 5128864 h 5128864"/>
              <a:gd name="connsiteX3" fmla="*/ 0 w 8296063"/>
              <a:gd name="connsiteY3" fmla="*/ 5093336 h 5128864"/>
              <a:gd name="connsiteX4" fmla="*/ 52383 w 8296063"/>
              <a:gd name="connsiteY4" fmla="*/ 8495 h 5128864"/>
              <a:gd name="connsiteX0" fmla="*/ 1294573 w 8296063"/>
              <a:gd name="connsiteY0" fmla="*/ 0 h 5134930"/>
              <a:gd name="connsiteX1" fmla="*/ 3531098 w 8296063"/>
              <a:gd name="connsiteY1" fmla="*/ 6066 h 5134930"/>
              <a:gd name="connsiteX2" fmla="*/ 8296063 w 8296063"/>
              <a:gd name="connsiteY2" fmla="*/ 5134930 h 5134930"/>
              <a:gd name="connsiteX3" fmla="*/ 0 w 8296063"/>
              <a:gd name="connsiteY3" fmla="*/ 5099402 h 5134930"/>
              <a:gd name="connsiteX4" fmla="*/ 1294573 w 8296063"/>
              <a:gd name="connsiteY4" fmla="*/ 0 h 5134930"/>
              <a:gd name="connsiteX0" fmla="*/ 37416 w 7038906"/>
              <a:gd name="connsiteY0" fmla="*/ 0 h 5134930"/>
              <a:gd name="connsiteX1" fmla="*/ 2273941 w 7038906"/>
              <a:gd name="connsiteY1" fmla="*/ 6066 h 5134930"/>
              <a:gd name="connsiteX2" fmla="*/ 7038906 w 7038906"/>
              <a:gd name="connsiteY2" fmla="*/ 5134930 h 5134930"/>
              <a:gd name="connsiteX3" fmla="*/ 0 w 7038906"/>
              <a:gd name="connsiteY3" fmla="*/ 5113962 h 5134930"/>
              <a:gd name="connsiteX4" fmla="*/ 37416 w 7038906"/>
              <a:gd name="connsiteY4" fmla="*/ 0 h 5134930"/>
              <a:gd name="connsiteX0" fmla="*/ 37416 w 7085408"/>
              <a:gd name="connsiteY0" fmla="*/ 0 h 5134930"/>
              <a:gd name="connsiteX1" fmla="*/ 2273941 w 7085408"/>
              <a:gd name="connsiteY1" fmla="*/ 6066 h 5134930"/>
              <a:gd name="connsiteX2" fmla="*/ 7085408 w 7085408"/>
              <a:gd name="connsiteY2" fmla="*/ 5134930 h 5134930"/>
              <a:gd name="connsiteX3" fmla="*/ 0 w 7085408"/>
              <a:gd name="connsiteY3" fmla="*/ 5113962 h 5134930"/>
              <a:gd name="connsiteX4" fmla="*/ 37416 w 7085408"/>
              <a:gd name="connsiteY4" fmla="*/ 0 h 5134930"/>
              <a:gd name="connsiteX0" fmla="*/ 56017 w 7104009"/>
              <a:gd name="connsiteY0" fmla="*/ 0 h 5158928"/>
              <a:gd name="connsiteX1" fmla="*/ 2292542 w 7104009"/>
              <a:gd name="connsiteY1" fmla="*/ 6066 h 5158928"/>
              <a:gd name="connsiteX2" fmla="*/ 7104009 w 7104009"/>
              <a:gd name="connsiteY2" fmla="*/ 5134930 h 5158928"/>
              <a:gd name="connsiteX3" fmla="*/ 0 w 7104009"/>
              <a:gd name="connsiteY3" fmla="*/ 5158928 h 5158928"/>
              <a:gd name="connsiteX4" fmla="*/ 56017 w 7104009"/>
              <a:gd name="connsiteY4" fmla="*/ 0 h 5158928"/>
              <a:gd name="connsiteX0" fmla="*/ 56017 w 7130360"/>
              <a:gd name="connsiteY0" fmla="*/ 0 h 5158928"/>
              <a:gd name="connsiteX1" fmla="*/ 2292542 w 7130360"/>
              <a:gd name="connsiteY1" fmla="*/ 6066 h 5158928"/>
              <a:gd name="connsiteX2" fmla="*/ 7130360 w 7130360"/>
              <a:gd name="connsiteY2" fmla="*/ 5143424 h 5158928"/>
              <a:gd name="connsiteX3" fmla="*/ 0 w 7130360"/>
              <a:gd name="connsiteY3" fmla="*/ 5158928 h 5158928"/>
              <a:gd name="connsiteX4" fmla="*/ 56017 w 7130360"/>
              <a:gd name="connsiteY4" fmla="*/ 0 h 515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0360" h="5158928">
                <a:moveTo>
                  <a:pt x="56017" y="0"/>
                </a:moveTo>
                <a:lnTo>
                  <a:pt x="2292542" y="6066"/>
                </a:lnTo>
                <a:lnTo>
                  <a:pt x="7130360" y="5143424"/>
                </a:lnTo>
                <a:lnTo>
                  <a:pt x="0" y="5158928"/>
                </a:lnTo>
                <a:lnTo>
                  <a:pt x="56017" y="0"/>
                </a:lnTo>
                <a:close/>
              </a:path>
            </a:pathLst>
          </a:custGeom>
          <a:noFill/>
          <a:ln w="9525">
            <a:noFill/>
            <a:round/>
            <a:headEnd/>
            <a:tailEnd/>
          </a:ln>
        </p:spPr>
        <p:txBody>
          <a:bodyPr vert="horz" wrap="square" lIns="91440" tIns="45720" rIns="91440" bIns="45720" numCol="1" anchor="t" anchorCtr="0" compatLnSpc="1">
            <a:prstTxWarp prst="textNoShape">
              <a:avLst/>
            </a:prstTxWarp>
          </a:bodyPr>
          <a:lstStyle/>
          <a:p>
            <a:pPr>
              <a:spcAft>
                <a:spcPts val="600"/>
              </a:spcAft>
            </a:pPr>
            <a:r>
              <a:rPr lang="pl-PL"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Test objął </a:t>
            </a:r>
            <a:r>
              <a:rPr lang="en-US"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2,832 </a:t>
            </a:r>
            <a:r>
              <a:rPr lang="pl-PL"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wniosków</a:t>
            </a:r>
            <a:r>
              <a:rPr lang="en-US"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t>
            </a:r>
            <a:endParaRPr lang="en-US"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a:spcAft>
                <a:spcPts val="600"/>
              </a:spcAft>
            </a:pPr>
            <a:r>
              <a:rPr lang="pl-PL"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Decyzja o odrzuceniu lub akceptacji wniosku nie była podejmowana w oparciu o wskazania systemu CR7</a:t>
            </a:r>
            <a:r>
              <a:rPr lang="en-US"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t>
            </a:r>
            <a:endParaRPr lang="en-US" sz="14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a:spcAft>
                <a:spcPts val="600"/>
              </a:spcAft>
            </a:pPr>
            <a:r>
              <a:rPr lang="pl-PL" sz="1400" b="1"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Zakres poddany analizie</a:t>
            </a:r>
            <a:r>
              <a:rPr lang="en-US" sz="1400" b="1"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t>
            </a:r>
            <a:endParaRPr lang="en-US" sz="1400" b="1"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marL="228600" indent="-228600">
              <a:spcAft>
                <a:spcPts val="600"/>
              </a:spcAft>
              <a:buAutoNum type="arabicParenR"/>
            </a:pPr>
            <a:r>
              <a:rPr lang="pl-PL" sz="12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Historia kredytowa</a:t>
            </a:r>
          </a:p>
          <a:p>
            <a:pPr marL="228600" indent="-228600">
              <a:spcAft>
                <a:spcPts val="600"/>
              </a:spcAft>
              <a:buAutoNum type="arabicParenR"/>
            </a:pPr>
            <a:r>
              <a:rPr lang="pl-PL" sz="12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Zdolność do spłaty</a:t>
            </a:r>
          </a:p>
          <a:p>
            <a:pPr marL="228600" indent="-228600">
              <a:spcAft>
                <a:spcPts val="600"/>
              </a:spcAft>
              <a:buAutoNum type="arabicParenR"/>
            </a:pPr>
            <a:r>
              <a:rPr lang="pl-PL" sz="12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Intencja spłaty</a:t>
            </a:r>
            <a:endParaRPr lang="en-US" sz="12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a:spcAft>
                <a:spcPts val="600"/>
              </a:spcAft>
            </a:pPr>
            <a:endParaRPr lang="pl-PL"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a:spcAft>
                <a:spcPts val="600"/>
              </a:spcAft>
            </a:pPr>
            <a:endParaRPr lang="pl-PL" sz="14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a:spcAft>
                <a:spcPts val="600"/>
              </a:spcAft>
            </a:pPr>
            <a:endParaRPr lang="pl-PL"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a:spcAft>
                <a:spcPts val="600"/>
              </a:spcAft>
            </a:pPr>
            <a:endParaRPr lang="en-US" sz="14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pPr>
              <a:spcAft>
                <a:spcPts val="600"/>
              </a:spcAft>
            </a:pPr>
            <a:r>
              <a:rPr lang="pl-PL"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Rozmowy z klientami były realizowane przez system IVR</a:t>
            </a:r>
            <a:r>
              <a:rPr lang="en-US"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a:t>
            </a:r>
            <a:endParaRPr lang="en-US" sz="1400"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a:p>
            <a:r>
              <a:rPr lang="pl-PL"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Skala ocen składała się z </a:t>
            </a:r>
            <a:r>
              <a:rPr lang="en-US" sz="1400" b="1"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6</a:t>
            </a:r>
            <a:r>
              <a:rPr lang="en-US" sz="1400"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 </a:t>
            </a:r>
            <a:r>
              <a:rPr lang="pl-PL" sz="1400" b="1" dirty="0" smtClean="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rPr>
              <a:t>grup ryzyka.</a:t>
            </a:r>
            <a:endParaRPr lang="en-US" b="1" dirty="0">
              <a:solidFill>
                <a:schemeClr val="tx1">
                  <a:lumMod val="50000"/>
                  <a:lumOff val="50000"/>
                </a:schemeClr>
              </a:solidFill>
              <a:latin typeface="Ebrima" panose="02000000000000000000" pitchFamily="2" charset="0"/>
              <a:ea typeface="Ebrima" panose="02000000000000000000" pitchFamily="2" charset="0"/>
              <a:cs typeface="Ebrima" panose="02000000000000000000" pitchFamily="2" charset="0"/>
            </a:endParaRPr>
          </a:p>
        </p:txBody>
      </p:sp>
      <p:cxnSp>
        <p:nvCxnSpPr>
          <p:cNvPr id="11" name="Straight Connector 10"/>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378349" y="4149080"/>
            <a:ext cx="3874343" cy="436315"/>
            <a:chOff x="539750" y="3596527"/>
            <a:chExt cx="6552530" cy="759386"/>
          </a:xfrm>
        </p:grpSpPr>
        <p:cxnSp>
          <p:nvCxnSpPr>
            <p:cNvPr id="9" name="Straight Connector 8"/>
            <p:cNvCxnSpPr/>
            <p:nvPr/>
          </p:nvCxnSpPr>
          <p:spPr>
            <a:xfrm flipH="1">
              <a:off x="539750" y="3946090"/>
              <a:ext cx="6552530" cy="22970"/>
            </a:xfrm>
            <a:prstGeom prst="line">
              <a:avLst/>
            </a:prstGeom>
            <a:ln w="12700">
              <a:solidFill>
                <a:schemeClr val="bg1">
                  <a:lumMod val="65000"/>
                  <a:alpha val="63000"/>
                </a:schemeClr>
              </a:solidFill>
              <a:headEnd type="stealth" w="lg" len="lg"/>
              <a:tailEnd type="oval" w="sm" len="sm"/>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Oval 14"/>
            <p:cNvSpPr/>
            <p:nvPr/>
          </p:nvSpPr>
          <p:spPr>
            <a:xfrm rot="5400000">
              <a:off x="3919688" y="3596527"/>
              <a:ext cx="745066" cy="745066"/>
            </a:xfrm>
            <a:prstGeom prst="ellipse">
              <a:avLst/>
            </a:prstGeom>
            <a:solidFill>
              <a:srgbClr val="F6882E"/>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rot="5400000">
              <a:off x="2956128" y="3596527"/>
              <a:ext cx="745066" cy="745066"/>
            </a:xfrm>
            <a:prstGeom prst="ellipse">
              <a:avLst/>
            </a:prstGeom>
            <a:solidFill>
              <a:srgbClr val="F6882E"/>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5400000">
              <a:off x="1951471" y="3596527"/>
              <a:ext cx="745066" cy="745066"/>
            </a:xfrm>
            <a:prstGeom prst="ellipse">
              <a:avLst/>
            </a:prstGeom>
            <a:solidFill>
              <a:srgbClr val="A8CD2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rot="5400000">
              <a:off x="946812" y="3596527"/>
              <a:ext cx="745066" cy="745066"/>
            </a:xfrm>
            <a:prstGeom prst="ellipse">
              <a:avLst/>
            </a:prstGeom>
            <a:solidFill>
              <a:srgbClr val="7CBF33"/>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752161" y="3687320"/>
              <a:ext cx="1080120" cy="510472"/>
            </a:xfrm>
            <a:prstGeom prst="rect">
              <a:avLst/>
            </a:prstGeom>
            <a:noFill/>
          </p:spPr>
          <p:txBody>
            <a:bodyPr wrap="square" rtlCol="0">
              <a:spAutoFit/>
            </a:bodyPr>
            <a:lstStyle/>
            <a:p>
              <a:pPr algn="ctr"/>
              <a:r>
                <a:rPr lang="en-US" sz="1600" dirty="0">
                  <a:solidFill>
                    <a:schemeClr val="bg1"/>
                  </a:solidFill>
                  <a:latin typeface="Century Gothic" panose="020B0502020202020204" pitchFamily="34" charset="0"/>
                </a:rPr>
                <a:t>4</a:t>
              </a:r>
            </a:p>
          </p:txBody>
        </p:sp>
        <p:sp>
          <p:nvSpPr>
            <p:cNvPr id="20" name="TextBox 19"/>
            <p:cNvSpPr txBox="1"/>
            <p:nvPr/>
          </p:nvSpPr>
          <p:spPr>
            <a:xfrm>
              <a:off x="2788601" y="3671929"/>
              <a:ext cx="1080120" cy="510472"/>
            </a:xfrm>
            <a:prstGeom prst="rect">
              <a:avLst/>
            </a:prstGeom>
            <a:noFill/>
          </p:spPr>
          <p:txBody>
            <a:bodyPr wrap="square" rtlCol="0">
              <a:spAutoFit/>
            </a:bodyPr>
            <a:lstStyle/>
            <a:p>
              <a:pPr algn="ctr"/>
              <a:r>
                <a:rPr lang="en-US" sz="1600" dirty="0">
                  <a:solidFill>
                    <a:schemeClr val="bg1"/>
                  </a:solidFill>
                  <a:latin typeface="Century Gothic" panose="020B0502020202020204" pitchFamily="34" charset="0"/>
                </a:rPr>
                <a:t>3</a:t>
              </a:r>
            </a:p>
          </p:txBody>
        </p:sp>
        <p:sp>
          <p:nvSpPr>
            <p:cNvPr id="21" name="TextBox 20"/>
            <p:cNvSpPr txBox="1"/>
            <p:nvPr/>
          </p:nvSpPr>
          <p:spPr>
            <a:xfrm>
              <a:off x="1783944" y="3671929"/>
              <a:ext cx="1080120" cy="510472"/>
            </a:xfrm>
            <a:prstGeom prst="rect">
              <a:avLst/>
            </a:prstGeom>
            <a:noFill/>
          </p:spPr>
          <p:txBody>
            <a:bodyPr wrap="square" rtlCol="0">
              <a:spAutoFit/>
            </a:bodyPr>
            <a:lstStyle/>
            <a:p>
              <a:pPr algn="ctr"/>
              <a:r>
                <a:rPr lang="en-US" sz="1600" dirty="0">
                  <a:solidFill>
                    <a:schemeClr val="bg1"/>
                  </a:solidFill>
                  <a:latin typeface="Century Gothic" panose="020B0502020202020204" pitchFamily="34" charset="0"/>
                </a:rPr>
                <a:t>2</a:t>
              </a:r>
            </a:p>
          </p:txBody>
        </p:sp>
        <p:sp>
          <p:nvSpPr>
            <p:cNvPr id="22" name="TextBox 21"/>
            <p:cNvSpPr txBox="1"/>
            <p:nvPr/>
          </p:nvSpPr>
          <p:spPr>
            <a:xfrm>
              <a:off x="795394" y="3623034"/>
              <a:ext cx="1080120" cy="723155"/>
            </a:xfrm>
            <a:prstGeom prst="rect">
              <a:avLst/>
            </a:prstGeom>
            <a:noFill/>
          </p:spPr>
          <p:txBody>
            <a:bodyPr wrap="square" rtlCol="0">
              <a:spAutoFit/>
            </a:bodyPr>
            <a:lstStyle/>
            <a:p>
              <a:pPr algn="ctr"/>
              <a:r>
                <a:rPr lang="en-US" sz="1000" dirty="0">
                  <a:solidFill>
                    <a:schemeClr val="bg1"/>
                  </a:solidFill>
                  <a:latin typeface="Century Gothic" panose="020B0502020202020204" pitchFamily="34" charset="0"/>
                </a:rPr>
                <a:t>No</a:t>
              </a:r>
            </a:p>
            <a:p>
              <a:pPr algn="ctr"/>
              <a:r>
                <a:rPr lang="en-US" sz="1000" dirty="0">
                  <a:solidFill>
                    <a:schemeClr val="bg1"/>
                  </a:solidFill>
                  <a:latin typeface="Century Gothic" panose="020B0502020202020204" pitchFamily="34" charset="0"/>
                </a:rPr>
                <a:t>Risk</a:t>
              </a:r>
            </a:p>
          </p:txBody>
        </p:sp>
        <p:sp>
          <p:nvSpPr>
            <p:cNvPr id="23" name="Oval 22"/>
            <p:cNvSpPr/>
            <p:nvPr/>
          </p:nvSpPr>
          <p:spPr>
            <a:xfrm rot="5400000">
              <a:off x="4873736" y="3596527"/>
              <a:ext cx="745066" cy="745066"/>
            </a:xfrm>
            <a:prstGeom prst="ellipse">
              <a:avLst/>
            </a:prstGeom>
            <a:solidFill>
              <a:srgbClr val="C00000"/>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4685661" y="3673998"/>
              <a:ext cx="1080120" cy="510472"/>
            </a:xfrm>
            <a:prstGeom prst="rect">
              <a:avLst/>
            </a:prstGeom>
            <a:noFill/>
          </p:spPr>
          <p:txBody>
            <a:bodyPr wrap="square" rtlCol="0">
              <a:spAutoFit/>
            </a:bodyPr>
            <a:lstStyle/>
            <a:p>
              <a:pPr algn="ctr"/>
              <a:r>
                <a:rPr lang="en-US" sz="1600" dirty="0">
                  <a:solidFill>
                    <a:schemeClr val="bg1"/>
                  </a:solidFill>
                  <a:latin typeface="Century Gothic" panose="020B0502020202020204" pitchFamily="34" charset="0"/>
                </a:rPr>
                <a:t>5</a:t>
              </a:r>
            </a:p>
          </p:txBody>
        </p:sp>
        <p:sp>
          <p:nvSpPr>
            <p:cNvPr id="25" name="Oval 24"/>
            <p:cNvSpPr/>
            <p:nvPr/>
          </p:nvSpPr>
          <p:spPr>
            <a:xfrm rot="5400000">
              <a:off x="5868144" y="3596527"/>
              <a:ext cx="745066" cy="745066"/>
            </a:xfrm>
            <a:prstGeom prst="ellipse">
              <a:avLst/>
            </a:prstGeom>
            <a:solidFill>
              <a:srgbClr val="C00000"/>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5728529" y="3632758"/>
              <a:ext cx="1080120" cy="723155"/>
            </a:xfrm>
            <a:prstGeom prst="rect">
              <a:avLst/>
            </a:prstGeom>
            <a:noFill/>
          </p:spPr>
          <p:txBody>
            <a:bodyPr wrap="square" rtlCol="0">
              <a:spAutoFit/>
            </a:bodyPr>
            <a:lstStyle/>
            <a:p>
              <a:pPr algn="ctr"/>
              <a:r>
                <a:rPr lang="en-US" sz="1000" dirty="0">
                  <a:solidFill>
                    <a:schemeClr val="bg1"/>
                  </a:solidFill>
                  <a:latin typeface="Century Gothic" panose="020B0502020202020204" pitchFamily="34" charset="0"/>
                </a:rPr>
                <a:t>High Risk</a:t>
              </a:r>
            </a:p>
          </p:txBody>
        </p:sp>
      </p:grpSp>
      <p:grpSp>
        <p:nvGrpSpPr>
          <p:cNvPr id="27" name="Group 9"/>
          <p:cNvGrpSpPr>
            <a:grpSpLocks noChangeAspect="1"/>
          </p:cNvGrpSpPr>
          <p:nvPr/>
        </p:nvGrpSpPr>
        <p:grpSpPr bwMode="auto">
          <a:xfrm>
            <a:off x="8821327" y="908720"/>
            <a:ext cx="196604" cy="194040"/>
            <a:chOff x="2650" y="1933"/>
            <a:chExt cx="460" cy="454"/>
          </a:xfrm>
        </p:grpSpPr>
        <p:sp>
          <p:nvSpPr>
            <p:cNvPr id="28"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0">
              <a:hlinkClick r:id="rId3"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aphicFrame>
        <p:nvGraphicFramePr>
          <p:cNvPr id="30" name="טבלה 29"/>
          <p:cNvGraphicFramePr>
            <a:graphicFrameLocks noGrp="1"/>
          </p:cNvGraphicFramePr>
          <p:nvPr>
            <p:extLst>
              <p:ext uri="{D42A27DB-BD31-4B8C-83A1-F6EECF244321}">
                <p14:modId xmlns:p14="http://schemas.microsoft.com/office/powerpoint/2010/main" val="3363053289"/>
              </p:ext>
            </p:extLst>
          </p:nvPr>
        </p:nvGraphicFramePr>
        <p:xfrm>
          <a:off x="4582176" y="3143613"/>
          <a:ext cx="4275276" cy="2589643"/>
        </p:xfrm>
        <a:graphic>
          <a:graphicData uri="http://schemas.openxmlformats.org/drawingml/2006/table">
            <a:tbl>
              <a:tblPr firstRow="1" firstCol="1" bandRow="1">
                <a:tableStyleId>{21E4AEA4-8DFA-4A89-87EB-49C32662AFE0}</a:tableStyleId>
              </a:tblPr>
              <a:tblGrid>
                <a:gridCol w="1538973">
                  <a:extLst>
                    <a:ext uri="{9D8B030D-6E8A-4147-A177-3AD203B41FA5}">
                      <a16:colId xmlns="" xmlns:a16="http://schemas.microsoft.com/office/drawing/2014/main" val="20000"/>
                    </a:ext>
                  </a:extLst>
                </a:gridCol>
                <a:gridCol w="720080">
                  <a:extLst>
                    <a:ext uri="{9D8B030D-6E8A-4147-A177-3AD203B41FA5}">
                      <a16:colId xmlns="" xmlns:a16="http://schemas.microsoft.com/office/drawing/2014/main" val="20001"/>
                    </a:ext>
                  </a:extLst>
                </a:gridCol>
                <a:gridCol w="623528">
                  <a:extLst>
                    <a:ext uri="{9D8B030D-6E8A-4147-A177-3AD203B41FA5}">
                      <a16:colId xmlns="" xmlns:a16="http://schemas.microsoft.com/office/drawing/2014/main" val="20002"/>
                    </a:ext>
                  </a:extLst>
                </a:gridCol>
                <a:gridCol w="696348">
                  <a:extLst>
                    <a:ext uri="{9D8B030D-6E8A-4147-A177-3AD203B41FA5}">
                      <a16:colId xmlns="" xmlns:a16="http://schemas.microsoft.com/office/drawing/2014/main" val="20003"/>
                    </a:ext>
                  </a:extLst>
                </a:gridCol>
                <a:gridCol w="696347">
                  <a:extLst>
                    <a:ext uri="{9D8B030D-6E8A-4147-A177-3AD203B41FA5}">
                      <a16:colId xmlns="" xmlns:a16="http://schemas.microsoft.com/office/drawing/2014/main" val="20004"/>
                    </a:ext>
                  </a:extLst>
                </a:gridCol>
              </a:tblGrid>
              <a:tr h="371933">
                <a:tc>
                  <a:txBody>
                    <a:bodyPr/>
                    <a:lstStyle/>
                    <a:p>
                      <a:r>
                        <a:rPr lang="pl-PL" sz="1050" b="0" dirty="0" smtClean="0">
                          <a:latin typeface="Century Gothic" panose="020B0502020202020204" pitchFamily="34" charset="0"/>
                          <a:ea typeface="Ebrima" panose="02000000000000000000" pitchFamily="2" charset="0"/>
                          <a:cs typeface="Ebrima" panose="02000000000000000000" pitchFamily="2" charset="0"/>
                        </a:rPr>
                        <a:t>Grupa ryzyka</a:t>
                      </a:r>
                      <a:endParaRPr lang="en-US" sz="1050" b="0" dirty="0">
                        <a:latin typeface="Century Gothic" panose="020B0502020202020204" pitchFamily="34" charset="0"/>
                        <a:ea typeface="Ebrima" panose="02000000000000000000" pitchFamily="2" charset="0"/>
                        <a:cs typeface="Ebrima" panose="02000000000000000000" pitchFamily="2" charset="0"/>
                      </a:endParaRPr>
                    </a:p>
                  </a:txBody>
                  <a:tcPr anchor="ctr">
                    <a:solidFill>
                      <a:schemeClr val="tx1">
                        <a:lumMod val="75000"/>
                        <a:lumOff val="25000"/>
                      </a:schemeClr>
                    </a:solidFill>
                  </a:tcPr>
                </a:tc>
                <a:tc>
                  <a:txBody>
                    <a:bodyPr/>
                    <a:lstStyle/>
                    <a:p>
                      <a:pPr marL="0" algn="ctr" defTabSz="914400" rtl="0" eaLnBrk="1" latinLnBrk="0" hangingPunct="1"/>
                      <a:r>
                        <a:rPr lang="en-US" sz="1050" b="0" kern="1200" dirty="0">
                          <a:solidFill>
                            <a:schemeClr val="bg1"/>
                          </a:solidFill>
                          <a:latin typeface="Century Gothic" panose="020B0502020202020204" pitchFamily="34" charset="0"/>
                          <a:ea typeface="+mn-ea"/>
                          <a:cs typeface="+mn-cs"/>
                        </a:rPr>
                        <a:t>1</a:t>
                      </a:r>
                    </a:p>
                  </a:txBody>
                  <a:tcPr anchor="ctr">
                    <a:solidFill>
                      <a:srgbClr val="7CBF33"/>
                    </a:solidFill>
                  </a:tcPr>
                </a:tc>
                <a:tc>
                  <a:txBody>
                    <a:bodyPr/>
                    <a:lstStyle/>
                    <a:p>
                      <a:pPr marL="0" algn="ctr" defTabSz="914400" rtl="0" eaLnBrk="1" latinLnBrk="0" hangingPunct="1"/>
                      <a:r>
                        <a:rPr lang="en-US" sz="1050" b="0" kern="1200" dirty="0">
                          <a:solidFill>
                            <a:schemeClr val="bg1"/>
                          </a:solidFill>
                          <a:latin typeface="Century Gothic" panose="020B0502020202020204" pitchFamily="34" charset="0"/>
                          <a:ea typeface="+mn-ea"/>
                          <a:cs typeface="+mn-cs"/>
                        </a:rPr>
                        <a:t>2</a:t>
                      </a:r>
                    </a:p>
                  </a:txBody>
                  <a:tcPr anchor="ctr">
                    <a:solidFill>
                      <a:srgbClr val="A8CD21"/>
                    </a:solidFill>
                  </a:tcPr>
                </a:tc>
                <a:tc>
                  <a:txBody>
                    <a:bodyPr/>
                    <a:lstStyle/>
                    <a:p>
                      <a:pPr marL="0" algn="ctr" defTabSz="914400" rtl="0" eaLnBrk="1" latinLnBrk="0" hangingPunct="1"/>
                      <a:r>
                        <a:rPr lang="en-US" sz="1050" b="0" kern="1200" dirty="0">
                          <a:solidFill>
                            <a:schemeClr val="bg1"/>
                          </a:solidFill>
                          <a:latin typeface="Century Gothic" panose="020B0502020202020204" pitchFamily="34" charset="0"/>
                          <a:ea typeface="+mn-ea"/>
                          <a:cs typeface="+mn-cs"/>
                        </a:rPr>
                        <a:t>3+4</a:t>
                      </a:r>
                    </a:p>
                  </a:txBody>
                  <a:tcPr anchor="ctr">
                    <a:solidFill>
                      <a:srgbClr val="F6882E"/>
                    </a:solidFill>
                  </a:tcPr>
                </a:tc>
                <a:tc>
                  <a:txBody>
                    <a:bodyPr/>
                    <a:lstStyle/>
                    <a:p>
                      <a:pPr algn="ctr"/>
                      <a:r>
                        <a:rPr lang="en-US" sz="1050" b="0" dirty="0">
                          <a:solidFill>
                            <a:schemeClr val="bg1"/>
                          </a:solidFill>
                          <a:latin typeface="Century Gothic" panose="020B0502020202020204" pitchFamily="34" charset="0"/>
                          <a:ea typeface="Ebrima" panose="02000000000000000000" pitchFamily="2" charset="0"/>
                          <a:cs typeface="Ebrima" panose="02000000000000000000" pitchFamily="2" charset="0"/>
                        </a:rPr>
                        <a:t>5+6</a:t>
                      </a:r>
                    </a:p>
                  </a:txBody>
                  <a:tcPr anchor="ctr">
                    <a:solidFill>
                      <a:srgbClr val="C00000"/>
                    </a:solidFill>
                  </a:tcPr>
                </a:tc>
                <a:extLst>
                  <a:ext uri="{0D108BD9-81ED-4DB2-BD59-A6C34878D82A}">
                    <a16:rowId xmlns="" xmlns:a16="http://schemas.microsoft.com/office/drawing/2014/main" val="10000"/>
                  </a:ext>
                </a:extLst>
              </a:tr>
              <a:tr h="371933">
                <a:tc>
                  <a:txBody>
                    <a:bodyPr/>
                    <a:lstStyle/>
                    <a:p>
                      <a:r>
                        <a:rPr lang="pl-PL" sz="1050" b="0" dirty="0" smtClean="0">
                          <a:latin typeface="Century Gothic" panose="020B0502020202020204" pitchFamily="34" charset="0"/>
                          <a:ea typeface="Ebrima" panose="02000000000000000000" pitchFamily="2" charset="0"/>
                          <a:cs typeface="Ebrima" panose="02000000000000000000" pitchFamily="2" charset="0"/>
                        </a:rPr>
                        <a:t>Ilość wniosków</a:t>
                      </a:r>
                      <a:endParaRPr lang="en-US" sz="1050" b="0" dirty="0">
                        <a:latin typeface="Century Gothic" panose="020B0502020202020204" pitchFamily="34" charset="0"/>
                        <a:ea typeface="Ebrima" panose="02000000000000000000" pitchFamily="2" charset="0"/>
                        <a:cs typeface="Ebrima" panose="02000000000000000000" pitchFamily="2" charset="0"/>
                      </a:endParaRPr>
                    </a:p>
                  </a:txBody>
                  <a:tcPr anchor="ctr">
                    <a:solidFill>
                      <a:schemeClr val="tx1">
                        <a:lumMod val="75000"/>
                        <a:lumOff val="25000"/>
                      </a:schemeClr>
                    </a:solidFill>
                  </a:tcPr>
                </a:tc>
                <a:tc>
                  <a:txBody>
                    <a:bodyPr/>
                    <a:lstStyle/>
                    <a:p>
                      <a:pPr marL="0" algn="ctr" defTabSz="914400" rtl="0" eaLnBrk="1" latinLnBrk="0" hangingPunct="1"/>
                      <a:r>
                        <a:rPr lang="en-US" sz="1050" b="0" kern="1200" dirty="0">
                          <a:solidFill>
                            <a:schemeClr val="bg1"/>
                          </a:solidFill>
                          <a:latin typeface="Century Gothic" panose="020B0502020202020204" pitchFamily="34" charset="0"/>
                          <a:ea typeface="+mn-ea"/>
                          <a:cs typeface="+mn-cs"/>
                        </a:rPr>
                        <a:t>751</a:t>
                      </a:r>
                    </a:p>
                  </a:txBody>
                  <a:tcPr anchor="ctr">
                    <a:solidFill>
                      <a:srgbClr val="7CBF33"/>
                    </a:solidFill>
                  </a:tcPr>
                </a:tc>
                <a:tc>
                  <a:txBody>
                    <a:bodyPr/>
                    <a:lstStyle/>
                    <a:p>
                      <a:pPr marL="0" algn="ctr" defTabSz="914400" rtl="0" eaLnBrk="1" latinLnBrk="0" hangingPunct="1"/>
                      <a:r>
                        <a:rPr lang="en-US" sz="1050" b="0" kern="1200" dirty="0">
                          <a:solidFill>
                            <a:schemeClr val="bg1"/>
                          </a:solidFill>
                          <a:latin typeface="Century Gothic" panose="020B0502020202020204" pitchFamily="34" charset="0"/>
                          <a:ea typeface="+mn-ea"/>
                          <a:cs typeface="+mn-cs"/>
                        </a:rPr>
                        <a:t>10</a:t>
                      </a:r>
                    </a:p>
                  </a:txBody>
                  <a:tcPr anchor="ctr">
                    <a:solidFill>
                      <a:srgbClr val="A8CD21"/>
                    </a:solidFill>
                  </a:tcPr>
                </a:tc>
                <a:tc>
                  <a:txBody>
                    <a:bodyPr/>
                    <a:lstStyle/>
                    <a:p>
                      <a:pPr marL="0" algn="ctr" defTabSz="914400" rtl="0" eaLnBrk="1" latinLnBrk="0" hangingPunct="1"/>
                      <a:r>
                        <a:rPr lang="en-US" sz="1050" b="0" kern="1200" dirty="0">
                          <a:solidFill>
                            <a:schemeClr val="bg1"/>
                          </a:solidFill>
                          <a:latin typeface="Century Gothic" panose="020B0502020202020204" pitchFamily="34" charset="0"/>
                          <a:ea typeface="+mn-ea"/>
                          <a:cs typeface="+mn-cs"/>
                        </a:rPr>
                        <a:t>394</a:t>
                      </a:r>
                    </a:p>
                  </a:txBody>
                  <a:tcPr anchor="ctr">
                    <a:solidFill>
                      <a:srgbClr val="F6882E"/>
                    </a:solidFill>
                  </a:tcPr>
                </a:tc>
                <a:tc>
                  <a:txBody>
                    <a:bodyPr/>
                    <a:lstStyle/>
                    <a:p>
                      <a:pPr algn="ctr"/>
                      <a:r>
                        <a:rPr lang="en-US" sz="1050" b="0" dirty="0">
                          <a:solidFill>
                            <a:schemeClr val="bg1"/>
                          </a:solidFill>
                          <a:latin typeface="Century Gothic" panose="020B0502020202020204" pitchFamily="34" charset="0"/>
                          <a:ea typeface="Ebrima" panose="02000000000000000000" pitchFamily="2" charset="0"/>
                          <a:cs typeface="Ebrima" panose="02000000000000000000" pitchFamily="2" charset="0"/>
                        </a:rPr>
                        <a:t>733</a:t>
                      </a:r>
                    </a:p>
                  </a:txBody>
                  <a:tcPr anchor="ctr">
                    <a:solidFill>
                      <a:srgbClr val="C00000"/>
                    </a:solidFill>
                  </a:tcPr>
                </a:tc>
                <a:extLst>
                  <a:ext uri="{0D108BD9-81ED-4DB2-BD59-A6C34878D82A}">
                    <a16:rowId xmlns="" xmlns:a16="http://schemas.microsoft.com/office/drawing/2014/main" val="10001"/>
                  </a:ext>
                </a:extLst>
              </a:tr>
              <a:tr h="369443">
                <a:tc>
                  <a:txBody>
                    <a:bodyPr/>
                    <a:lstStyle/>
                    <a:p>
                      <a:r>
                        <a:rPr lang="pl-PL" sz="1050" b="0" dirty="0" smtClean="0">
                          <a:latin typeface="Century Gothic" panose="020B0502020202020204" pitchFamily="34" charset="0"/>
                          <a:ea typeface="Ebrima" panose="02000000000000000000" pitchFamily="2" charset="0"/>
                          <a:cs typeface="Ebrima" panose="02000000000000000000" pitchFamily="2" charset="0"/>
                        </a:rPr>
                        <a:t>Wnioski odrzucone</a:t>
                      </a:r>
                      <a:endParaRPr lang="en-US" sz="1050" b="0" dirty="0">
                        <a:latin typeface="Century Gothic" panose="020B0502020202020204" pitchFamily="34" charset="0"/>
                        <a:ea typeface="Ebrima" panose="02000000000000000000" pitchFamily="2" charset="0"/>
                        <a:cs typeface="Ebrima" panose="02000000000000000000" pitchFamily="2" charset="0"/>
                      </a:endParaRPr>
                    </a:p>
                  </a:txBody>
                  <a:tcPr anchor="ctr">
                    <a:solidFill>
                      <a:schemeClr val="tx1">
                        <a:lumMod val="75000"/>
                        <a:lumOff val="25000"/>
                      </a:schemeClr>
                    </a:solidFill>
                  </a:tcPr>
                </a:tc>
                <a:tc>
                  <a:txBody>
                    <a:bodyPr/>
                    <a:lstStyle/>
                    <a:p>
                      <a:pPr algn="ctr"/>
                      <a:r>
                        <a:rPr lang="en-US" sz="1050" dirty="0">
                          <a:solidFill>
                            <a:schemeClr val="bg1"/>
                          </a:solidFill>
                          <a:latin typeface="Century Gothic" panose="020B0502020202020204" pitchFamily="34" charset="0"/>
                          <a:ea typeface="Ebrima" panose="02000000000000000000" pitchFamily="2" charset="0"/>
                          <a:cs typeface="Ebrima" panose="02000000000000000000" pitchFamily="2" charset="0"/>
                        </a:rPr>
                        <a:t>362</a:t>
                      </a:r>
                    </a:p>
                  </a:txBody>
                  <a:tcPr anchor="ctr">
                    <a:solidFill>
                      <a:schemeClr val="tx1">
                        <a:lumMod val="65000"/>
                        <a:lumOff val="35000"/>
                      </a:schemeClr>
                    </a:solidFill>
                  </a:tcPr>
                </a:tc>
                <a:tc>
                  <a:txBody>
                    <a:bodyPr/>
                    <a:lstStyle/>
                    <a:p>
                      <a:pPr algn="ctr"/>
                      <a:r>
                        <a:rPr lang="en-US" sz="1050" dirty="0">
                          <a:solidFill>
                            <a:schemeClr val="bg1"/>
                          </a:solidFill>
                          <a:latin typeface="Century Gothic" panose="020B0502020202020204" pitchFamily="34" charset="0"/>
                          <a:ea typeface="Ebrima" panose="02000000000000000000" pitchFamily="2" charset="0"/>
                          <a:cs typeface="Ebrima" panose="02000000000000000000" pitchFamily="2" charset="0"/>
                        </a:rPr>
                        <a:t>3</a:t>
                      </a:r>
                    </a:p>
                  </a:txBody>
                  <a:tcPr anchor="ctr">
                    <a:solidFill>
                      <a:schemeClr val="tx1">
                        <a:lumMod val="65000"/>
                        <a:lumOff val="35000"/>
                      </a:schemeClr>
                    </a:solidFill>
                  </a:tcPr>
                </a:tc>
                <a:tc>
                  <a:txBody>
                    <a:bodyPr/>
                    <a:lstStyle/>
                    <a:p>
                      <a:pPr algn="ctr"/>
                      <a:r>
                        <a:rPr lang="en-US" sz="1050" dirty="0">
                          <a:solidFill>
                            <a:schemeClr val="bg1"/>
                          </a:solidFill>
                          <a:latin typeface="Century Gothic" panose="020B0502020202020204" pitchFamily="34" charset="0"/>
                          <a:ea typeface="Ebrima" panose="02000000000000000000" pitchFamily="2" charset="0"/>
                          <a:cs typeface="Ebrima" panose="02000000000000000000" pitchFamily="2" charset="0"/>
                        </a:rPr>
                        <a:t>204</a:t>
                      </a:r>
                    </a:p>
                  </a:txBody>
                  <a:tcPr anchor="ctr">
                    <a:solidFill>
                      <a:schemeClr val="tx1">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dirty="0">
                          <a:solidFill>
                            <a:schemeClr val="bg1"/>
                          </a:solidFill>
                          <a:latin typeface="Century Gothic" panose="020B0502020202020204" pitchFamily="34" charset="0"/>
                          <a:ea typeface="Ebrima" panose="02000000000000000000" pitchFamily="2" charset="0"/>
                          <a:cs typeface="Ebrima" panose="02000000000000000000" pitchFamily="2" charset="0"/>
                        </a:rPr>
                        <a:t>375</a:t>
                      </a:r>
                    </a:p>
                  </a:txBody>
                  <a:tcPr anchor="ctr">
                    <a:solidFill>
                      <a:schemeClr val="tx1">
                        <a:lumMod val="65000"/>
                        <a:lumOff val="35000"/>
                      </a:schemeClr>
                    </a:solidFill>
                  </a:tcPr>
                </a:tc>
                <a:extLst>
                  <a:ext uri="{0D108BD9-81ED-4DB2-BD59-A6C34878D82A}">
                    <a16:rowId xmlns="" xmlns:a16="http://schemas.microsoft.com/office/drawing/2014/main" val="10002"/>
                  </a:ext>
                </a:extLst>
              </a:tr>
              <a:tr h="486417">
                <a:tc>
                  <a:txBody>
                    <a:bodyPr/>
                    <a:lstStyle/>
                    <a:p>
                      <a:r>
                        <a:rPr lang="pl-PL" sz="1050" b="1" dirty="0" smtClean="0">
                          <a:latin typeface="Century Gothic" panose="020B0502020202020204" pitchFamily="34" charset="0"/>
                          <a:ea typeface="Ebrima" panose="02000000000000000000" pitchFamily="2" charset="0"/>
                          <a:cs typeface="Ebrima" panose="02000000000000000000" pitchFamily="2" charset="0"/>
                        </a:rPr>
                        <a:t>W pełni spłacone</a:t>
                      </a:r>
                      <a:endParaRPr lang="en-US" sz="1050" b="1" dirty="0">
                        <a:latin typeface="Century Gothic" panose="020B0502020202020204" pitchFamily="34" charset="0"/>
                        <a:ea typeface="Ebrima" panose="02000000000000000000" pitchFamily="2" charset="0"/>
                        <a:cs typeface="Ebrima" panose="02000000000000000000" pitchFamily="2" charset="0"/>
                      </a:endParaRPr>
                    </a:p>
                  </a:txBody>
                  <a:tcPr anchor="ctr">
                    <a:lnB w="381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ru-RU" sz="1050" b="1" kern="1200" dirty="0">
                          <a:solidFill>
                            <a:schemeClr val="bg1"/>
                          </a:solidFill>
                          <a:effectLst/>
                          <a:latin typeface="Century Gothic" panose="020B0502020202020204" pitchFamily="34" charset="0"/>
                          <a:ea typeface="+mn-ea"/>
                          <a:cs typeface="+mn-cs"/>
                        </a:rPr>
                        <a:t>90</a:t>
                      </a:r>
                      <a:r>
                        <a:rPr lang="en-US" sz="1050" b="1" kern="1200" dirty="0">
                          <a:solidFill>
                            <a:schemeClr val="bg1"/>
                          </a:solidFill>
                          <a:effectLst/>
                          <a:latin typeface="Century Gothic" panose="020B0502020202020204" pitchFamily="34" charset="0"/>
                          <a:ea typeface="+mn-ea"/>
                          <a:cs typeface="+mn-cs"/>
                        </a:rPr>
                        <a:t>.</a:t>
                      </a:r>
                      <a:r>
                        <a:rPr lang="ru-RU" sz="1050" b="1" kern="1200" dirty="0">
                          <a:solidFill>
                            <a:schemeClr val="bg1"/>
                          </a:solidFill>
                          <a:effectLst/>
                          <a:latin typeface="Century Gothic" panose="020B0502020202020204" pitchFamily="34" charset="0"/>
                          <a:ea typeface="+mn-ea"/>
                          <a:cs typeface="+mn-cs"/>
                        </a:rPr>
                        <a:t>15</a:t>
                      </a:r>
                      <a:r>
                        <a:rPr lang="en-US" sz="1050" b="1" kern="1200" dirty="0">
                          <a:solidFill>
                            <a:schemeClr val="bg1"/>
                          </a:solidFill>
                          <a:effectLst/>
                          <a:latin typeface="Century Gothic" panose="020B0502020202020204" pitchFamily="34" charset="0"/>
                          <a:ea typeface="+mn-ea"/>
                          <a:cs typeface="+mn-cs"/>
                        </a:rPr>
                        <a:t>%</a:t>
                      </a:r>
                      <a:endParaRPr lang="en-US" sz="1050" b="1" dirty="0">
                        <a:solidFill>
                          <a:schemeClr val="bg1"/>
                        </a:solidFill>
                        <a:latin typeface="Century Gothic" panose="020B0502020202020204" pitchFamily="34" charset="0"/>
                        <a:ea typeface="Ebrima" panose="02000000000000000000" pitchFamily="2" charset="0"/>
                        <a:cs typeface="Ebrima" panose="02000000000000000000" pitchFamily="2" charset="0"/>
                      </a:endParaRPr>
                    </a:p>
                  </a:txBody>
                  <a:tcPr anchor="ctr">
                    <a:lnB w="38100" cap="flat" cmpd="sng" algn="ctr">
                      <a:solidFill>
                        <a:schemeClr val="tx1"/>
                      </a:solidFill>
                      <a:prstDash val="solid"/>
                      <a:round/>
                      <a:headEnd type="none" w="med" len="med"/>
                      <a:tailEnd type="none" w="med" len="med"/>
                    </a:lnB>
                    <a:solidFill>
                      <a:srgbClr val="7CBF33"/>
                    </a:solidFill>
                  </a:tcPr>
                </a:tc>
                <a:tc>
                  <a:txBody>
                    <a:bodyPr/>
                    <a:lstStyle/>
                    <a:p>
                      <a:pPr algn="ctr"/>
                      <a:r>
                        <a:rPr lang="en-US" sz="1050" b="1" kern="1200" dirty="0">
                          <a:solidFill>
                            <a:schemeClr val="bg1"/>
                          </a:solidFill>
                          <a:effectLst/>
                          <a:latin typeface="Century Gothic" panose="020B0502020202020204" pitchFamily="34" charset="0"/>
                          <a:ea typeface="+mn-ea"/>
                          <a:cs typeface="+mn-cs"/>
                        </a:rPr>
                        <a:t>80%</a:t>
                      </a:r>
                    </a:p>
                  </a:txBody>
                  <a:tcPr anchor="ctr">
                    <a:lnB w="38100" cap="flat" cmpd="sng" algn="ctr">
                      <a:solidFill>
                        <a:schemeClr val="tx1"/>
                      </a:solidFill>
                      <a:prstDash val="solid"/>
                      <a:round/>
                      <a:headEnd type="none" w="med" len="med"/>
                      <a:tailEnd type="none" w="med" len="med"/>
                    </a:lnB>
                    <a:solidFill>
                      <a:srgbClr val="A8CD2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kern="1200" dirty="0">
                          <a:solidFill>
                            <a:schemeClr val="bg1"/>
                          </a:solidFill>
                          <a:effectLst/>
                          <a:latin typeface="Century Gothic" panose="020B0502020202020204" pitchFamily="34" charset="0"/>
                          <a:ea typeface="+mn-ea"/>
                          <a:cs typeface="+mn-cs"/>
                        </a:rPr>
                        <a:t>51.02%</a:t>
                      </a:r>
                    </a:p>
                  </a:txBody>
                  <a:tcPr anchor="ctr">
                    <a:lnB w="38100" cap="flat" cmpd="sng" algn="ctr">
                      <a:solidFill>
                        <a:schemeClr val="tx1"/>
                      </a:solidFill>
                      <a:prstDash val="solid"/>
                      <a:round/>
                      <a:headEnd type="none" w="med" len="med"/>
                      <a:tailEnd type="none" w="med" len="med"/>
                    </a:lnB>
                    <a:solidFill>
                      <a:srgbClr val="F6882E"/>
                    </a:solidFill>
                  </a:tcPr>
                </a:tc>
                <a:tc>
                  <a:txBody>
                    <a:bodyPr/>
                    <a:lstStyle/>
                    <a:p>
                      <a:pPr algn="ctr"/>
                      <a:r>
                        <a:rPr lang="en-US" sz="1050" b="1" kern="1200" dirty="0">
                          <a:solidFill>
                            <a:schemeClr val="bg1"/>
                          </a:solidFill>
                          <a:effectLst/>
                          <a:latin typeface="Century Gothic" panose="020B0502020202020204" pitchFamily="34" charset="0"/>
                          <a:ea typeface="+mn-ea"/>
                          <a:cs typeface="+mn-cs"/>
                        </a:rPr>
                        <a:t>51.98%</a:t>
                      </a:r>
                    </a:p>
                  </a:txBody>
                  <a:tcPr anchor="ctr">
                    <a:lnB w="38100" cap="flat" cmpd="sng" algn="ctr">
                      <a:solidFill>
                        <a:schemeClr val="tx1"/>
                      </a:solidFill>
                      <a:prstDash val="solid"/>
                      <a:round/>
                      <a:headEnd type="none" w="med" len="med"/>
                      <a:tailEnd type="none" w="med" len="med"/>
                    </a:lnB>
                    <a:solidFill>
                      <a:srgbClr val="C00000"/>
                    </a:solidFill>
                  </a:tcPr>
                </a:tc>
                <a:extLst>
                  <a:ext uri="{0D108BD9-81ED-4DB2-BD59-A6C34878D82A}">
                    <a16:rowId xmlns="" xmlns:a16="http://schemas.microsoft.com/office/drawing/2014/main" val="10003"/>
                  </a:ext>
                </a:extLst>
              </a:tr>
              <a:tr h="464837">
                <a:tc>
                  <a:txBody>
                    <a:bodyPr/>
                    <a:lstStyle/>
                    <a:p>
                      <a:r>
                        <a:rPr lang="pl-PL" sz="1050" b="0" dirty="0" smtClean="0">
                          <a:latin typeface="Century Gothic" panose="020B0502020202020204" pitchFamily="34" charset="0"/>
                          <a:ea typeface="Ebrima" panose="02000000000000000000" pitchFamily="2" charset="0"/>
                          <a:cs typeface="Ebrima" panose="02000000000000000000" pitchFamily="2" charset="0"/>
                        </a:rPr>
                        <a:t>Problematyczne</a:t>
                      </a:r>
                      <a:endParaRPr lang="en-US" sz="1050" b="0" dirty="0">
                        <a:latin typeface="Century Gothic" panose="020B0502020202020204" pitchFamily="34" charset="0"/>
                        <a:ea typeface="Ebrima" panose="02000000000000000000" pitchFamily="2" charset="0"/>
                        <a:cs typeface="Ebrima" panose="02000000000000000000" pitchFamily="2" charset="0"/>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1050" b="1" dirty="0">
                          <a:solidFill>
                            <a:schemeClr val="bg1"/>
                          </a:solidFill>
                          <a:latin typeface="Century Gothic" panose="020B0502020202020204" pitchFamily="34" charset="0"/>
                          <a:ea typeface="Ebrima" panose="02000000000000000000" pitchFamily="2" charset="0"/>
                          <a:cs typeface="Ebrima" panose="02000000000000000000" pitchFamily="2" charset="0"/>
                        </a:rPr>
                        <a:t>8.52%</a:t>
                      </a:r>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7CBF33"/>
                    </a:solidFill>
                  </a:tcPr>
                </a:tc>
                <a:tc>
                  <a:txBody>
                    <a:bodyPr/>
                    <a:lstStyle/>
                    <a:p>
                      <a:pPr algn="ctr"/>
                      <a:r>
                        <a:rPr lang="en-US" sz="1050" b="1" dirty="0">
                          <a:solidFill>
                            <a:schemeClr val="bg1"/>
                          </a:solidFill>
                          <a:latin typeface="Century Gothic" panose="020B0502020202020204" pitchFamily="34" charset="0"/>
                          <a:ea typeface="Ebrima" panose="02000000000000000000" pitchFamily="2" charset="0"/>
                          <a:cs typeface="Ebrima" panose="02000000000000000000" pitchFamily="2" charset="0"/>
                        </a:rPr>
                        <a:t>20%</a:t>
                      </a:r>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A8CD21"/>
                    </a:solidFill>
                  </a:tcPr>
                </a:tc>
                <a:tc>
                  <a:txBody>
                    <a:bodyPr/>
                    <a:lstStyle/>
                    <a:p>
                      <a:pPr algn="ctr"/>
                      <a:r>
                        <a:rPr lang="en-US" sz="1050" b="1" dirty="0">
                          <a:solidFill>
                            <a:schemeClr val="bg1"/>
                          </a:solidFill>
                          <a:latin typeface="Century Gothic" panose="020B0502020202020204" pitchFamily="34" charset="0"/>
                          <a:ea typeface="Ebrima" panose="02000000000000000000" pitchFamily="2" charset="0"/>
                          <a:cs typeface="Ebrima" panose="02000000000000000000" pitchFamily="2" charset="0"/>
                        </a:rPr>
                        <a:t>48.98%</a:t>
                      </a:r>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6882E"/>
                    </a:solidFill>
                  </a:tcPr>
                </a:tc>
                <a:tc>
                  <a:txBody>
                    <a:bodyPr/>
                    <a:lstStyle/>
                    <a:p>
                      <a:pPr algn="ctr"/>
                      <a:r>
                        <a:rPr lang="en-US" sz="1050" b="1" dirty="0">
                          <a:solidFill>
                            <a:schemeClr val="bg1"/>
                          </a:solidFill>
                          <a:latin typeface="Century Gothic" panose="020B0502020202020204" pitchFamily="34" charset="0"/>
                          <a:ea typeface="Ebrima" panose="02000000000000000000" pitchFamily="2" charset="0"/>
                          <a:cs typeface="Ebrima" panose="02000000000000000000" pitchFamily="2" charset="0"/>
                        </a:rPr>
                        <a:t>46.38%</a:t>
                      </a: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C00000"/>
                    </a:solidFill>
                  </a:tcPr>
                </a:tc>
                <a:extLst>
                  <a:ext uri="{0D108BD9-81ED-4DB2-BD59-A6C34878D82A}">
                    <a16:rowId xmlns="" xmlns:a16="http://schemas.microsoft.com/office/drawing/2014/main" val="10004"/>
                  </a:ext>
                </a:extLst>
              </a:tr>
              <a:tr h="525080">
                <a:tc>
                  <a:txBody>
                    <a:bodyPr/>
                    <a:lstStyle/>
                    <a:p>
                      <a:r>
                        <a:rPr lang="pl-PL" sz="1050" b="0" dirty="0" smtClean="0">
                          <a:latin typeface="Century Gothic" panose="020B0502020202020204" pitchFamily="34" charset="0"/>
                          <a:ea typeface="Ebrima" panose="02000000000000000000" pitchFamily="2" charset="0"/>
                          <a:cs typeface="Ebrima" panose="02000000000000000000" pitchFamily="2" charset="0"/>
                        </a:rPr>
                        <a:t>Niespłacane</a:t>
                      </a:r>
                      <a:endParaRPr lang="en-US" sz="1050" b="0" dirty="0">
                        <a:latin typeface="Century Gothic" panose="020B0502020202020204" pitchFamily="34" charset="0"/>
                        <a:ea typeface="Ebrima" panose="02000000000000000000" pitchFamily="2" charset="0"/>
                        <a:cs typeface="Ebrima" panose="02000000000000000000" pitchFamily="2" charset="0"/>
                      </a:endParaRPr>
                    </a:p>
                  </a:txBody>
                  <a:tcPr anchor="ctr">
                    <a:lnT w="38100" cap="flat" cmpd="sng" algn="ctr">
                      <a:solidFill>
                        <a:schemeClr val="tx1"/>
                      </a:solidFill>
                      <a:prstDash val="solid"/>
                      <a:round/>
                      <a:headEnd type="none" w="med" len="med"/>
                      <a:tailEnd type="none" w="med" len="med"/>
                    </a:lnT>
                    <a:solidFill>
                      <a:schemeClr val="tx1">
                        <a:lumMod val="75000"/>
                        <a:lumOff val="25000"/>
                      </a:schemeClr>
                    </a:solidFill>
                  </a:tcPr>
                </a:tc>
                <a:tc>
                  <a:txBody>
                    <a:bodyPr/>
                    <a:lstStyle/>
                    <a:p>
                      <a:pPr algn="ctr"/>
                      <a:r>
                        <a:rPr lang="en-US" sz="1050" b="0" dirty="0">
                          <a:solidFill>
                            <a:schemeClr val="bg1"/>
                          </a:solidFill>
                          <a:latin typeface="Century Gothic" panose="020B0502020202020204" pitchFamily="34" charset="0"/>
                          <a:ea typeface="Ebrima" panose="02000000000000000000" pitchFamily="2" charset="0"/>
                          <a:cs typeface="Ebrima" panose="02000000000000000000" pitchFamily="2" charset="0"/>
                        </a:rPr>
                        <a:t>1.33%</a:t>
                      </a:r>
                    </a:p>
                  </a:txBody>
                  <a:tcPr anchor="ctr">
                    <a:lnT w="38100" cap="flat" cmpd="sng" algn="ctr">
                      <a:solidFill>
                        <a:schemeClr val="tx1"/>
                      </a:solidFill>
                      <a:prstDash val="solid"/>
                      <a:round/>
                      <a:headEnd type="none" w="med" len="med"/>
                      <a:tailEnd type="none" w="med" len="med"/>
                    </a:lnT>
                    <a:solidFill>
                      <a:srgbClr val="7CBF33"/>
                    </a:solidFill>
                  </a:tcPr>
                </a:tc>
                <a:tc>
                  <a:txBody>
                    <a:bodyPr/>
                    <a:lstStyle/>
                    <a:p>
                      <a:pPr algn="ctr"/>
                      <a:r>
                        <a:rPr lang="en-US" sz="1050" b="0" dirty="0">
                          <a:solidFill>
                            <a:schemeClr val="bg1"/>
                          </a:solidFill>
                          <a:latin typeface="Century Gothic" panose="020B0502020202020204" pitchFamily="34" charset="0"/>
                          <a:ea typeface="Ebrima" panose="02000000000000000000" pitchFamily="2" charset="0"/>
                          <a:cs typeface="Ebrima" panose="02000000000000000000" pitchFamily="2" charset="0"/>
                        </a:rPr>
                        <a:t>0%</a:t>
                      </a:r>
                    </a:p>
                  </a:txBody>
                  <a:tcPr anchor="ctr">
                    <a:lnT w="38100" cap="flat" cmpd="sng" algn="ctr">
                      <a:solidFill>
                        <a:schemeClr val="tx1"/>
                      </a:solidFill>
                      <a:prstDash val="solid"/>
                      <a:round/>
                      <a:headEnd type="none" w="med" len="med"/>
                      <a:tailEnd type="none" w="med" len="med"/>
                    </a:lnT>
                    <a:solidFill>
                      <a:srgbClr val="A8CD21"/>
                    </a:solidFill>
                  </a:tcPr>
                </a:tc>
                <a:tc>
                  <a:txBody>
                    <a:bodyPr/>
                    <a:lstStyle/>
                    <a:p>
                      <a:pPr algn="ctr"/>
                      <a:r>
                        <a:rPr lang="en-US" sz="1050" b="0" dirty="0">
                          <a:solidFill>
                            <a:schemeClr val="bg1"/>
                          </a:solidFill>
                          <a:latin typeface="Century Gothic" panose="020B0502020202020204" pitchFamily="34" charset="0"/>
                          <a:ea typeface="Ebrima" panose="02000000000000000000" pitchFamily="2" charset="0"/>
                          <a:cs typeface="Ebrima" panose="02000000000000000000" pitchFamily="2" charset="0"/>
                        </a:rPr>
                        <a:t>0%</a:t>
                      </a:r>
                    </a:p>
                  </a:txBody>
                  <a:tcPr anchor="ctr">
                    <a:lnT w="38100" cap="flat" cmpd="sng" algn="ctr">
                      <a:solidFill>
                        <a:schemeClr val="tx1"/>
                      </a:solidFill>
                      <a:prstDash val="solid"/>
                      <a:round/>
                      <a:headEnd type="none" w="med" len="med"/>
                      <a:tailEnd type="none" w="med" len="med"/>
                    </a:lnT>
                    <a:solidFill>
                      <a:srgbClr val="F6882E"/>
                    </a:solidFill>
                  </a:tcPr>
                </a:tc>
                <a:tc>
                  <a:txBody>
                    <a:bodyPr/>
                    <a:lstStyle/>
                    <a:p>
                      <a:pPr algn="ctr"/>
                      <a:r>
                        <a:rPr lang="en-US" sz="1050" b="0" dirty="0">
                          <a:solidFill>
                            <a:schemeClr val="bg1"/>
                          </a:solidFill>
                          <a:latin typeface="Century Gothic" panose="020B0502020202020204" pitchFamily="34" charset="0"/>
                          <a:ea typeface="Ebrima" panose="02000000000000000000" pitchFamily="2" charset="0"/>
                          <a:cs typeface="Ebrima" panose="02000000000000000000" pitchFamily="2" charset="0"/>
                        </a:rPr>
                        <a:t>1.64%</a:t>
                      </a:r>
                    </a:p>
                  </a:txBody>
                  <a:tcPr anchor="ctr">
                    <a:lnT w="38100" cap="flat" cmpd="sng" algn="ctr">
                      <a:solidFill>
                        <a:schemeClr val="tx1"/>
                      </a:solidFill>
                      <a:prstDash val="solid"/>
                      <a:round/>
                      <a:headEnd type="none" w="med" len="med"/>
                      <a:tailEnd type="none" w="med" len="med"/>
                    </a:lnT>
                    <a:solidFill>
                      <a:srgbClr val="C00000"/>
                    </a:solidFill>
                  </a:tcPr>
                </a:tc>
                <a:extLst>
                  <a:ext uri="{0D108BD9-81ED-4DB2-BD59-A6C34878D82A}">
                    <a16:rowId xmlns="" xmlns:a16="http://schemas.microsoft.com/office/drawing/2014/main" val="10005"/>
                  </a:ext>
                </a:extLst>
              </a:tr>
            </a:tbl>
          </a:graphicData>
        </a:graphic>
      </p:graphicFrame>
      <p:sp>
        <p:nvSpPr>
          <p:cNvPr id="5" name="Rectangle 4"/>
          <p:cNvSpPr/>
          <p:nvPr/>
        </p:nvSpPr>
        <p:spPr>
          <a:xfrm>
            <a:off x="4427984" y="2745795"/>
            <a:ext cx="4705008" cy="315471"/>
          </a:xfrm>
          <a:prstGeom prst="rect">
            <a:avLst/>
          </a:prstGeom>
        </p:spPr>
        <p:txBody>
          <a:bodyPr wrap="square">
            <a:spAutoFit/>
          </a:bodyPr>
          <a:lstStyle/>
          <a:p>
            <a:pPr lvl="0"/>
            <a:r>
              <a:rPr lang="pl-PL" sz="1450" dirty="0" smtClean="0">
                <a:solidFill>
                  <a:srgbClr val="C00000"/>
                </a:solidFill>
                <a:latin typeface="Ebrima" panose="02000000000000000000" pitchFamily="2" charset="0"/>
                <a:ea typeface="Ebrima" panose="02000000000000000000" pitchFamily="2" charset="0"/>
                <a:cs typeface="Ebrima" panose="02000000000000000000" pitchFamily="2" charset="0"/>
              </a:rPr>
              <a:t>W tabeli pokazano wyniki testu po upływie 3 miesięcy</a:t>
            </a:r>
            <a:r>
              <a:rPr lang="en-US" sz="1450" dirty="0" smtClean="0">
                <a:solidFill>
                  <a:srgbClr val="C00000"/>
                </a:solidFill>
                <a:latin typeface="Ebrima" panose="02000000000000000000" pitchFamily="2" charset="0"/>
                <a:ea typeface="Ebrima" panose="02000000000000000000" pitchFamily="2" charset="0"/>
                <a:cs typeface="Ebrima" panose="02000000000000000000" pitchFamily="2" charset="0"/>
              </a:rPr>
              <a:t>:</a:t>
            </a:r>
            <a:endParaRPr lang="en-US" sz="1450" dirty="0">
              <a:solidFill>
                <a:srgbClr val="C00000"/>
              </a:solidFill>
              <a:latin typeface="Ebrima" panose="02000000000000000000" pitchFamily="2" charset="0"/>
              <a:ea typeface="Ebrima" panose="02000000000000000000" pitchFamily="2" charset="0"/>
              <a:cs typeface="Ebrima" panose="02000000000000000000" pitchFamily="2" charset="0"/>
            </a:endParaRPr>
          </a:p>
        </p:txBody>
      </p:sp>
      <p:sp>
        <p:nvSpPr>
          <p:cNvPr id="7" name="Rectangle 6"/>
          <p:cNvSpPr/>
          <p:nvPr/>
        </p:nvSpPr>
        <p:spPr>
          <a:xfrm>
            <a:off x="233897" y="5877272"/>
            <a:ext cx="8784889" cy="507831"/>
          </a:xfrm>
          <a:prstGeom prst="rect">
            <a:avLst/>
          </a:prstGeom>
        </p:spPr>
        <p:txBody>
          <a:bodyPr wrap="square">
            <a:spAutoFit/>
          </a:bodyPr>
          <a:lstStyle/>
          <a:p>
            <a:pPr lvl="0"/>
            <a:r>
              <a:rPr lang="pl-PL" sz="1350" dirty="0" smtClean="0">
                <a:solidFill>
                  <a:srgbClr val="5C8E26"/>
                </a:solidFill>
                <a:latin typeface="Ebrima" panose="02000000000000000000" pitchFamily="2" charset="0"/>
                <a:ea typeface="Ebrima" panose="02000000000000000000" pitchFamily="2" charset="0"/>
                <a:cs typeface="Ebrima" panose="02000000000000000000" pitchFamily="2" charset="0"/>
              </a:rPr>
              <a:t>W trakcie testu nie były wykorzystywane pozytywne wskazania w celu zwiększenia ilości udzielonych kredytów a jedynie wskazania potencjalnych wyłudzeń.</a:t>
            </a:r>
            <a:endParaRPr lang="en-US" sz="1350" dirty="0">
              <a:solidFill>
                <a:srgbClr val="5C8E26"/>
              </a:solidFill>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4225881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251520" y="6504537"/>
            <a:ext cx="2664296" cy="2269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pPr>
              <a:lnSpc>
                <a:spcPts val="2700"/>
              </a:lnSpc>
            </a:pPr>
            <a:r>
              <a:rPr lang="pl-PL" sz="2500" dirty="0" smtClean="0">
                <a:solidFill>
                  <a:schemeClr val="bg1">
                    <a:lumMod val="95000"/>
                  </a:schemeClr>
                </a:solidFill>
              </a:rPr>
              <a:t>Referencje</a:t>
            </a:r>
            <a:endParaRPr lang="en-US" dirty="0">
              <a:solidFill>
                <a:schemeClr val="bg1">
                  <a:lumMod val="95000"/>
                </a:schemeClr>
              </a:solidFill>
            </a:endParaRPr>
          </a:p>
        </p:txBody>
      </p:sp>
      <p:pic>
        <p:nvPicPr>
          <p:cNvPr id="4"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12" t="14176" r="47399" b="15143"/>
          <a:stretch/>
        </p:blipFill>
        <p:spPr bwMode="auto">
          <a:xfrm>
            <a:off x="2570245" y="3861048"/>
            <a:ext cx="2286000" cy="2582898"/>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510" t="11636" r="54009" b="7609"/>
          <a:stretch/>
        </p:blipFill>
        <p:spPr bwMode="auto">
          <a:xfrm>
            <a:off x="2570245" y="1327245"/>
            <a:ext cx="1828800" cy="2409213"/>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271" t="8419" r="31832" b="5325"/>
          <a:stretch/>
        </p:blipFill>
        <p:spPr bwMode="auto">
          <a:xfrm>
            <a:off x="175273" y="1844824"/>
            <a:ext cx="2187118" cy="3040800"/>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3189" t="7816" r="31897" b="4215"/>
          <a:stretch/>
        </p:blipFill>
        <p:spPr bwMode="auto">
          <a:xfrm>
            <a:off x="5076056" y="3960620"/>
            <a:ext cx="1895476" cy="2686427"/>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3298" t="12964" r="31386" b="1114"/>
          <a:stretch/>
        </p:blipFill>
        <p:spPr bwMode="auto">
          <a:xfrm>
            <a:off x="6876256" y="1446991"/>
            <a:ext cx="2035480" cy="262719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nvGrpSpPr>
          <p:cNvPr id="17" name="Group 16"/>
          <p:cNvGrpSpPr/>
          <p:nvPr/>
        </p:nvGrpSpPr>
        <p:grpSpPr>
          <a:xfrm>
            <a:off x="4828824" y="1343909"/>
            <a:ext cx="1776497" cy="2370002"/>
            <a:chOff x="6297794" y="3993070"/>
            <a:chExt cx="1776497" cy="2370002"/>
          </a:xfrm>
        </p:grpSpPr>
        <p:pic>
          <p:nvPicPr>
            <p:cNvPr id="11"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6792" t="11405" r="55315" b="22441"/>
            <a:stretch/>
          </p:blipFill>
          <p:spPr bwMode="auto">
            <a:xfrm>
              <a:off x="6297794" y="3993070"/>
              <a:ext cx="1776497" cy="2370002"/>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 name="Group 15"/>
            <p:cNvGrpSpPr/>
            <p:nvPr/>
          </p:nvGrpSpPr>
          <p:grpSpPr>
            <a:xfrm>
              <a:off x="6444208" y="4437112"/>
              <a:ext cx="360040" cy="113014"/>
              <a:chOff x="6444208" y="4563401"/>
              <a:chExt cx="360040" cy="113014"/>
            </a:xfrm>
          </p:grpSpPr>
          <p:sp>
            <p:nvSpPr>
              <p:cNvPr id="2" name="Rectangle 1"/>
              <p:cNvSpPr/>
              <p:nvPr/>
            </p:nvSpPr>
            <p:spPr>
              <a:xfrm>
                <a:off x="6444208" y="4563401"/>
                <a:ext cx="36004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444208" y="4630696"/>
                <a:ext cx="36004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8" name="Group 9"/>
          <p:cNvGrpSpPr>
            <a:grpSpLocks noChangeAspect="1"/>
          </p:cNvGrpSpPr>
          <p:nvPr/>
        </p:nvGrpSpPr>
        <p:grpSpPr bwMode="auto">
          <a:xfrm>
            <a:off x="8821327" y="908720"/>
            <a:ext cx="196604" cy="194040"/>
            <a:chOff x="2650" y="1933"/>
            <a:chExt cx="460" cy="454"/>
          </a:xfrm>
        </p:grpSpPr>
        <p:sp>
          <p:nvSpPr>
            <p:cNvPr id="19"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0">
              <a:hlinkClick r:id="rId9"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7067450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pl-PL" sz="2500" dirty="0" smtClean="0">
                <a:solidFill>
                  <a:schemeClr val="bg1">
                    <a:lumMod val="95000"/>
                  </a:schemeClr>
                </a:solidFill>
              </a:rPr>
              <a:t>Referencje </a:t>
            </a:r>
            <a:endParaRPr lang="en-US" sz="2500" dirty="0"/>
          </a:p>
        </p:txBody>
      </p:sp>
      <p:pic>
        <p:nvPicPr>
          <p:cNvPr id="1026"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31774" t="7719" r="30702" b="4225"/>
          <a:stretch/>
        </p:blipFill>
        <p:spPr bwMode="auto">
          <a:xfrm>
            <a:off x="323528" y="1412776"/>
            <a:ext cx="2509369" cy="3312368"/>
          </a:xfrm>
          <a:prstGeom prst="rect">
            <a:avLst/>
          </a:prstGeom>
          <a:noFill/>
          <a:ln w="3175">
            <a:solidFill>
              <a:schemeClr val="bg1">
                <a:lumMod val="75000"/>
              </a:schemeClr>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239" t="7707" r="31980" b="3684"/>
          <a:stretch/>
        </p:blipFill>
        <p:spPr bwMode="auto">
          <a:xfrm>
            <a:off x="3707904" y="1312546"/>
            <a:ext cx="2676893" cy="3836026"/>
          </a:xfrm>
          <a:prstGeom prst="rect">
            <a:avLst/>
          </a:prstGeom>
          <a:noFill/>
          <a:ln w="3175">
            <a:solidFill>
              <a:schemeClr val="bg1">
                <a:lumMod val="75000"/>
              </a:schemeClr>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06" t="9153" r="32388" b="10448"/>
          <a:stretch/>
        </p:blipFill>
        <p:spPr bwMode="auto">
          <a:xfrm>
            <a:off x="1325909" y="2708920"/>
            <a:ext cx="2730863" cy="3653209"/>
          </a:xfrm>
          <a:prstGeom prst="rect">
            <a:avLst/>
          </a:prstGeom>
          <a:noFill/>
          <a:ln w="3175">
            <a:solidFill>
              <a:schemeClr val="bg1">
                <a:lumMod val="75000"/>
              </a:schemeClr>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nvGrpSpPr>
          <p:cNvPr id="7" name="Group 6"/>
          <p:cNvGrpSpPr/>
          <p:nvPr/>
        </p:nvGrpSpPr>
        <p:grpSpPr>
          <a:xfrm>
            <a:off x="6359548" y="1412776"/>
            <a:ext cx="2388916" cy="4878091"/>
            <a:chOff x="4800600" y="1026709"/>
            <a:chExt cx="3878317" cy="7919399"/>
          </a:xfrm>
        </p:grpSpPr>
        <p:pic>
          <p:nvPicPr>
            <p:cNvPr id="8"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276" t="7969" r="32155" b="6206"/>
            <a:stretch/>
          </p:blipFill>
          <p:spPr bwMode="auto">
            <a:xfrm>
              <a:off x="4800600" y="1026709"/>
              <a:ext cx="3878317" cy="5416105"/>
            </a:xfrm>
            <a:prstGeom prst="rect">
              <a:avLst/>
            </a:prstGeom>
            <a:noFill/>
            <a:ln w="3175">
              <a:solidFill>
                <a:schemeClr val="bg1">
                  <a:lumMod val="75000"/>
                </a:schemeClr>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9"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3416" t="14063" r="31940" b="32205"/>
            <a:stretch/>
          </p:blipFill>
          <p:spPr bwMode="auto">
            <a:xfrm>
              <a:off x="4800600" y="5562600"/>
              <a:ext cx="3878316" cy="3383508"/>
            </a:xfrm>
            <a:prstGeom prst="rect">
              <a:avLst/>
            </a:prstGeom>
            <a:noFill/>
            <a:ln w="3175">
              <a:solidFill>
                <a:schemeClr val="bg1">
                  <a:lumMod val="75000"/>
                </a:schemeClr>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grpSp>
        <p:nvGrpSpPr>
          <p:cNvPr id="10" name="Group 9"/>
          <p:cNvGrpSpPr>
            <a:grpSpLocks noChangeAspect="1"/>
          </p:cNvGrpSpPr>
          <p:nvPr/>
        </p:nvGrpSpPr>
        <p:grpSpPr bwMode="auto">
          <a:xfrm>
            <a:off x="8821327" y="908720"/>
            <a:ext cx="196604" cy="194040"/>
            <a:chOff x="2650" y="1933"/>
            <a:chExt cx="460" cy="454"/>
          </a:xfrm>
        </p:grpSpPr>
        <p:sp>
          <p:nvSpPr>
            <p:cNvPr id="11"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a:hlinkClick r:id="rId7"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905190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251520" y="6453336"/>
            <a:ext cx="2664296"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457200" y="125760"/>
            <a:ext cx="8229600" cy="1143000"/>
          </a:xfrm>
        </p:spPr>
        <p:txBody>
          <a:bodyPr>
            <a:noAutofit/>
          </a:bodyPr>
          <a:lstStyle/>
          <a:p>
            <a:r>
              <a:rPr lang="pl-PL" sz="2400" dirty="0" smtClean="0">
                <a:solidFill>
                  <a:schemeClr val="bg1">
                    <a:lumMod val="95000"/>
                  </a:schemeClr>
                </a:solidFill>
              </a:rPr>
              <a:t>Badania Akademickie</a:t>
            </a:r>
            <a:endParaRPr lang="en-US" sz="2400" dirty="0">
              <a:solidFill>
                <a:schemeClr val="bg1">
                  <a:lumMod val="95000"/>
                </a:schemeClr>
              </a:solidFill>
            </a:endParaRPr>
          </a:p>
        </p:txBody>
      </p:sp>
      <p:grpSp>
        <p:nvGrpSpPr>
          <p:cNvPr id="12" name="Group 11"/>
          <p:cNvGrpSpPr/>
          <p:nvPr/>
        </p:nvGrpSpPr>
        <p:grpSpPr>
          <a:xfrm>
            <a:off x="349612" y="1547849"/>
            <a:ext cx="8444776" cy="4689463"/>
            <a:chOff x="166777" y="1467752"/>
            <a:chExt cx="8444776" cy="4689463"/>
          </a:xfrm>
        </p:grpSpPr>
        <p:grpSp>
          <p:nvGrpSpPr>
            <p:cNvPr id="4" name="Group 3"/>
            <p:cNvGrpSpPr/>
            <p:nvPr/>
          </p:nvGrpSpPr>
          <p:grpSpPr>
            <a:xfrm>
              <a:off x="211905" y="1573600"/>
              <a:ext cx="3928048" cy="1678074"/>
              <a:chOff x="211905" y="1342457"/>
              <a:chExt cx="3928048" cy="1678074"/>
            </a:xfrm>
          </p:grpSpPr>
          <p:sp>
            <p:nvSpPr>
              <p:cNvPr id="64" name="Rectangle 63"/>
              <p:cNvSpPr/>
              <p:nvPr/>
            </p:nvSpPr>
            <p:spPr>
              <a:xfrm>
                <a:off x="211905" y="1342457"/>
                <a:ext cx="3928048" cy="1678074"/>
              </a:xfrm>
              <a:prstGeom prst="rect">
                <a:avLst/>
              </a:prstGeom>
              <a:solidFill>
                <a:schemeClr val="bg1"/>
              </a:solidFill>
              <a:ln w="9525">
                <a:solidFill>
                  <a:schemeClr val="bg1">
                    <a:lumMod val="75000"/>
                    <a:alpha val="43000"/>
                  </a:schemeClr>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65" name="Rectangle 64"/>
              <p:cNvSpPr/>
              <p:nvPr/>
            </p:nvSpPr>
            <p:spPr>
              <a:xfrm>
                <a:off x="1205124" y="2557580"/>
                <a:ext cx="2528675" cy="151340"/>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455130" y="2761083"/>
                <a:ext cx="3431070" cy="123113"/>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128" y="1530454"/>
                <a:ext cx="992671" cy="468919"/>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p:cNvSpPr txBox="1"/>
              <p:nvPr/>
            </p:nvSpPr>
            <p:spPr>
              <a:xfrm>
                <a:off x="455129" y="2132856"/>
                <a:ext cx="3540807" cy="769441"/>
              </a:xfrm>
              <a:prstGeom prst="rect">
                <a:avLst/>
              </a:prstGeom>
              <a:noFill/>
            </p:spPr>
            <p:txBody>
              <a:bodyPr wrap="square" rtlCol="0">
                <a:spAutoFit/>
              </a:bodyPr>
              <a:lstStyle/>
              <a:p>
                <a:pPr algn="l" rtl="0"/>
                <a:r>
                  <a:rPr lang="en-US" sz="11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“We find that higher levels of positive (negative) affect, as operationalized via higher levels of excitement (cognitive dissonance) determined by proprietary LVA software, conveys good (bad) news about future firm performance…”</a:t>
                </a:r>
              </a:p>
            </p:txBody>
          </p:sp>
        </p:grpSp>
        <p:grpSp>
          <p:nvGrpSpPr>
            <p:cNvPr id="11" name="Group 10"/>
            <p:cNvGrpSpPr/>
            <p:nvPr/>
          </p:nvGrpSpPr>
          <p:grpSpPr>
            <a:xfrm>
              <a:off x="4217814" y="3488693"/>
              <a:ext cx="4344659" cy="2668522"/>
              <a:chOff x="4339784" y="3495621"/>
              <a:chExt cx="4344659" cy="2668522"/>
            </a:xfrm>
          </p:grpSpPr>
          <p:sp>
            <p:nvSpPr>
              <p:cNvPr id="79" name="Rectangle 78"/>
              <p:cNvSpPr/>
              <p:nvPr/>
            </p:nvSpPr>
            <p:spPr>
              <a:xfrm>
                <a:off x="4339784" y="3495621"/>
                <a:ext cx="4344659" cy="2668522"/>
              </a:xfrm>
              <a:prstGeom prst="rect">
                <a:avLst/>
              </a:prstGeom>
              <a:solidFill>
                <a:schemeClr val="bg1"/>
              </a:solidFill>
              <a:ln w="9525">
                <a:solidFill>
                  <a:schemeClr val="bg1">
                    <a:lumMod val="75000"/>
                    <a:alpha val="43000"/>
                  </a:schemeClr>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pic>
            <p:nvPicPr>
              <p:cNvPr id="29"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6510" t="49140" r="32736" b="12704"/>
              <a:stretch/>
            </p:blipFill>
            <p:spPr bwMode="auto">
              <a:xfrm>
                <a:off x="4762178" y="3653606"/>
                <a:ext cx="3499870" cy="2442394"/>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8" name="Group 7"/>
            <p:cNvGrpSpPr/>
            <p:nvPr/>
          </p:nvGrpSpPr>
          <p:grpSpPr>
            <a:xfrm>
              <a:off x="645722" y="3183883"/>
              <a:ext cx="3922307" cy="1674923"/>
              <a:chOff x="217646" y="3199880"/>
              <a:chExt cx="3922307" cy="1674923"/>
            </a:xfrm>
          </p:grpSpPr>
          <p:sp>
            <p:nvSpPr>
              <p:cNvPr id="67" name="Rectangle 66"/>
              <p:cNvSpPr/>
              <p:nvPr/>
            </p:nvSpPr>
            <p:spPr>
              <a:xfrm>
                <a:off x="217646" y="3199880"/>
                <a:ext cx="3922307" cy="1674923"/>
              </a:xfrm>
              <a:prstGeom prst="rect">
                <a:avLst/>
              </a:prstGeom>
              <a:solidFill>
                <a:schemeClr val="bg1"/>
              </a:solidFill>
              <a:ln w="9525">
                <a:solidFill>
                  <a:schemeClr val="bg1">
                    <a:lumMod val="75000"/>
                    <a:alpha val="43000"/>
                  </a:schemeClr>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68" name="Rectangle 67"/>
              <p:cNvSpPr/>
              <p:nvPr/>
            </p:nvSpPr>
            <p:spPr>
              <a:xfrm>
                <a:off x="3122709" y="4270802"/>
                <a:ext cx="657204" cy="151340"/>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a:off x="455130" y="4423202"/>
                <a:ext cx="3477183" cy="151340"/>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81014" y="4585529"/>
                <a:ext cx="724110" cy="151340"/>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22" descr="http://www.mamatamedicalcollege.com/images/MMCLogo_227x6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5954" y="3343221"/>
                <a:ext cx="3259975" cy="507682"/>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Box 35"/>
              <p:cNvSpPr txBox="1"/>
              <p:nvPr/>
            </p:nvSpPr>
            <p:spPr>
              <a:xfrm>
                <a:off x="455130" y="4021213"/>
                <a:ext cx="3540806" cy="769441"/>
              </a:xfrm>
              <a:prstGeom prst="rect">
                <a:avLst/>
              </a:prstGeom>
              <a:noFill/>
            </p:spPr>
            <p:txBody>
              <a:bodyPr wrap="square" rtlCol="0">
                <a:spAutoFit/>
              </a:bodyPr>
              <a:lstStyle/>
              <a:p>
                <a:pPr algn="l" rtl="0"/>
                <a:r>
                  <a:rPr lang="en-US" sz="11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“A significant correlation was seen between the emotional factors and certain personality traits... Thus the emotions displayed through voice can be used as a tool to determine personality.” </a:t>
                </a:r>
              </a:p>
            </p:txBody>
          </p:sp>
        </p:grpSp>
        <p:grpSp>
          <p:nvGrpSpPr>
            <p:cNvPr id="10" name="Group 9"/>
            <p:cNvGrpSpPr/>
            <p:nvPr/>
          </p:nvGrpSpPr>
          <p:grpSpPr>
            <a:xfrm>
              <a:off x="4266894" y="1467752"/>
              <a:ext cx="4344659" cy="2000764"/>
              <a:chOff x="4339783" y="1342457"/>
              <a:chExt cx="4344659" cy="2000764"/>
            </a:xfrm>
          </p:grpSpPr>
          <p:sp>
            <p:nvSpPr>
              <p:cNvPr id="74" name="Rectangle 73"/>
              <p:cNvSpPr/>
              <p:nvPr/>
            </p:nvSpPr>
            <p:spPr>
              <a:xfrm>
                <a:off x="4339783" y="1342457"/>
                <a:ext cx="4344659" cy="2000764"/>
              </a:xfrm>
              <a:prstGeom prst="rect">
                <a:avLst/>
              </a:prstGeom>
              <a:solidFill>
                <a:schemeClr val="bg1"/>
              </a:solidFill>
              <a:ln w="9525">
                <a:solidFill>
                  <a:schemeClr val="bg1">
                    <a:lumMod val="75000"/>
                    <a:alpha val="43000"/>
                  </a:schemeClr>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77" name="Rectangle 76"/>
              <p:cNvSpPr/>
              <p:nvPr/>
            </p:nvSpPr>
            <p:spPr>
              <a:xfrm>
                <a:off x="4490024" y="2822639"/>
                <a:ext cx="3898400" cy="151340"/>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4503412" y="2975039"/>
                <a:ext cx="3380956" cy="151340"/>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4490024" y="1485511"/>
                <a:ext cx="1813784" cy="800786"/>
                <a:chOff x="4657663" y="1530455"/>
                <a:chExt cx="1813784" cy="800786"/>
              </a:xfrm>
            </p:grpSpPr>
            <p:sp>
              <p:nvSpPr>
                <p:cNvPr id="76" name="Rectangle 75"/>
                <p:cNvSpPr/>
                <p:nvPr/>
              </p:nvSpPr>
              <p:spPr>
                <a:xfrm>
                  <a:off x="4657663" y="1530455"/>
                  <a:ext cx="1813784" cy="800786"/>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4" descr="C:\Users\Nemesisko\Desktop\sony presentation\Tsukub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64455" y="1606825"/>
                  <a:ext cx="1600200" cy="648047"/>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TextBox 44"/>
              <p:cNvSpPr txBox="1"/>
              <p:nvPr/>
            </p:nvSpPr>
            <p:spPr>
              <a:xfrm>
                <a:off x="4440358" y="2407765"/>
                <a:ext cx="4143508" cy="769441"/>
              </a:xfrm>
              <a:prstGeom prst="rect">
                <a:avLst/>
              </a:prstGeom>
              <a:noFill/>
            </p:spPr>
            <p:txBody>
              <a:bodyPr wrap="square" rtlCol="0">
                <a:spAutoFit/>
              </a:bodyPr>
              <a:lstStyle/>
              <a:p>
                <a:pPr algn="l" rtl="0"/>
                <a:r>
                  <a:rPr lang="en-US" sz="11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“Psycholosoft, a research group affiliated with the Department of Psychology at Japan's Tsukuba University, determined that Nemesysco's Layered Voice Analysis (LVA) technology is a reliable and valid tool for detecting mental stress through speech”. </a:t>
                </a:r>
              </a:p>
            </p:txBody>
          </p:sp>
        </p:grpSp>
        <p:grpSp>
          <p:nvGrpSpPr>
            <p:cNvPr id="9" name="Group 8"/>
            <p:cNvGrpSpPr/>
            <p:nvPr/>
          </p:nvGrpSpPr>
          <p:grpSpPr>
            <a:xfrm>
              <a:off x="166777" y="4732207"/>
              <a:ext cx="3922307" cy="1242875"/>
              <a:chOff x="211905" y="5066445"/>
              <a:chExt cx="3922307" cy="1242875"/>
            </a:xfrm>
          </p:grpSpPr>
          <p:sp>
            <p:nvSpPr>
              <p:cNvPr id="71" name="Rectangle 70"/>
              <p:cNvSpPr/>
              <p:nvPr/>
            </p:nvSpPr>
            <p:spPr>
              <a:xfrm>
                <a:off x="211905" y="5066445"/>
                <a:ext cx="3922307" cy="1242875"/>
              </a:xfrm>
              <a:prstGeom prst="rect">
                <a:avLst/>
              </a:prstGeom>
              <a:solidFill>
                <a:schemeClr val="bg1"/>
              </a:solidFill>
              <a:ln w="9525">
                <a:solidFill>
                  <a:schemeClr val="bg1">
                    <a:lumMod val="75000"/>
                    <a:alpha val="43000"/>
                  </a:schemeClr>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72" name="Rectangle 71"/>
              <p:cNvSpPr/>
              <p:nvPr/>
            </p:nvSpPr>
            <p:spPr>
              <a:xfrm>
                <a:off x="481014" y="5784624"/>
                <a:ext cx="3477183" cy="151340"/>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a:off x="400497" y="5979414"/>
                <a:ext cx="1435199" cy="151340"/>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415954" y="5733256"/>
                <a:ext cx="3470246" cy="430887"/>
              </a:xfrm>
              <a:prstGeom prst="rect">
                <a:avLst/>
              </a:prstGeom>
              <a:noFill/>
            </p:spPr>
            <p:txBody>
              <a:bodyPr wrap="square" rtlCol="0">
                <a:spAutoFit/>
              </a:bodyPr>
              <a:lstStyle/>
              <a:p>
                <a:pPr algn="l"/>
                <a:r>
                  <a:rPr lang="en-US" sz="11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“It is clear that LVA is a powerful tool to assess the sexual arousal of pedophiles.” </a:t>
                </a:r>
              </a:p>
            </p:txBody>
          </p:sp>
          <p:sp>
            <p:nvSpPr>
              <p:cNvPr id="5" name="Rectangle 4"/>
              <p:cNvSpPr/>
              <p:nvPr/>
            </p:nvSpPr>
            <p:spPr>
              <a:xfrm>
                <a:off x="372626" y="5229200"/>
                <a:ext cx="2039134" cy="444751"/>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00497" y="5157192"/>
                <a:ext cx="2068964" cy="530690"/>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31" descr="Unis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7544" y="5261198"/>
                <a:ext cx="1847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40" name="Group 9"/>
          <p:cNvGrpSpPr>
            <a:grpSpLocks noChangeAspect="1"/>
          </p:cNvGrpSpPr>
          <p:nvPr/>
        </p:nvGrpSpPr>
        <p:grpSpPr bwMode="auto">
          <a:xfrm>
            <a:off x="8821327" y="908720"/>
            <a:ext cx="196604" cy="194040"/>
            <a:chOff x="2650" y="1933"/>
            <a:chExt cx="460" cy="454"/>
          </a:xfrm>
        </p:grpSpPr>
        <p:sp>
          <p:nvSpPr>
            <p:cNvPr id="41"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0">
              <a:hlinkClick r:id="rId8"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162295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341784"/>
            <a:ext cx="8229600" cy="1143000"/>
          </a:xfrm>
        </p:spPr>
        <p:txBody>
          <a:bodyPr/>
          <a:lstStyle/>
          <a:p>
            <a:r>
              <a:rPr lang="pl-PL" dirty="0" smtClean="0"/>
              <a:t>W mediach</a:t>
            </a:r>
            <a:endParaRPr lang="en-US" dirty="0"/>
          </a:p>
        </p:txBody>
      </p:sp>
      <p:grpSp>
        <p:nvGrpSpPr>
          <p:cNvPr id="4" name="Group 3"/>
          <p:cNvGrpSpPr/>
          <p:nvPr/>
        </p:nvGrpSpPr>
        <p:grpSpPr>
          <a:xfrm>
            <a:off x="4518453" y="1390930"/>
            <a:ext cx="4340154" cy="2326102"/>
            <a:chOff x="3923929" y="1401024"/>
            <a:chExt cx="4340154" cy="2326102"/>
          </a:xfrm>
        </p:grpSpPr>
        <p:sp>
          <p:nvSpPr>
            <p:cNvPr id="21" name="Rectangle 20"/>
            <p:cNvSpPr/>
            <p:nvPr/>
          </p:nvSpPr>
          <p:spPr>
            <a:xfrm>
              <a:off x="4151176" y="2132856"/>
              <a:ext cx="3445160" cy="172253"/>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6258788" y="3284984"/>
              <a:ext cx="1614356" cy="172253"/>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923929" y="1401024"/>
              <a:ext cx="4340154" cy="2326102"/>
            </a:xfrm>
            <a:prstGeom prst="rect">
              <a:avLst/>
            </a:prstGeom>
            <a:solidFill>
              <a:schemeClr val="bg1"/>
            </a:solidFill>
            <a:ln w="9525">
              <a:solidFill>
                <a:schemeClr val="bg1">
                  <a:lumMod val="75000"/>
                  <a:alpha val="43000"/>
                </a:schemeClr>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3" name="Rectangle 22"/>
            <p:cNvSpPr/>
            <p:nvPr/>
          </p:nvSpPr>
          <p:spPr>
            <a:xfrm>
              <a:off x="4151175" y="3478122"/>
              <a:ext cx="1946037" cy="172253"/>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067944" y="1994452"/>
              <a:ext cx="4196139" cy="1677382"/>
            </a:xfrm>
            <a:prstGeom prst="rect">
              <a:avLst/>
            </a:prstGeom>
            <a:noFill/>
          </p:spPr>
          <p:txBody>
            <a:bodyPr wrap="square">
              <a:spAutoFit/>
            </a:bodyPr>
            <a:lstStyle/>
            <a:p>
              <a:r>
                <a:rPr lang="en-US"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LVA 6.50™ used for the investigation of the school children death of food contamination, India, </a:t>
              </a:r>
              <a:r>
                <a:rPr lang="en-US" sz="12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13.11.2013</a:t>
              </a:r>
            </a:p>
            <a:p>
              <a:pPr>
                <a:spcBef>
                  <a:spcPts val="600"/>
                </a:spcBef>
              </a:pPr>
              <a:r>
                <a:rPr lang="en-US" sz="11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With the forensic laboratory of the </a:t>
              </a:r>
              <a:r>
                <a:rPr lang="en-US" sz="1100" dirty="0" err="1">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Raksha</a:t>
              </a:r>
              <a:r>
                <a:rPr lang="en-US" sz="11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 Shakti University, Ahmedabad - audio and video recordings of the interrogation of Arjun Rai, the  school principal’s husband - were analyzed in-depth using layered voice analysis technology. </a:t>
              </a:r>
            </a:p>
          </p:txBody>
        </p:sp>
        <p:pic>
          <p:nvPicPr>
            <p:cNvPr id="13" name="Picture 2" descr="D:\Nemesysco\Marketing\Presentation\LVA 6.50 Presentation\United news os Indi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34137" y="1482799"/>
              <a:ext cx="2133600" cy="449180"/>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27" name="Rectangle 26"/>
          <p:cNvSpPr/>
          <p:nvPr/>
        </p:nvSpPr>
        <p:spPr>
          <a:xfrm>
            <a:off x="254054" y="3717032"/>
            <a:ext cx="4101921" cy="2479739"/>
          </a:xfrm>
          <a:prstGeom prst="rect">
            <a:avLst/>
          </a:prstGeom>
          <a:solidFill>
            <a:schemeClr val="bg1"/>
          </a:solidFill>
          <a:ln w="9525">
            <a:solidFill>
              <a:schemeClr val="bg1">
                <a:lumMod val="75000"/>
                <a:alpha val="43000"/>
              </a:schemeClr>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grpSp>
        <p:nvGrpSpPr>
          <p:cNvPr id="3" name="Group 2"/>
          <p:cNvGrpSpPr/>
          <p:nvPr/>
        </p:nvGrpSpPr>
        <p:grpSpPr>
          <a:xfrm>
            <a:off x="251520" y="1654548"/>
            <a:ext cx="4196139" cy="1939332"/>
            <a:chOff x="4696341" y="3679528"/>
            <a:chExt cx="4196139" cy="1939332"/>
          </a:xfrm>
        </p:grpSpPr>
        <p:sp>
          <p:nvSpPr>
            <p:cNvPr id="15" name="Rectangle 14"/>
            <p:cNvSpPr/>
            <p:nvPr/>
          </p:nvSpPr>
          <p:spPr>
            <a:xfrm>
              <a:off x="4696341" y="3679528"/>
              <a:ext cx="4196139" cy="1939332"/>
            </a:xfrm>
            <a:prstGeom prst="rect">
              <a:avLst/>
            </a:prstGeom>
            <a:solidFill>
              <a:schemeClr val="bg1"/>
            </a:solidFill>
            <a:ln w="9525">
              <a:solidFill>
                <a:schemeClr val="bg1">
                  <a:lumMod val="75000"/>
                  <a:alpha val="43000"/>
                </a:schemeClr>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9" name="Rectangle 18"/>
            <p:cNvSpPr/>
            <p:nvPr/>
          </p:nvSpPr>
          <p:spPr>
            <a:xfrm>
              <a:off x="5076056" y="5039508"/>
              <a:ext cx="2579028" cy="117684"/>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004048" y="4895492"/>
              <a:ext cx="3528392" cy="117684"/>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932040" y="4365104"/>
              <a:ext cx="1584176" cy="172253"/>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929911" y="4289946"/>
              <a:ext cx="3932092" cy="1308050"/>
            </a:xfrm>
            <a:prstGeom prst="rect">
              <a:avLst/>
            </a:prstGeom>
            <a:noFill/>
          </p:spPr>
          <p:txBody>
            <a:bodyPr wrap="square">
              <a:spAutoFit/>
            </a:bodyPr>
            <a:lstStyle/>
            <a:p>
              <a:pPr>
                <a:lnSpc>
                  <a:spcPts val="1800"/>
                </a:lnSpc>
                <a:spcBef>
                  <a:spcPts val="600"/>
                </a:spcBef>
              </a:pPr>
              <a:r>
                <a:rPr lang="en-US"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LVA Technology in service by Forensic Lab's experts in India</a:t>
              </a:r>
              <a:r>
                <a:rPr lang="en-US" sz="12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 27.08.2013</a:t>
              </a:r>
            </a:p>
            <a:p>
              <a:pPr>
                <a:spcBef>
                  <a:spcPts val="600"/>
                </a:spcBef>
              </a:pPr>
              <a:r>
                <a:rPr lang="en-US" sz="11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The LVA technology has received a public recognition as the government and the police department in Mumbai, India, are determined to bring the Shakti Mills gang-rape’s accused for trial, as soon as possible… </a:t>
              </a:r>
            </a:p>
          </p:txBody>
        </p:sp>
        <p:pic>
          <p:nvPicPr>
            <p:cNvPr id="1026" name="Picture 2"/>
            <p:cNvPicPr>
              <a:picLocks noChangeAspect="1" noChangeArrowheads="1"/>
            </p:cNvPicPr>
            <p:nvPr/>
          </p:nvPicPr>
          <p:blipFill>
            <a:blip r:embed="rId3" cstate="print"/>
            <a:srcRect/>
            <a:stretch>
              <a:fillRect/>
            </a:stretch>
          </p:blipFill>
          <p:spPr bwMode="auto">
            <a:xfrm>
              <a:off x="4929911" y="3813685"/>
              <a:ext cx="1897021" cy="301115"/>
            </a:xfrm>
            <a:prstGeom prst="rect">
              <a:avLst/>
            </a:prstGeom>
            <a:noFill/>
            <a:ln w="9525">
              <a:noFill/>
              <a:miter lim="800000"/>
              <a:headEnd/>
              <a:tailEnd/>
            </a:ln>
            <a:effectLst>
              <a:outerShdw blurRad="50800" dist="38100" dir="2700000" algn="tl" rotWithShape="0">
                <a:prstClr val="black">
                  <a:alpha val="40000"/>
                </a:prstClr>
              </a:outerShdw>
            </a:effectLst>
          </p:spPr>
        </p:pic>
      </p:grpSp>
      <p:sp>
        <p:nvSpPr>
          <p:cNvPr id="28" name="Rectangle 27"/>
          <p:cNvSpPr/>
          <p:nvPr/>
        </p:nvSpPr>
        <p:spPr>
          <a:xfrm>
            <a:off x="2305014" y="5008061"/>
            <a:ext cx="1546906" cy="172253"/>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4581805" y="3861048"/>
            <a:ext cx="4276802" cy="2326102"/>
            <a:chOff x="251520" y="1556792"/>
            <a:chExt cx="4276802" cy="2326102"/>
          </a:xfrm>
        </p:grpSpPr>
        <p:sp>
          <p:nvSpPr>
            <p:cNvPr id="24" name="Rectangle 23"/>
            <p:cNvSpPr/>
            <p:nvPr/>
          </p:nvSpPr>
          <p:spPr>
            <a:xfrm>
              <a:off x="251520" y="1556792"/>
              <a:ext cx="4276802" cy="2326102"/>
            </a:xfrm>
            <a:prstGeom prst="rect">
              <a:avLst/>
            </a:prstGeom>
            <a:solidFill>
              <a:schemeClr val="bg1"/>
            </a:solidFill>
            <a:ln w="9525">
              <a:solidFill>
                <a:schemeClr val="bg1">
                  <a:lumMod val="75000"/>
                  <a:alpha val="43000"/>
                </a:schemeClr>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5" name="Rectangle 24"/>
            <p:cNvSpPr/>
            <p:nvPr/>
          </p:nvSpPr>
          <p:spPr>
            <a:xfrm>
              <a:off x="2523027" y="2708919"/>
              <a:ext cx="1751135" cy="229049"/>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08257" y="2937968"/>
              <a:ext cx="3865905" cy="588910"/>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4" cstate="print"/>
            <a:srcRect/>
            <a:stretch>
              <a:fillRect/>
            </a:stretch>
          </p:blipFill>
          <p:spPr bwMode="auto">
            <a:xfrm>
              <a:off x="464240" y="1708166"/>
              <a:ext cx="2371725" cy="309982"/>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4" name="Rectangle 13"/>
            <p:cNvSpPr/>
            <p:nvPr/>
          </p:nvSpPr>
          <p:spPr>
            <a:xfrm>
              <a:off x="400605" y="1996331"/>
              <a:ext cx="4017573" cy="1646605"/>
            </a:xfrm>
            <a:prstGeom prst="rect">
              <a:avLst/>
            </a:prstGeom>
            <a:noFill/>
          </p:spPr>
          <p:txBody>
            <a:bodyPr wrap="square">
              <a:spAutoFit/>
            </a:bodyPr>
            <a:lstStyle/>
            <a:p>
              <a:r>
                <a:rPr lang="en-US"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Mumbai gang-rape case</a:t>
              </a:r>
            </a:p>
            <a:p>
              <a:r>
                <a:rPr lang="en-US" sz="12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28.8.2013</a:t>
              </a:r>
            </a:p>
            <a:p>
              <a:pPr>
                <a:spcBef>
                  <a:spcPts val="600"/>
                </a:spcBef>
              </a:pPr>
              <a:r>
                <a:rPr lang="en-US" sz="11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Sources said the Gujarat FSL team led by Dr S </a:t>
              </a:r>
              <a:r>
                <a:rPr lang="en-US" sz="1100" dirty="0" err="1">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Acharya</a:t>
              </a:r>
              <a:r>
                <a:rPr lang="en-US" sz="11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 conducted psychological tests on the accused. "Voice-Layered Analysis (VLA) is a test in which we record the voice of an accused in normal condition and than ask him to talk in unusual circumstances which helps us understand whether he is telling the truth or not," explained an FSL official.</a:t>
              </a:r>
            </a:p>
          </p:txBody>
        </p:sp>
      </p:grpSp>
      <p:sp>
        <p:nvSpPr>
          <p:cNvPr id="29" name="Rectangle 28"/>
          <p:cNvSpPr/>
          <p:nvPr/>
        </p:nvSpPr>
        <p:spPr>
          <a:xfrm>
            <a:off x="323526" y="5434516"/>
            <a:ext cx="3744417" cy="466708"/>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24509" y="5877272"/>
            <a:ext cx="1295163" cy="185451"/>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9" name="Picture 5"/>
          <p:cNvPicPr>
            <a:picLocks noChangeAspect="1" noChangeArrowheads="1"/>
          </p:cNvPicPr>
          <p:nvPr/>
        </p:nvPicPr>
        <p:blipFill>
          <a:blip r:embed="rId5" cstate="print"/>
          <a:srcRect/>
          <a:stretch>
            <a:fillRect/>
          </a:stretch>
        </p:blipFill>
        <p:spPr bwMode="auto">
          <a:xfrm>
            <a:off x="395536" y="3861048"/>
            <a:ext cx="1898579" cy="416632"/>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7" name="Rectangle 16"/>
          <p:cNvSpPr/>
          <p:nvPr/>
        </p:nvSpPr>
        <p:spPr>
          <a:xfrm>
            <a:off x="323527" y="4332986"/>
            <a:ext cx="4032448" cy="1815882"/>
          </a:xfrm>
          <a:prstGeom prst="rect">
            <a:avLst/>
          </a:prstGeom>
          <a:noFill/>
        </p:spPr>
        <p:txBody>
          <a:bodyPr wrap="square">
            <a:spAutoFit/>
          </a:bodyPr>
          <a:lstStyle/>
          <a:p>
            <a:r>
              <a:rPr lang="en-US"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NEW VOICE TESTS TO NAIL SHAKTI MILLS MONSTERS </a:t>
            </a:r>
            <a:r>
              <a:rPr lang="en-US" sz="12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28.8.2013</a:t>
            </a:r>
          </a:p>
          <a:p>
            <a:pPr>
              <a:spcBef>
                <a:spcPts val="600"/>
              </a:spcBef>
            </a:pPr>
            <a:r>
              <a:rPr lang="en-US" sz="11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another team from Gujarat is doing Voice Layered Analysis, something only exclusively available with them. </a:t>
            </a:r>
          </a:p>
          <a:p>
            <a:pPr>
              <a:spcBef>
                <a:spcPts val="600"/>
              </a:spcBef>
            </a:pPr>
            <a:r>
              <a:rPr lang="en-US" sz="11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VLA helps, to a large extent, in finding out if the accused are lying or hiding facts while being interrogated, said experts. "Voice samples are recorded during both casual and serious conversation and then analyzed.</a:t>
            </a:r>
          </a:p>
        </p:txBody>
      </p:sp>
      <p:grpSp>
        <p:nvGrpSpPr>
          <p:cNvPr id="34" name="Group 9"/>
          <p:cNvGrpSpPr>
            <a:grpSpLocks noChangeAspect="1"/>
          </p:cNvGrpSpPr>
          <p:nvPr/>
        </p:nvGrpSpPr>
        <p:grpSpPr bwMode="auto">
          <a:xfrm>
            <a:off x="8821327" y="908720"/>
            <a:ext cx="196604" cy="194040"/>
            <a:chOff x="2650" y="1933"/>
            <a:chExt cx="460" cy="454"/>
          </a:xfrm>
        </p:grpSpPr>
        <p:sp>
          <p:nvSpPr>
            <p:cNvPr id="35"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0">
              <a:hlinkClick r:id="rId6"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264691224"/>
      </p:ext>
    </p:extLst>
  </p:cSld>
  <p:clrMapOvr>
    <a:masterClrMapping/>
  </p:clrMapOvr>
  <p:transition spd="slow"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341784"/>
            <a:ext cx="8229600" cy="1143000"/>
          </a:xfrm>
        </p:spPr>
        <p:txBody>
          <a:bodyPr/>
          <a:lstStyle/>
          <a:p>
            <a:r>
              <a:rPr lang="en-US" dirty="0"/>
              <a:t>In the news</a:t>
            </a:r>
          </a:p>
        </p:txBody>
      </p:sp>
      <p:grpSp>
        <p:nvGrpSpPr>
          <p:cNvPr id="5" name="Group 4"/>
          <p:cNvGrpSpPr/>
          <p:nvPr/>
        </p:nvGrpSpPr>
        <p:grpSpPr>
          <a:xfrm>
            <a:off x="157722" y="1486872"/>
            <a:ext cx="4276802" cy="2086144"/>
            <a:chOff x="251520" y="1556792"/>
            <a:chExt cx="4276802" cy="2086144"/>
          </a:xfrm>
        </p:grpSpPr>
        <p:sp>
          <p:nvSpPr>
            <p:cNvPr id="24" name="Rectangle 23"/>
            <p:cNvSpPr/>
            <p:nvPr/>
          </p:nvSpPr>
          <p:spPr>
            <a:xfrm>
              <a:off x="251520" y="1556792"/>
              <a:ext cx="4276802" cy="2086144"/>
            </a:xfrm>
            <a:prstGeom prst="rect">
              <a:avLst/>
            </a:prstGeom>
            <a:solidFill>
              <a:schemeClr val="bg1"/>
            </a:solidFill>
            <a:ln w="9525">
              <a:solidFill>
                <a:schemeClr val="bg1">
                  <a:lumMod val="75000"/>
                  <a:alpha val="43000"/>
                </a:schemeClr>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5" name="Rectangle 24"/>
            <p:cNvSpPr/>
            <p:nvPr/>
          </p:nvSpPr>
          <p:spPr>
            <a:xfrm>
              <a:off x="2523027" y="2708919"/>
              <a:ext cx="1751135" cy="229049"/>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08257" y="2937968"/>
              <a:ext cx="3865905" cy="588910"/>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2" cstate="print"/>
            <a:srcRect/>
            <a:stretch>
              <a:fillRect/>
            </a:stretch>
          </p:blipFill>
          <p:spPr bwMode="auto">
            <a:xfrm>
              <a:off x="464240" y="1708166"/>
              <a:ext cx="2371725" cy="309982"/>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4" name="Rectangle 13"/>
            <p:cNvSpPr/>
            <p:nvPr/>
          </p:nvSpPr>
          <p:spPr>
            <a:xfrm>
              <a:off x="400605" y="1996331"/>
              <a:ext cx="4017573" cy="1646605"/>
            </a:xfrm>
            <a:prstGeom prst="rect">
              <a:avLst/>
            </a:prstGeom>
            <a:noFill/>
          </p:spPr>
          <p:txBody>
            <a:bodyPr wrap="square">
              <a:spAutoFit/>
            </a:bodyPr>
            <a:lstStyle/>
            <a:p>
              <a:r>
                <a:rPr lang="en-US"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Mumbai gang-rape case</a:t>
              </a:r>
            </a:p>
            <a:p>
              <a:r>
                <a:rPr lang="en-US" sz="12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28.8.2013</a:t>
              </a:r>
            </a:p>
            <a:p>
              <a:pPr>
                <a:spcBef>
                  <a:spcPts val="600"/>
                </a:spcBef>
              </a:pPr>
              <a:r>
                <a:rPr lang="en-US" sz="11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Sources said the Gujarat FSL team led by Dr S </a:t>
              </a:r>
              <a:r>
                <a:rPr lang="en-US" sz="1100" dirty="0" err="1">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Acharya</a:t>
              </a:r>
              <a:r>
                <a:rPr lang="en-US" sz="11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 conducted psychological tests on the accused. "Voice-Layered Analysis (VLA) is a test in which we record the voice of an accused in normal condition and than ask him to talk in unusual circumstances which helps us understand whether he is telling the truth or not," explained an FSL official.</a:t>
              </a:r>
            </a:p>
          </p:txBody>
        </p:sp>
      </p:grpSp>
      <p:sp>
        <p:nvSpPr>
          <p:cNvPr id="53" name="Rectangle 52"/>
          <p:cNvSpPr/>
          <p:nvPr/>
        </p:nvSpPr>
        <p:spPr>
          <a:xfrm>
            <a:off x="157722" y="6453336"/>
            <a:ext cx="3891559" cy="354410"/>
          </a:xfrm>
          <a:prstGeom prst="rect">
            <a:avLst/>
          </a:prstGeom>
          <a:solidFill>
            <a:schemeClr val="bg1"/>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8" name="Rectangle 37"/>
          <p:cNvSpPr/>
          <p:nvPr/>
        </p:nvSpPr>
        <p:spPr>
          <a:xfrm>
            <a:off x="179512" y="3636039"/>
            <a:ext cx="2143942" cy="3091161"/>
          </a:xfrm>
          <a:prstGeom prst="rect">
            <a:avLst/>
          </a:prstGeom>
          <a:solidFill>
            <a:schemeClr val="bg1"/>
          </a:solidFill>
          <a:ln w="9525">
            <a:solidFill>
              <a:schemeClr val="bg1">
                <a:lumMod val="75000"/>
                <a:alpha val="43000"/>
              </a:schemeClr>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50" name="Rectangle 49"/>
          <p:cNvSpPr/>
          <p:nvPr/>
        </p:nvSpPr>
        <p:spPr>
          <a:xfrm>
            <a:off x="306807" y="5140241"/>
            <a:ext cx="1888929" cy="1457111"/>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328598" y="4346721"/>
            <a:ext cx="1986995" cy="2339102"/>
          </a:xfrm>
          <a:prstGeom prst="rect">
            <a:avLst/>
          </a:prstGeom>
          <a:noFill/>
        </p:spPr>
        <p:txBody>
          <a:bodyPr wrap="square">
            <a:spAutoFit/>
          </a:bodyPr>
          <a:lstStyle/>
          <a:p>
            <a:r>
              <a:rPr lang="en-US"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Lie detectors 'cut car claims'</a:t>
            </a:r>
          </a:p>
          <a:p>
            <a:r>
              <a:rPr lang="en-US" sz="12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30.10.2003</a:t>
            </a:r>
          </a:p>
          <a:p>
            <a:r>
              <a:rPr lang="en-US" sz="14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A car insurer which introduced phone lie detectors says a quarter of all vehicle theft claims have been withdrawn since the initiative began. </a:t>
            </a:r>
          </a:p>
        </p:txBody>
      </p:sp>
      <p:pic>
        <p:nvPicPr>
          <p:cNvPr id="49" name="Picture 8">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597" y="3736818"/>
            <a:ext cx="658914" cy="594765"/>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p:cNvGrpSpPr/>
          <p:nvPr/>
        </p:nvGrpSpPr>
        <p:grpSpPr>
          <a:xfrm>
            <a:off x="2456563" y="3636039"/>
            <a:ext cx="3891559" cy="3091162"/>
            <a:chOff x="2456563" y="3594661"/>
            <a:chExt cx="3891559" cy="3091162"/>
          </a:xfrm>
        </p:grpSpPr>
        <p:sp>
          <p:nvSpPr>
            <p:cNvPr id="44" name="Rectangle 43"/>
            <p:cNvSpPr/>
            <p:nvPr/>
          </p:nvSpPr>
          <p:spPr>
            <a:xfrm>
              <a:off x="2456563" y="3594661"/>
              <a:ext cx="3891559" cy="3091162"/>
            </a:xfrm>
            <a:prstGeom prst="rect">
              <a:avLst/>
            </a:prstGeom>
            <a:solidFill>
              <a:schemeClr val="bg1"/>
            </a:solidFill>
            <a:ln w="9525">
              <a:solidFill>
                <a:schemeClr val="bg1">
                  <a:lumMod val="75000"/>
                  <a:alpha val="43000"/>
                </a:schemeClr>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48" name="Rectangle 47"/>
            <p:cNvSpPr/>
            <p:nvPr/>
          </p:nvSpPr>
          <p:spPr>
            <a:xfrm>
              <a:off x="2605648" y="4444236"/>
              <a:ext cx="3742474" cy="2092881"/>
            </a:xfrm>
            <a:prstGeom prst="rect">
              <a:avLst/>
            </a:prstGeom>
            <a:noFill/>
          </p:spPr>
          <p:txBody>
            <a:bodyPr wrap="square">
              <a:spAutoFit/>
            </a:bodyPr>
            <a:lstStyle/>
            <a:p>
              <a:r>
                <a:rPr lang="en-US"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The truth is out there, and lie-detection technology just might find it</a:t>
              </a:r>
            </a:p>
            <a:p>
              <a:r>
                <a:rPr lang="en-US" sz="12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9.03.2003</a:t>
              </a:r>
            </a:p>
            <a:p>
              <a:pPr>
                <a:spcBef>
                  <a:spcPts val="600"/>
                </a:spcBef>
              </a:pPr>
              <a:r>
                <a:rPr lang="en-US" sz="1100" dirty="0">
                  <a:solidFill>
                    <a:schemeClr val="tx1">
                      <a:lumMod val="50000"/>
                      <a:lumOff val="50000"/>
                    </a:schemeClr>
                  </a:solidFill>
                  <a:latin typeface="Times New Roman" panose="02020603050405020304" pitchFamily="18" charset="0"/>
                  <a:ea typeface="Ebrima" panose="02000000000000000000" pitchFamily="2" charset="0"/>
                  <a:cs typeface="Times New Roman" panose="02020603050405020304" pitchFamily="18" charset="0"/>
                </a:rPr>
                <a:t>…With Nemesysco's technology, a questioner can, for instance, measure your "thinking level" — how much thought you're giving to your answer. The more you think about it, the more likely it's not true. The software measures emotional stress and an "SOS level," which tells how badly you don't want to talk about something. It can test for sexual excitement…</a:t>
              </a:r>
            </a:p>
          </p:txBody>
        </p:sp>
        <p:pic>
          <p:nvPicPr>
            <p:cNvPr id="3074" name="Picture 2" descr="C:\Users\Maya\Copy\Nemesysco\Marketing\Photos\usa-today-log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610" t="18474" r="5026" b="19307"/>
            <a:stretch/>
          </p:blipFill>
          <p:spPr bwMode="auto">
            <a:xfrm>
              <a:off x="2607466" y="3716584"/>
              <a:ext cx="1345720" cy="715993"/>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pic>
        <p:nvPicPr>
          <p:cNvPr id="36"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3017" t="8084" r="31897" b="4407"/>
          <a:stretch/>
        </p:blipFill>
        <p:spPr bwMode="auto">
          <a:xfrm>
            <a:off x="6498506" y="3182667"/>
            <a:ext cx="2520280" cy="3535823"/>
          </a:xfrm>
          <a:prstGeom prst="rect">
            <a:avLst/>
          </a:prstGeom>
          <a:noFill/>
          <a:ln w="9525">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35"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3793" t="7931" r="12673" b="3486"/>
          <a:stretch/>
        </p:blipFill>
        <p:spPr bwMode="auto">
          <a:xfrm>
            <a:off x="6282482" y="1296955"/>
            <a:ext cx="2736304" cy="1854143"/>
          </a:xfrm>
          <a:prstGeom prst="rect">
            <a:avLst/>
          </a:prstGeom>
          <a:noFill/>
          <a:ln w="9525">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34"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4310" t="7663" r="12845" b="4215"/>
          <a:stretch/>
        </p:blipFill>
        <p:spPr bwMode="auto">
          <a:xfrm>
            <a:off x="3059832" y="350276"/>
            <a:ext cx="3053276" cy="2077672"/>
          </a:xfrm>
          <a:prstGeom prst="rect">
            <a:avLst/>
          </a:prstGeom>
          <a:noFill/>
          <a:ln w="9525">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nvGrpSpPr>
          <p:cNvPr id="27" name="Group 9"/>
          <p:cNvGrpSpPr>
            <a:grpSpLocks noChangeAspect="1"/>
          </p:cNvGrpSpPr>
          <p:nvPr/>
        </p:nvGrpSpPr>
        <p:grpSpPr bwMode="auto">
          <a:xfrm>
            <a:off x="8821327" y="908720"/>
            <a:ext cx="196604" cy="194040"/>
            <a:chOff x="2650" y="1933"/>
            <a:chExt cx="460" cy="454"/>
          </a:xfrm>
        </p:grpSpPr>
        <p:sp>
          <p:nvSpPr>
            <p:cNvPr id="28"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0">
              <a:hlinkClick r:id="rId9"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6423784"/>
      </p:ext>
    </p:extLst>
  </p:cSld>
  <p:clrMapOvr>
    <a:masterClrMapping/>
  </p:clrMapOvr>
  <p:transition spd="slow"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Rectangle 107"/>
          <p:cNvSpPr/>
          <p:nvPr/>
        </p:nvSpPr>
        <p:spPr>
          <a:xfrm>
            <a:off x="-36512" y="2545266"/>
            <a:ext cx="9180512" cy="17674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092" r="21356" b="19520"/>
          <a:stretch/>
        </p:blipFill>
        <p:spPr bwMode="auto">
          <a:xfrm>
            <a:off x="2987824" y="2545266"/>
            <a:ext cx="6156176" cy="1767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Connector 6"/>
          <p:cNvCxnSpPr/>
          <p:nvPr/>
        </p:nvCxnSpPr>
        <p:spPr>
          <a:xfrm>
            <a:off x="0" y="6309320"/>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392" y="-27384"/>
            <a:ext cx="9148392"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115616" y="3153162"/>
            <a:ext cx="6912768" cy="707886"/>
          </a:xfrm>
          <a:prstGeom prst="rect">
            <a:avLst/>
          </a:prstGeom>
          <a:noFill/>
        </p:spPr>
        <p:txBody>
          <a:bodyPr wrap="square" rtlCol="0">
            <a:spAutoFit/>
          </a:bodyPr>
          <a:lstStyle/>
          <a:p>
            <a:pPr algn="ctr"/>
            <a:r>
              <a:rPr lang="pl-PL" sz="4000" dirty="0" smtClean="0">
                <a:solidFill>
                  <a:schemeClr val="bg1"/>
                </a:solidFill>
                <a:latin typeface="Eras Medium ITC" panose="020B0602030504020804" pitchFamily="34" charset="0"/>
                <a:cs typeface="DilleniaUPC" panose="02020603050405020304" pitchFamily="18" charset="-34"/>
              </a:rPr>
              <a:t>Nie przewiduj </a:t>
            </a:r>
            <a:r>
              <a:rPr lang="en-US" sz="4000" dirty="0" smtClean="0">
                <a:solidFill>
                  <a:schemeClr val="bg1"/>
                </a:solidFill>
                <a:latin typeface="Eras Medium ITC" panose="020B0602030504020804" pitchFamily="34" charset="0"/>
                <a:cs typeface="DilleniaUPC" panose="02020603050405020304" pitchFamily="18" charset="-34"/>
              </a:rPr>
              <a:t>– </a:t>
            </a:r>
            <a:r>
              <a:rPr lang="pl-PL" sz="4000" dirty="0" smtClean="0">
                <a:solidFill>
                  <a:schemeClr val="bg1"/>
                </a:solidFill>
                <a:latin typeface="Eras Medium ITC" panose="020B0602030504020804" pitchFamily="34" charset="0"/>
                <a:cs typeface="DilleniaUPC" panose="02020603050405020304" pitchFamily="18" charset="-34"/>
              </a:rPr>
              <a:t>WIEDZ</a:t>
            </a:r>
            <a:r>
              <a:rPr lang="en-US" sz="4000" spc="-150" dirty="0" smtClean="0">
                <a:solidFill>
                  <a:schemeClr val="bg1"/>
                </a:solidFill>
                <a:latin typeface="Eras Medium ITC" panose="020B0602030504020804" pitchFamily="34" charset="0"/>
                <a:cs typeface="DilleniaUPC" panose="02020603050405020304" pitchFamily="18" charset="-34"/>
              </a:rPr>
              <a:t> </a:t>
            </a:r>
            <a:r>
              <a:rPr lang="en-US" sz="4400" baseline="22000" dirty="0">
                <a:solidFill>
                  <a:schemeClr val="bg1"/>
                </a:solidFill>
                <a:latin typeface="Eras Medium ITC" panose="020B0602030504020804" pitchFamily="34" charset="0"/>
                <a:cs typeface="DilleniaUPC" panose="02020603050405020304" pitchFamily="18" charset="-34"/>
              </a:rPr>
              <a:t>™</a:t>
            </a:r>
            <a:endParaRPr lang="en-US" sz="4000" baseline="22000" dirty="0">
              <a:solidFill>
                <a:schemeClr val="bg1"/>
              </a:solidFill>
              <a:latin typeface="Eras Medium ITC" panose="020B0602030504020804" pitchFamily="34" charset="0"/>
              <a:cs typeface="DilleniaUPC" panose="02020603050405020304" pitchFamily="18" charset="-34"/>
            </a:endParaRPr>
          </a:p>
        </p:txBody>
      </p:sp>
      <p:grpSp>
        <p:nvGrpSpPr>
          <p:cNvPr id="13" name="Group 9"/>
          <p:cNvGrpSpPr>
            <a:grpSpLocks noChangeAspect="1"/>
          </p:cNvGrpSpPr>
          <p:nvPr/>
        </p:nvGrpSpPr>
        <p:grpSpPr bwMode="auto">
          <a:xfrm>
            <a:off x="8821327" y="4005064"/>
            <a:ext cx="196604" cy="194040"/>
            <a:chOff x="2650" y="1933"/>
            <a:chExt cx="460" cy="454"/>
          </a:xfrm>
        </p:grpSpPr>
        <p:sp>
          <p:nvSpPr>
            <p:cNvPr id="14" name="AutoShape 8"/>
            <p:cNvSpPr>
              <a:spLocks noChangeAspect="1" noChangeArrowheads="1" noTextEdit="1"/>
            </p:cNvSpPr>
            <p:nvPr/>
          </p:nvSpPr>
          <p:spPr bwMode="auto">
            <a:xfrm>
              <a:off x="2650" y="1933"/>
              <a:ext cx="460"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hlinkClick r:id="rId4" action="ppaction://hlinksldjump" tooltip="home page"/>
            </p:cNvPr>
            <p:cNvSpPr>
              <a:spLocks/>
            </p:cNvSpPr>
            <p:nvPr/>
          </p:nvSpPr>
          <p:spPr bwMode="auto">
            <a:xfrm>
              <a:off x="2648" y="1928"/>
              <a:ext cx="464" cy="461"/>
            </a:xfrm>
            <a:custGeom>
              <a:avLst/>
              <a:gdLst>
                <a:gd name="T0" fmla="*/ 192 w 194"/>
                <a:gd name="T1" fmla="*/ 93 h 192"/>
                <a:gd name="T2" fmla="*/ 102 w 194"/>
                <a:gd name="T3" fmla="*/ 3 h 192"/>
                <a:gd name="T4" fmla="*/ 93 w 194"/>
                <a:gd name="T5" fmla="*/ 3 h 192"/>
                <a:gd name="T6" fmla="*/ 3 w 194"/>
                <a:gd name="T7" fmla="*/ 93 h 192"/>
                <a:gd name="T8" fmla="*/ 4 w 194"/>
                <a:gd name="T9" fmla="*/ 98 h 192"/>
                <a:gd name="T10" fmla="*/ 29 w 194"/>
                <a:gd name="T11" fmla="*/ 98 h 192"/>
                <a:gd name="T12" fmla="*/ 29 w 194"/>
                <a:gd name="T13" fmla="*/ 186 h 192"/>
                <a:gd name="T14" fmla="*/ 36 w 194"/>
                <a:gd name="T15" fmla="*/ 192 h 192"/>
                <a:gd name="T16" fmla="*/ 75 w 194"/>
                <a:gd name="T17" fmla="*/ 192 h 192"/>
                <a:gd name="T18" fmla="*/ 75 w 194"/>
                <a:gd name="T19" fmla="*/ 134 h 192"/>
                <a:gd name="T20" fmla="*/ 119 w 194"/>
                <a:gd name="T21" fmla="*/ 134 h 192"/>
                <a:gd name="T22" fmla="*/ 119 w 194"/>
                <a:gd name="T23" fmla="*/ 192 h 192"/>
                <a:gd name="T24" fmla="*/ 159 w 194"/>
                <a:gd name="T25" fmla="*/ 192 h 192"/>
                <a:gd name="T26" fmla="*/ 165 w 194"/>
                <a:gd name="T27" fmla="*/ 186 h 192"/>
                <a:gd name="T28" fmla="*/ 165 w 194"/>
                <a:gd name="T29" fmla="*/ 98 h 192"/>
                <a:gd name="T30" fmla="*/ 190 w 194"/>
                <a:gd name="T31" fmla="*/ 98 h 192"/>
                <a:gd name="T32" fmla="*/ 192 w 194"/>
                <a:gd name="T33"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2">
                  <a:moveTo>
                    <a:pt x="192" y="93"/>
                  </a:moveTo>
                  <a:cubicBezTo>
                    <a:pt x="102" y="3"/>
                    <a:pt x="102" y="3"/>
                    <a:pt x="102" y="3"/>
                  </a:cubicBezTo>
                  <a:cubicBezTo>
                    <a:pt x="99" y="0"/>
                    <a:pt x="95" y="0"/>
                    <a:pt x="93" y="3"/>
                  </a:cubicBezTo>
                  <a:cubicBezTo>
                    <a:pt x="3" y="93"/>
                    <a:pt x="3" y="93"/>
                    <a:pt x="3" y="93"/>
                  </a:cubicBezTo>
                  <a:cubicBezTo>
                    <a:pt x="0" y="95"/>
                    <a:pt x="1" y="98"/>
                    <a:pt x="4" y="98"/>
                  </a:cubicBezTo>
                  <a:cubicBezTo>
                    <a:pt x="29" y="98"/>
                    <a:pt x="29" y="98"/>
                    <a:pt x="29" y="98"/>
                  </a:cubicBezTo>
                  <a:cubicBezTo>
                    <a:pt x="29" y="186"/>
                    <a:pt x="29" y="186"/>
                    <a:pt x="29" y="186"/>
                  </a:cubicBezTo>
                  <a:cubicBezTo>
                    <a:pt x="29" y="189"/>
                    <a:pt x="32" y="192"/>
                    <a:pt x="36" y="192"/>
                  </a:cubicBezTo>
                  <a:cubicBezTo>
                    <a:pt x="75" y="192"/>
                    <a:pt x="75" y="192"/>
                    <a:pt x="75" y="192"/>
                  </a:cubicBezTo>
                  <a:cubicBezTo>
                    <a:pt x="75" y="134"/>
                    <a:pt x="75" y="134"/>
                    <a:pt x="75" y="134"/>
                  </a:cubicBezTo>
                  <a:cubicBezTo>
                    <a:pt x="119" y="134"/>
                    <a:pt x="119" y="134"/>
                    <a:pt x="119" y="134"/>
                  </a:cubicBezTo>
                  <a:cubicBezTo>
                    <a:pt x="119" y="192"/>
                    <a:pt x="119" y="192"/>
                    <a:pt x="119" y="192"/>
                  </a:cubicBezTo>
                  <a:cubicBezTo>
                    <a:pt x="159" y="192"/>
                    <a:pt x="159" y="192"/>
                    <a:pt x="159" y="192"/>
                  </a:cubicBezTo>
                  <a:cubicBezTo>
                    <a:pt x="162" y="192"/>
                    <a:pt x="165" y="189"/>
                    <a:pt x="165" y="186"/>
                  </a:cubicBezTo>
                  <a:cubicBezTo>
                    <a:pt x="165" y="98"/>
                    <a:pt x="165" y="98"/>
                    <a:pt x="165" y="98"/>
                  </a:cubicBezTo>
                  <a:cubicBezTo>
                    <a:pt x="190" y="98"/>
                    <a:pt x="190" y="98"/>
                    <a:pt x="190" y="98"/>
                  </a:cubicBezTo>
                  <a:cubicBezTo>
                    <a:pt x="193" y="98"/>
                    <a:pt x="194" y="95"/>
                    <a:pt x="192" y="93"/>
                  </a:cubicBezTo>
                  <a:close/>
                </a:path>
              </a:pathLst>
            </a:custGeom>
            <a:solidFill>
              <a:schemeClr val="bg1">
                <a:alpha val="6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016583996"/>
      </p:ext>
    </p:extLst>
  </p:cSld>
  <p:clrMapOvr>
    <a:masterClrMapping/>
  </p:clrMapOvr>
</p:sld>
</file>

<file path=ppt/theme/theme1.xml><?xml version="1.0" encoding="utf-8"?>
<a:theme xmlns:a="http://schemas.openxmlformats.org/drawingml/2006/main" name="Nemesysco gener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Nemesysco gener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39280</TotalTime>
  <Words>4401</Words>
  <Application>Microsoft Office PowerPoint</Application>
  <PresentationFormat>Pokaz na ekranie (4:3)</PresentationFormat>
  <Paragraphs>463</Paragraphs>
  <Slides>36</Slides>
  <Notes>33</Notes>
  <HiddenSlides>0</HiddenSlides>
  <MMClips>2</MMClips>
  <ScaleCrop>false</ScaleCrop>
  <HeadingPairs>
    <vt:vector size="4" baseType="variant">
      <vt:variant>
        <vt:lpstr>Motyw</vt:lpstr>
      </vt:variant>
      <vt:variant>
        <vt:i4>2</vt:i4>
      </vt:variant>
      <vt:variant>
        <vt:lpstr>Tytuły slajdów</vt:lpstr>
      </vt:variant>
      <vt:variant>
        <vt:i4>36</vt:i4>
      </vt:variant>
    </vt:vector>
  </HeadingPairs>
  <TitlesOfParts>
    <vt:vector size="38" baseType="lpstr">
      <vt:lpstr>Nemesysco general</vt:lpstr>
      <vt:lpstr>1_Nemesysco general</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Reakcje emocjonalne w trakcie oceny uczciwości</vt:lpstr>
      <vt:lpstr>Nasi klienci i partnerzy</vt:lpstr>
      <vt:lpstr>Prezentacja programu PowerPoint</vt:lpstr>
      <vt:lpstr>Prezentacja programu PowerPoint</vt:lpstr>
      <vt:lpstr>Czym jest CR7?</vt:lpstr>
      <vt:lpstr>Jak działa CR7?</vt:lpstr>
      <vt:lpstr>Zanim przejdziemy dalej…</vt:lpstr>
      <vt:lpstr>Zanim przejdziemy dalej…</vt:lpstr>
      <vt:lpstr>Dla czego CR7?</vt:lpstr>
      <vt:lpstr>Przy wdrożeniu CR7 kilka rzeczy musi być branych pod uwagę</vt:lpstr>
      <vt:lpstr>Przy wdrożeniu CR7  kilka rzeczy musi być branych pod uwagę</vt:lpstr>
      <vt:lpstr>Przy wdrożeniu CR7 kilka rzeczy musi być branych pod uwagę</vt:lpstr>
      <vt:lpstr>CR7 – ocena ryzyka kredytowego</vt:lpstr>
      <vt:lpstr>CR7 wdrożenie</vt:lpstr>
      <vt:lpstr>Model decyzyjny Przejście z analizy do decyzji</vt:lpstr>
      <vt:lpstr>CR7 – architektura systemu</vt:lpstr>
      <vt:lpstr>Ocena ryzyka dostosowana do potrzeb</vt:lpstr>
      <vt:lpstr>CR7 – opcje implementacji</vt:lpstr>
      <vt:lpstr>CR7 porównanie do innych rozwiązań</vt:lpstr>
      <vt:lpstr>CR7- Case Study  </vt:lpstr>
      <vt:lpstr>Referencje</vt:lpstr>
      <vt:lpstr>Referencje </vt:lpstr>
      <vt:lpstr>Badania Akademickie</vt:lpstr>
      <vt:lpstr>W mediach</vt:lpstr>
      <vt:lpstr>In the news</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Yael</dc:creator>
  <cp:lastModifiedBy>4TP</cp:lastModifiedBy>
  <cp:revision>2016</cp:revision>
  <dcterms:created xsi:type="dcterms:W3CDTF">2015-04-15T10:56:00Z</dcterms:created>
  <dcterms:modified xsi:type="dcterms:W3CDTF">2016-11-25T18:06:43Z</dcterms:modified>
</cp:coreProperties>
</file>